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0286063F-C2C8-4C43-A5D0-F74F3544A70D}" type="datetimeFigureOut">
              <a:rPr lang="en-US" smtClean="0"/>
              <a:pPr/>
              <a:t>1/28/2021</a:t>
            </a:fld>
            <a:endParaRPr lang="en-IN"/>
          </a:p>
        </p:txBody>
      </p:sp>
      <p:sp>
        <p:nvSpPr>
          <p:cNvPr id="17" name="Footer Placeholder 16"/>
          <p:cNvSpPr>
            <a:spLocks noGrp="1"/>
          </p:cNvSpPr>
          <p:nvPr>
            <p:ph type="ftr" sz="quarter" idx="11"/>
          </p:nvPr>
        </p:nvSpPr>
        <p:spPr/>
        <p:txBody>
          <a:bodyPr/>
          <a:lstStyle>
            <a:extLst/>
          </a:lstStyle>
          <a:p>
            <a:endParaRPr lang="en-IN"/>
          </a:p>
        </p:txBody>
      </p:sp>
      <p:sp>
        <p:nvSpPr>
          <p:cNvPr id="29" name="Slide Number Placeholder 28"/>
          <p:cNvSpPr>
            <a:spLocks noGrp="1"/>
          </p:cNvSpPr>
          <p:nvPr>
            <p:ph type="sldNum" sz="quarter" idx="12"/>
          </p:nvPr>
        </p:nvSpPr>
        <p:spPr/>
        <p:txBody>
          <a:bodyPr/>
          <a:lstStyle>
            <a:extLst/>
          </a:lstStyle>
          <a:p>
            <a:fld id="{43ED47FC-62BE-4836-8F38-77AE0F133431}" type="slidenum">
              <a:rPr lang="en-IN" smtClean="0"/>
              <a:pPr/>
              <a:t>‹#›</a:t>
            </a:fld>
            <a:endParaRPr lang="en-IN"/>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86063F-C2C8-4C43-A5D0-F74F3544A70D}" type="datetimeFigureOut">
              <a:rPr lang="en-US" smtClean="0"/>
              <a:pPr/>
              <a:t>1/28/2021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3ED47FC-62BE-4836-8F38-77AE0F13343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86063F-C2C8-4C43-A5D0-F74F3544A70D}" type="datetimeFigureOut">
              <a:rPr lang="en-US" smtClean="0"/>
              <a:pPr/>
              <a:t>1/28/2021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3ED47FC-62BE-4836-8F38-77AE0F13343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286063F-C2C8-4C43-A5D0-F74F3544A70D}" type="datetimeFigureOut">
              <a:rPr lang="en-US" smtClean="0"/>
              <a:pPr/>
              <a:t>1/28/2021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3ED47FC-62BE-4836-8F38-77AE0F13343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286063F-C2C8-4C43-A5D0-F74F3544A70D}" type="datetimeFigureOut">
              <a:rPr lang="en-US" smtClean="0"/>
              <a:pPr/>
              <a:t>1/28/2021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43ED47FC-62BE-4836-8F38-77AE0F133431}" type="slidenum">
              <a:rPr lang="en-IN" smtClean="0"/>
              <a:pPr/>
              <a:t>‹#›</a:t>
            </a:fld>
            <a:endParaRPr lang="en-IN"/>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286063F-C2C8-4C43-A5D0-F74F3544A70D}" type="datetimeFigureOut">
              <a:rPr lang="en-US" smtClean="0"/>
              <a:pPr/>
              <a:t>1/28/2021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3ED47FC-62BE-4836-8F38-77AE0F13343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286063F-C2C8-4C43-A5D0-F74F3544A70D}" type="datetimeFigureOut">
              <a:rPr lang="en-US" smtClean="0"/>
              <a:pPr/>
              <a:t>1/28/2021</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43ED47FC-62BE-4836-8F38-77AE0F133431}" type="slidenum">
              <a:rPr lang="en-IN" smtClean="0"/>
              <a:pPr/>
              <a:t>‹#›</a:t>
            </a:fld>
            <a:endParaRPr lang="en-IN"/>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286063F-C2C8-4C43-A5D0-F74F3544A70D}" type="datetimeFigureOut">
              <a:rPr lang="en-US" smtClean="0"/>
              <a:pPr/>
              <a:t>1/28/2021</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43ED47FC-62BE-4836-8F38-77AE0F13343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286063F-C2C8-4C43-A5D0-F74F3544A70D}" type="datetimeFigureOut">
              <a:rPr lang="en-US" smtClean="0"/>
              <a:pPr/>
              <a:t>1/28/2021</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43ED47FC-62BE-4836-8F38-77AE0F13343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286063F-C2C8-4C43-A5D0-F74F3544A70D}" type="datetimeFigureOut">
              <a:rPr lang="en-US" smtClean="0"/>
              <a:pPr/>
              <a:t>1/28/2021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43ED47FC-62BE-4836-8F38-77AE0F13343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0286063F-C2C8-4C43-A5D0-F74F3544A70D}" type="datetimeFigureOut">
              <a:rPr lang="en-US" smtClean="0"/>
              <a:pPr/>
              <a:t>1/28/2021</a:t>
            </a:fld>
            <a:endParaRPr lang="en-IN"/>
          </a:p>
        </p:txBody>
      </p:sp>
      <p:sp>
        <p:nvSpPr>
          <p:cNvPr id="6" name="Footer Placeholder 5"/>
          <p:cNvSpPr>
            <a:spLocks noGrp="1"/>
          </p:cNvSpPr>
          <p:nvPr>
            <p:ph type="ftr" sz="quarter" idx="11"/>
          </p:nvPr>
        </p:nvSpPr>
        <p:spPr>
          <a:xfrm>
            <a:off x="914400" y="55499"/>
            <a:ext cx="5562600" cy="365125"/>
          </a:xfrm>
        </p:spPr>
        <p:txBody>
          <a:bodyPr/>
          <a:lstStyle>
            <a:extLst/>
          </a:lstStyle>
          <a:p>
            <a:endParaRPr lang="en-IN"/>
          </a:p>
        </p:txBody>
      </p:sp>
      <p:sp>
        <p:nvSpPr>
          <p:cNvPr id="7" name="Slide Number Placeholder 6"/>
          <p:cNvSpPr>
            <a:spLocks noGrp="1"/>
          </p:cNvSpPr>
          <p:nvPr>
            <p:ph type="sldNum" sz="quarter" idx="12"/>
          </p:nvPr>
        </p:nvSpPr>
        <p:spPr>
          <a:xfrm>
            <a:off x="8610600" y="55499"/>
            <a:ext cx="457200" cy="365125"/>
          </a:xfrm>
        </p:spPr>
        <p:txBody>
          <a:bodyPr/>
          <a:lstStyle>
            <a:extLst/>
          </a:lstStyle>
          <a:p>
            <a:fld id="{43ED47FC-62BE-4836-8F38-77AE0F133431}"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286063F-C2C8-4C43-A5D0-F74F3544A70D}" type="datetimeFigureOut">
              <a:rPr lang="en-US" smtClean="0"/>
              <a:pPr/>
              <a:t>1/28/2021</a:t>
            </a:fld>
            <a:endParaRPr lang="en-IN"/>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IN"/>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3ED47FC-62BE-4836-8F38-77AE0F133431}"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The_Raven" TargetMode="External"/><Relationship Id="rId3" Type="http://schemas.openxmlformats.org/officeDocument/2006/relationships/hyperlink" Target="https://en.wikipedia.org/wiki/American_literature" TargetMode="External"/><Relationship Id="rId7" Type="http://schemas.openxmlformats.org/officeDocument/2006/relationships/hyperlink" Target="https://en.wikipedia.org/wiki/Raven" TargetMode="External"/><Relationship Id="rId2" Type="http://schemas.openxmlformats.org/officeDocument/2006/relationships/hyperlink" Target="https://en.wikipedia.org/wiki/Narrative_poetry" TargetMode="External"/><Relationship Id="rId1" Type="http://schemas.openxmlformats.org/officeDocument/2006/relationships/slideLayout" Target="../slideLayouts/slideLayout2.xml"/><Relationship Id="rId6" Type="http://schemas.openxmlformats.org/officeDocument/2006/relationships/hyperlink" Target="https://en.wikipedia.org/wiki/Talking_bird" TargetMode="External"/><Relationship Id="rId5" Type="http://schemas.openxmlformats.org/officeDocument/2006/relationships/hyperlink" Target="https://en.wikipedia.org/wiki/Supernatural" TargetMode="External"/><Relationship Id="rId4" Type="http://schemas.openxmlformats.org/officeDocument/2006/relationships/hyperlink" Target="https://en.wikipedia.org/wiki/Edgar_Allan_Poe" TargetMode="External"/><Relationship Id="rId9" Type="http://schemas.openxmlformats.org/officeDocument/2006/relationships/hyperlink" Target="https://en.wikipedia.org/wiki/Athen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Classical_antiquity" TargetMode="External"/><Relationship Id="rId2" Type="http://schemas.openxmlformats.org/officeDocument/2006/relationships/hyperlink" Target="https://en.wikipedia.org/wiki/Folklore" TargetMode="External"/><Relationship Id="rId1" Type="http://schemas.openxmlformats.org/officeDocument/2006/relationships/slideLayout" Target="../slideLayouts/slideLayout2.xml"/><Relationship Id="rId6" Type="http://schemas.openxmlformats.org/officeDocument/2006/relationships/hyperlink" Target="https://en.wikipedia.org/wiki/The_Raven" TargetMode="External"/><Relationship Id="rId5" Type="http://schemas.openxmlformats.org/officeDocument/2006/relationships/hyperlink" Target="https://en.wikipedia.org/wiki/Parody" TargetMode="External"/><Relationship Id="rId4" Type="http://schemas.openxmlformats.org/officeDocument/2006/relationships/hyperlink" Target="https://en.wikipedia.org/wiki/New_York_Mirro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571480"/>
            <a:ext cx="7772400" cy="1357322"/>
          </a:xfrm>
        </p:spPr>
        <p:txBody>
          <a:bodyPr/>
          <a:lstStyle/>
          <a:p>
            <a:r>
              <a:rPr lang="en-IN" dirty="0" smtClean="0"/>
              <a:t>ANALYSIS AND SYMBOLISM IN THE POEM “ THE </a:t>
            </a:r>
            <a:r>
              <a:rPr lang="en-IN" dirty="0" smtClean="0"/>
              <a:t>RAVEN </a:t>
            </a:r>
            <a:r>
              <a:rPr lang="en-IN" dirty="0" smtClean="0"/>
              <a:t>” </a:t>
            </a:r>
            <a:endParaRPr lang="en-IN" dirty="0"/>
          </a:p>
        </p:txBody>
      </p:sp>
      <p:sp>
        <p:nvSpPr>
          <p:cNvPr id="3" name="Content Placeholder 2"/>
          <p:cNvSpPr>
            <a:spLocks noGrp="1"/>
          </p:cNvSpPr>
          <p:nvPr>
            <p:ph idx="1"/>
          </p:nvPr>
        </p:nvSpPr>
        <p:spPr>
          <a:xfrm>
            <a:off x="1857356" y="3500438"/>
            <a:ext cx="7772400" cy="4572000"/>
          </a:xfrm>
        </p:spPr>
        <p:txBody>
          <a:bodyPr/>
          <a:lstStyle/>
          <a:p>
            <a:pPr>
              <a:buNone/>
            </a:pPr>
            <a:r>
              <a:rPr lang="en-IN" dirty="0" smtClean="0"/>
              <a:t>A.J. SALEEMA  KATHOON</a:t>
            </a:r>
          </a:p>
          <a:p>
            <a:pPr>
              <a:buNone/>
            </a:pPr>
            <a:r>
              <a:rPr lang="en-IN" dirty="0" smtClean="0"/>
              <a:t>ASSISTANT  PROFESSOR  OF  ENGLISH</a:t>
            </a:r>
          </a:p>
          <a:p>
            <a:pPr>
              <a:buNone/>
            </a:pPr>
            <a:r>
              <a:rPr lang="en-IN" dirty="0" smtClean="0"/>
              <a:t>HAJEE  KARUTHA  ROWTHER HOWDIA COLLEGE,UTHAMAPALAYAM.</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CONTINUES ...</a:t>
            </a:r>
            <a:endParaRPr lang="en-IN" dirty="0"/>
          </a:p>
        </p:txBody>
      </p:sp>
      <p:sp>
        <p:nvSpPr>
          <p:cNvPr id="3" name="Content Placeholder 2"/>
          <p:cNvSpPr>
            <a:spLocks noGrp="1"/>
          </p:cNvSpPr>
          <p:nvPr>
            <p:ph idx="1"/>
          </p:nvPr>
        </p:nvSpPr>
        <p:spPr>
          <a:xfrm>
            <a:off x="928662" y="1214422"/>
            <a:ext cx="7772400" cy="4572000"/>
          </a:xfrm>
        </p:spPr>
        <p:txBody>
          <a:bodyPr>
            <a:normAutofit fontScale="25000" lnSpcReduction="20000"/>
          </a:bodyPr>
          <a:lstStyle/>
          <a:p>
            <a:endParaRPr lang="en-IN" dirty="0" smtClean="0"/>
          </a:p>
          <a:p>
            <a:pPr fontAlgn="base"/>
            <a:r>
              <a:rPr lang="en-IN" sz="11200" dirty="0" smtClean="0"/>
              <a:t>Because the speaker only asks the raven questions about Lenore after he establishes that the bird will always </a:t>
            </a:r>
            <a:r>
              <a:rPr lang="en-IN" sz="11200" dirty="0" smtClean="0"/>
              <a:t> say </a:t>
            </a:r>
            <a:r>
              <a:rPr lang="en-IN" sz="11200" dirty="0" smtClean="0"/>
              <a:t>“nevermore,” his </a:t>
            </a:r>
            <a:r>
              <a:rPr lang="en-IN" sz="11200" dirty="0" smtClean="0"/>
              <a:t> pleas </a:t>
            </a:r>
            <a:r>
              <a:rPr lang="en-IN" sz="11200" dirty="0" smtClean="0"/>
              <a:t>for mercy act as a self-fulfilling prophecy of despair. While we have ample textual evidence that the speaker will not see Lenore again and probably will not forget her, we cannot know whether or not the speaker will see Lenore in the afterlife, which suggests that he uses the raven’s single word to reflect his own emotional state. He has placed himself in a position where he will only receive an answer that dooms him to endless sorrow, emphasizing that he has created his own hopelessness. </a:t>
            </a:r>
            <a:endParaRPr lang="en-IN" sz="1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SYMBOLS IN THE POEM :</a:t>
            </a:r>
            <a:endParaRPr lang="en-IN" dirty="0"/>
          </a:p>
        </p:txBody>
      </p:sp>
      <p:sp>
        <p:nvSpPr>
          <p:cNvPr id="3" name="Content Placeholder 2"/>
          <p:cNvSpPr>
            <a:spLocks noGrp="1"/>
          </p:cNvSpPr>
          <p:nvPr>
            <p:ph idx="1"/>
          </p:nvPr>
        </p:nvSpPr>
        <p:spPr/>
        <p:txBody>
          <a:bodyPr/>
          <a:lstStyle/>
          <a:p>
            <a:endParaRPr lang="en-IN" dirty="0" smtClean="0"/>
          </a:p>
          <a:p>
            <a:r>
              <a:rPr lang="en-IN" dirty="0" smtClean="0"/>
              <a:t>There are </a:t>
            </a:r>
            <a:r>
              <a:rPr lang="en-IN" dirty="0" smtClean="0"/>
              <a:t> primarily eight  </a:t>
            </a:r>
            <a:r>
              <a:rPr lang="en-IN" dirty="0" smtClean="0"/>
              <a:t>symbols in “The Raven”: the raven</a:t>
            </a:r>
            <a:r>
              <a:rPr lang="en-IN" dirty="0" smtClean="0"/>
              <a:t>, </a:t>
            </a:r>
            <a:r>
              <a:rPr lang="en-IN" dirty="0" err="1" smtClean="0"/>
              <a:t>lenore</a:t>
            </a:r>
            <a:r>
              <a:rPr lang="en-IN" dirty="0" smtClean="0"/>
              <a:t>, night’s  plutonian  shore, nepenthe, midnight, December, </a:t>
            </a:r>
            <a:r>
              <a:rPr lang="en-IN" dirty="0" smtClean="0"/>
              <a:t>the bust of Pallas, and the speaker’s chamber. All of these symbols work together to form a portrait of the speaker’s grief.</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LENORE:</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 The narrator gives no description of Lenore. We do not know what she looks like or what exactly the relationship between Lenore and the narrator is. All we know is that the narrator really misses her. The lack of details regarding Lenore makes her a likely symbol. She may represent idealized love, beauty, truth, or hope in a better world. She is “rare and radiant” we are told several times, an angelic description, perhaps symbolic of heaven. Lenore may symbolize truth: the narrator cannot help but think of her, and her ubiquitous, yet elusive, nature haunts the narrative. </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THE RAVEN :</a:t>
            </a:r>
            <a:endParaRPr lang="en-IN" dirty="0"/>
          </a:p>
        </p:txBody>
      </p:sp>
      <p:sp>
        <p:nvSpPr>
          <p:cNvPr id="3" name="Content Placeholder 2"/>
          <p:cNvSpPr>
            <a:spLocks noGrp="1"/>
          </p:cNvSpPr>
          <p:nvPr>
            <p:ph idx="1"/>
          </p:nvPr>
        </p:nvSpPr>
        <p:spPr/>
        <p:txBody>
          <a:bodyPr/>
          <a:lstStyle/>
          <a:p>
            <a:r>
              <a:rPr lang="en-IN" dirty="0" smtClean="0"/>
              <a:t>The most obvious symbol is contained in the poem’s title. The raven enters the room imperiously and holds dominion over the narrator. The bird’s darkness symbolizes death; hence, death becomes a constant reminder, an imperious intruder. If taken in a broader context, the poem may be about the inability of man to escape his ultimate fate, a reoccurring theme in Poe’s short  </a:t>
            </a:r>
            <a:r>
              <a:rPr lang="en-IN" dirty="0" smtClean="0"/>
              <a:t>works.</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NIGHT’S PLUTONIAN SHORE :</a:t>
            </a:r>
            <a:endParaRPr lang="en-IN" dirty="0"/>
          </a:p>
        </p:txBody>
      </p:sp>
      <p:sp>
        <p:nvSpPr>
          <p:cNvPr id="3" name="Content Placeholder 2"/>
          <p:cNvSpPr>
            <a:spLocks noGrp="1"/>
          </p:cNvSpPr>
          <p:nvPr>
            <p:ph idx="1"/>
          </p:nvPr>
        </p:nvSpPr>
        <p:spPr/>
        <p:txBody>
          <a:bodyPr>
            <a:normAutofit/>
          </a:bodyPr>
          <a:lstStyle/>
          <a:p>
            <a:r>
              <a:rPr lang="en-IN" dirty="0" smtClean="0"/>
              <a:t> The phrase “Night’s Plutonian Shore” incorporates all the negative aspects associated with death. Pluto is the Roman god of the underworld; hence, his shore would be the underworld. Combined with “night,” a common symbol for death and nothingness, and shore, representative of the vast ocean and all its mysterious inhabitants, Plutonian takes on an enhanced meaning. </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NEPENTHE :</a:t>
            </a:r>
            <a:endParaRPr lang="en-IN" dirty="0"/>
          </a:p>
        </p:txBody>
      </p:sp>
      <p:sp>
        <p:nvSpPr>
          <p:cNvPr id="3" name="Content Placeholder 2"/>
          <p:cNvSpPr>
            <a:spLocks noGrp="1"/>
          </p:cNvSpPr>
          <p:nvPr>
            <p:ph idx="1"/>
          </p:nvPr>
        </p:nvSpPr>
        <p:spPr/>
        <p:txBody>
          <a:bodyPr/>
          <a:lstStyle/>
          <a:p>
            <a:endParaRPr lang="en-IN" dirty="0" smtClean="0"/>
          </a:p>
          <a:p>
            <a:r>
              <a:rPr lang="en-IN" dirty="0" smtClean="0"/>
              <a:t> </a:t>
            </a:r>
            <a:r>
              <a:rPr lang="en-IN" b="1" dirty="0" smtClean="0"/>
              <a:t>Nepenthe:</a:t>
            </a:r>
            <a:r>
              <a:rPr lang="en-IN" dirty="0" smtClean="0"/>
              <a:t> The narrator desperately searches for something that will remove his pain and suffering. This is symbolized by Nepenthe, an ancient drug used to help one relieve sorrows. </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MIDNIGHT :          </a:t>
            </a:r>
            <a:endParaRPr lang="en-IN" dirty="0"/>
          </a:p>
        </p:txBody>
      </p:sp>
      <p:sp>
        <p:nvSpPr>
          <p:cNvPr id="3" name="Content Placeholder 2"/>
          <p:cNvSpPr>
            <a:spLocks noGrp="1"/>
          </p:cNvSpPr>
          <p:nvPr>
            <p:ph idx="1"/>
          </p:nvPr>
        </p:nvSpPr>
        <p:spPr/>
        <p:txBody>
          <a:bodyPr/>
          <a:lstStyle/>
          <a:p>
            <a:endParaRPr lang="en-IN" dirty="0" smtClean="0"/>
          </a:p>
          <a:p>
            <a:r>
              <a:rPr lang="en-IN" dirty="0" smtClean="0"/>
              <a:t> </a:t>
            </a:r>
            <a:r>
              <a:rPr lang="en-IN" b="1" dirty="0" smtClean="0"/>
              <a:t>Midnight:</a:t>
            </a:r>
            <a:r>
              <a:rPr lang="en-IN" dirty="0" smtClean="0"/>
              <a:t> Traditionally referred to as the witching hour and the darkest part of night–midnight is more than a number on the clock. It is no accident that Poe chooses this as the time for the bird’s </a:t>
            </a:r>
            <a:r>
              <a:rPr lang="en-IN" dirty="0" smtClean="0"/>
              <a:t> arrival.</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THE BUST OF PALLAS :</a:t>
            </a:r>
            <a:endParaRPr lang="en-IN" dirty="0"/>
          </a:p>
        </p:txBody>
      </p:sp>
      <p:sp>
        <p:nvSpPr>
          <p:cNvPr id="3" name="Content Placeholder 2"/>
          <p:cNvSpPr>
            <a:spLocks noGrp="1"/>
          </p:cNvSpPr>
          <p:nvPr>
            <p:ph idx="1"/>
          </p:nvPr>
        </p:nvSpPr>
        <p:spPr/>
        <p:txBody>
          <a:bodyPr/>
          <a:lstStyle/>
          <a:p>
            <a:r>
              <a:rPr lang="en-IN" dirty="0" smtClean="0"/>
              <a:t>Pallas Athena was the Greek goddess of wisdom. It is upon this wisdom that the raven settles, adding credence, at least according to the narrator, to its utterances. The bust of Pallas and the raven’s subsequent perch on it may be ironic, for it is the narrator that gives the bird such wisdom. A casual observer would assume the bird sits there because it seems like a logical resting place. </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CONTINUOUS...</a:t>
            </a:r>
            <a:endParaRPr lang="en-IN" dirty="0"/>
          </a:p>
        </p:txBody>
      </p:sp>
      <p:sp>
        <p:nvSpPr>
          <p:cNvPr id="3" name="Content Placeholder 2"/>
          <p:cNvSpPr>
            <a:spLocks noGrp="1"/>
          </p:cNvSpPr>
          <p:nvPr>
            <p:ph idx="1"/>
          </p:nvPr>
        </p:nvSpPr>
        <p:spPr>
          <a:xfrm>
            <a:off x="714348" y="1357298"/>
            <a:ext cx="7772400" cy="4572000"/>
          </a:xfrm>
        </p:spPr>
        <p:txBody>
          <a:bodyPr/>
          <a:lstStyle/>
          <a:p>
            <a:endParaRPr lang="en-IN" dirty="0" smtClean="0"/>
          </a:p>
          <a:p>
            <a:r>
              <a:rPr lang="en-IN" dirty="0" smtClean="0"/>
              <a:t>. If you’re ever in Europe, note how the pigeons perch themselves on statues in the </a:t>
            </a:r>
            <a:r>
              <a:rPr lang="en-IN" dirty="0" err="1" smtClean="0"/>
              <a:t>center</a:t>
            </a:r>
            <a:r>
              <a:rPr lang="en-IN" dirty="0" smtClean="0"/>
              <a:t> of town. Only a moron would assume a bird takes on the character of a statue on which he perches. I don’t think, for example, that a bird resting on Napoleon’s shoulder suddenly becomes a ruthless general. </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DECEMBER :</a:t>
            </a:r>
            <a:endParaRPr lang="en-IN" dirty="0"/>
          </a:p>
        </p:txBody>
      </p:sp>
      <p:sp>
        <p:nvSpPr>
          <p:cNvPr id="3" name="Content Placeholder 2"/>
          <p:cNvSpPr>
            <a:spLocks noGrp="1"/>
          </p:cNvSpPr>
          <p:nvPr>
            <p:ph idx="1"/>
          </p:nvPr>
        </p:nvSpPr>
        <p:spPr>
          <a:xfrm>
            <a:off x="714348" y="1785926"/>
            <a:ext cx="7772400" cy="4572000"/>
          </a:xfrm>
        </p:spPr>
        <p:txBody>
          <a:bodyPr/>
          <a:lstStyle/>
          <a:p>
            <a:endParaRPr lang="en-IN" dirty="0" smtClean="0"/>
          </a:p>
          <a:p>
            <a:r>
              <a:rPr lang="en-IN" b="1" dirty="0" smtClean="0"/>
              <a:t>December:</a:t>
            </a:r>
            <a:r>
              <a:rPr lang="en-IN" dirty="0" smtClean="0"/>
              <a:t> Nothing lives in the winter. December is in the winter. December symbolizes death. </a:t>
            </a:r>
            <a:r>
              <a:rPr lang="en-IN" dirty="0" smtClean="0"/>
              <a:t>I</a:t>
            </a:r>
            <a:endParaRPr lang="en-IN" dirty="0" smtClean="0"/>
          </a:p>
          <a:p>
            <a:pPr>
              <a:buNone/>
            </a:pPr>
            <a:r>
              <a:rPr lang="en-IN" dirty="0" smtClean="0"/>
              <a:t>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ABOUT THE POEM :</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a:t>
            </a:r>
            <a:r>
              <a:rPr lang="en-IN" b="1" dirty="0" smtClean="0"/>
              <a:t>The Raven</a:t>
            </a:r>
            <a:r>
              <a:rPr lang="en-IN" dirty="0" smtClean="0"/>
              <a:t>" is a </a:t>
            </a:r>
            <a:r>
              <a:rPr lang="en-IN" u="sng" dirty="0" smtClean="0">
                <a:hlinkClick r:id="rId2" tooltip="Narrative poetry"/>
              </a:rPr>
              <a:t>narrative poem</a:t>
            </a:r>
            <a:r>
              <a:rPr lang="en-IN" dirty="0" smtClean="0"/>
              <a:t> by </a:t>
            </a:r>
            <a:r>
              <a:rPr lang="en-IN" u="sng" dirty="0" smtClean="0">
                <a:hlinkClick r:id="rId3" tooltip="American literature"/>
              </a:rPr>
              <a:t>American writer</a:t>
            </a:r>
            <a:r>
              <a:rPr lang="en-IN" dirty="0" smtClean="0"/>
              <a:t> </a:t>
            </a:r>
            <a:r>
              <a:rPr lang="en-IN" u="sng" dirty="0" smtClean="0">
                <a:hlinkClick r:id="rId4" tooltip="Edgar Allan Poe"/>
              </a:rPr>
              <a:t>Edgar Allan Poe</a:t>
            </a:r>
            <a:r>
              <a:rPr lang="en-IN" dirty="0" smtClean="0"/>
              <a:t>. First published in January 1845, the poem is often noted for its musicality, stylized language, and </a:t>
            </a:r>
            <a:r>
              <a:rPr lang="en-IN" u="sng" dirty="0" smtClean="0">
                <a:hlinkClick r:id="rId5" tooltip="Supernatural"/>
              </a:rPr>
              <a:t>supernatural</a:t>
            </a:r>
            <a:r>
              <a:rPr lang="en-IN" dirty="0" smtClean="0"/>
              <a:t> atmosphere. </a:t>
            </a:r>
            <a:r>
              <a:rPr lang="en-IN" dirty="0" smtClean="0"/>
              <a:t>It  </a:t>
            </a:r>
            <a:r>
              <a:rPr lang="en-IN" dirty="0" smtClean="0"/>
              <a:t>tells of a </a:t>
            </a:r>
            <a:r>
              <a:rPr lang="en-IN" u="sng" dirty="0" smtClean="0">
                <a:hlinkClick r:id="rId6" tooltip="Talking bird"/>
              </a:rPr>
              <a:t>talking</a:t>
            </a:r>
            <a:r>
              <a:rPr lang="en-IN" dirty="0" smtClean="0"/>
              <a:t> </a:t>
            </a:r>
            <a:r>
              <a:rPr lang="en-IN" u="sng" dirty="0" smtClean="0">
                <a:hlinkClick r:id="rId7" tooltip="Raven"/>
              </a:rPr>
              <a:t>raven</a:t>
            </a:r>
            <a:r>
              <a:rPr lang="en-IN" dirty="0" smtClean="0"/>
              <a:t>'s mysterious visit to a </a:t>
            </a:r>
            <a:r>
              <a:rPr lang="en-IN" dirty="0" smtClean="0"/>
              <a:t>distraught  lover</a:t>
            </a:r>
            <a:r>
              <a:rPr lang="en-IN" dirty="0" smtClean="0"/>
              <a:t>, tracing the man's slow descent into madness. The lover, often identified as a student,</a:t>
            </a:r>
            <a:r>
              <a:rPr lang="en-IN" u="sng" baseline="30000" dirty="0" smtClean="0">
                <a:hlinkClick r:id="rId8"/>
              </a:rPr>
              <a:t>[1]</a:t>
            </a:r>
            <a:r>
              <a:rPr lang="en-IN" u="sng" baseline="30000" dirty="0" smtClean="0">
                <a:hlinkClick r:id="rId8"/>
              </a:rPr>
              <a:t>[2]</a:t>
            </a:r>
            <a:r>
              <a:rPr lang="en-IN" dirty="0" smtClean="0"/>
              <a:t> is lamenting the loss of his love, Lenore. Sitting on a bust of </a:t>
            </a:r>
            <a:r>
              <a:rPr lang="en-IN" u="sng" dirty="0" smtClean="0">
                <a:hlinkClick r:id="rId9" tooltip="Athena"/>
              </a:rPr>
              <a:t>Pallas</a:t>
            </a:r>
            <a:r>
              <a:rPr lang="en-IN" dirty="0" smtClean="0"/>
              <a:t>, the raven seems to further distress the protagonist with its constant repetition of the word "Nevermore". </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smtClean="0"/>
          </a:p>
          <a:p>
            <a:endParaRPr lang="en-IN" dirty="0" smtClean="0"/>
          </a:p>
          <a:p>
            <a:pPr>
              <a:buNone/>
            </a:pPr>
            <a:r>
              <a:rPr lang="en-IN" sz="6000" dirty="0" smtClean="0"/>
              <a:t>           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CONTINUES....</a:t>
            </a:r>
            <a:endParaRPr lang="en-IN" dirty="0"/>
          </a:p>
        </p:txBody>
      </p:sp>
      <p:sp>
        <p:nvSpPr>
          <p:cNvPr id="3" name="Content Placeholder 2"/>
          <p:cNvSpPr>
            <a:spLocks noGrp="1"/>
          </p:cNvSpPr>
          <p:nvPr>
            <p:ph idx="1"/>
          </p:nvPr>
        </p:nvSpPr>
        <p:spPr/>
        <p:txBody>
          <a:bodyPr>
            <a:normAutofit fontScale="77500" lnSpcReduction="20000"/>
          </a:bodyPr>
          <a:lstStyle/>
          <a:p>
            <a:endParaRPr lang="en-IN" dirty="0" smtClean="0"/>
          </a:p>
          <a:p>
            <a:r>
              <a:rPr lang="en-IN" sz="3600" dirty="0" smtClean="0"/>
              <a:t> </a:t>
            </a:r>
            <a:r>
              <a:rPr lang="en-IN" sz="3600" dirty="0" smtClean="0"/>
              <a:t>     The </a:t>
            </a:r>
            <a:r>
              <a:rPr lang="en-IN" sz="3600" dirty="0" smtClean="0"/>
              <a:t>poem makes use of </a:t>
            </a:r>
            <a:r>
              <a:rPr lang="en-IN" sz="3600" u="sng" dirty="0" smtClean="0">
                <a:hlinkClick r:id="rId2" tooltip="Folklore"/>
              </a:rPr>
              <a:t>folk</a:t>
            </a:r>
            <a:r>
              <a:rPr lang="en-IN" sz="3600" dirty="0" smtClean="0"/>
              <a:t>, mythological, religious, and </a:t>
            </a:r>
            <a:r>
              <a:rPr lang="en-IN" sz="3600" u="sng" dirty="0" smtClean="0">
                <a:hlinkClick r:id="rId3" tooltip="Classical antiquity"/>
              </a:rPr>
              <a:t>classical</a:t>
            </a:r>
            <a:r>
              <a:rPr lang="en-IN" sz="3600" dirty="0" smtClean="0"/>
              <a:t> references</a:t>
            </a:r>
            <a:r>
              <a:rPr lang="en-IN" sz="3600" dirty="0" smtClean="0"/>
              <a:t>.</a:t>
            </a:r>
            <a:r>
              <a:rPr lang="en-IN" sz="3600" dirty="0" smtClean="0"/>
              <a:t> "The Raven" was first attributed to Poe in print in the </a:t>
            </a:r>
            <a:r>
              <a:rPr lang="en-IN" sz="3600" i="1" u="sng" dirty="0" smtClean="0">
                <a:hlinkClick r:id="rId4" tooltip="New York Mirror"/>
              </a:rPr>
              <a:t>New York Evening Mirror</a:t>
            </a:r>
            <a:r>
              <a:rPr lang="en-IN" sz="3600" dirty="0" smtClean="0"/>
              <a:t> on January 29, 1845. Its publication made Poe popular in his lifetime, although it did not bring him much financial success. The poem was soon reprinted, </a:t>
            </a:r>
            <a:r>
              <a:rPr lang="en-IN" sz="3600" u="sng" dirty="0" smtClean="0">
                <a:hlinkClick r:id="rId5" tooltip="Parody"/>
              </a:rPr>
              <a:t>parodied</a:t>
            </a:r>
            <a:r>
              <a:rPr lang="en-IN" sz="3600" dirty="0" smtClean="0"/>
              <a:t>, and illustrated. Critical opinion is divided as to the poem's literary status, but it nevertheless remains one of the most famous </a:t>
            </a:r>
            <a:r>
              <a:rPr lang="en-IN" sz="3600" dirty="0" smtClean="0"/>
              <a:t>poems  ever  </a:t>
            </a:r>
            <a:r>
              <a:rPr lang="en-IN" sz="3600" dirty="0" smtClean="0"/>
              <a:t>written.</a:t>
            </a:r>
            <a:r>
              <a:rPr lang="en-IN" sz="3600" u="sng" baseline="30000" dirty="0" smtClean="0">
                <a:hlinkClick r:id="rId6"/>
              </a:rPr>
              <a:t>[4]</a:t>
            </a:r>
            <a:endParaRPr lang="en-IN" sz="3600" dirty="0" smtClean="0"/>
          </a:p>
          <a:p>
            <a:pPr fontAlgn="base"/>
            <a:endParaRPr lang="en-IN" sz="3600"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THEMES :</a:t>
            </a:r>
            <a:endParaRPr lang="en-IN" dirty="0"/>
          </a:p>
        </p:txBody>
      </p:sp>
      <p:sp>
        <p:nvSpPr>
          <p:cNvPr id="3" name="Content Placeholder 2"/>
          <p:cNvSpPr>
            <a:spLocks noGrp="1"/>
          </p:cNvSpPr>
          <p:nvPr>
            <p:ph idx="1"/>
          </p:nvPr>
        </p:nvSpPr>
        <p:spPr>
          <a:xfrm>
            <a:off x="914400" y="1428736"/>
            <a:ext cx="7772400" cy="4926824"/>
          </a:xfrm>
        </p:spPr>
        <p:txBody>
          <a:bodyPr>
            <a:normAutofit fontScale="70000" lnSpcReduction="20000"/>
          </a:bodyPr>
          <a:lstStyle/>
          <a:p>
            <a:r>
              <a:rPr lang="en-IN" sz="4600" dirty="0" smtClean="0"/>
              <a:t>THE ISOLATING POWER OF  GRIEF :</a:t>
            </a:r>
          </a:p>
          <a:p>
            <a:pPr fontAlgn="base">
              <a:buNone/>
            </a:pPr>
            <a:endParaRPr lang="en-IN" b="1" dirty="0" smtClean="0"/>
          </a:p>
          <a:p>
            <a:pPr>
              <a:buNone/>
            </a:pPr>
            <a:r>
              <a:rPr lang="en-IN" sz="3600" dirty="0" smtClean="0"/>
              <a:t>      The </a:t>
            </a:r>
            <a:r>
              <a:rPr lang="en-IN" sz="3600" dirty="0" smtClean="0"/>
              <a:t>poem explores how grief can overcome a person’s ability to live in the present and engage with society. Over the course of the poem, the speaker’s inability to forget his lost love Lenore drives him to despair and madness. At the beginning, the speaker describes himself as “weak and weary,” suggesting that his attempts to distract himself from Lenore’s memory by reading have only exhausted him. Although he is initially amused by the raven, the raven’s word “nevermore” soon reminds the speaker of how he won’t ever see Lenore again.</a:t>
            </a:r>
            <a:endParaRPr lang="en-IN"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CONTINUES ...</a:t>
            </a:r>
            <a:endParaRPr lang="en-IN" dirty="0"/>
          </a:p>
        </p:txBody>
      </p:sp>
      <p:sp>
        <p:nvSpPr>
          <p:cNvPr id="3" name="Content Placeholder 2"/>
          <p:cNvSpPr>
            <a:spLocks noGrp="1"/>
          </p:cNvSpPr>
          <p:nvPr>
            <p:ph idx="1"/>
          </p:nvPr>
        </p:nvSpPr>
        <p:spPr/>
        <p:txBody>
          <a:bodyPr>
            <a:normAutofit fontScale="25000" lnSpcReduction="20000"/>
          </a:bodyPr>
          <a:lstStyle/>
          <a:p>
            <a:endParaRPr lang="en-IN" dirty="0" smtClean="0"/>
          </a:p>
          <a:p>
            <a:r>
              <a:rPr lang="en-IN" sz="10000" dirty="0" smtClean="0"/>
              <a:t>The power of this revelation moves him so deeply that he believes the air has grown “denser,” making it more difficult to breathe and emphasizing that Lenore’s presence in his memory completely changes his perception of reality. Though the speaker tries to convince himself that he should forget his grief, the raven’s refrain takes him back to the reality of his loss, again taking him out of the present moment. When he tells the raven to leave his loneliness “unbroken,” he’s emphasizing that his grief has caused him to shut himself off from the world, but, paradoxically, he’s not truly alone because the memory of Lenore keeps him company. </a:t>
            </a:r>
          </a:p>
          <a:p>
            <a:endParaRPr lang="en-IN"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PSYCHOLOGICAL TERROR :</a:t>
            </a:r>
            <a:endParaRPr lang="en-IN" dirty="0"/>
          </a:p>
        </p:txBody>
      </p:sp>
      <p:sp>
        <p:nvSpPr>
          <p:cNvPr id="3" name="Content Placeholder 2"/>
          <p:cNvSpPr>
            <a:spLocks noGrp="1"/>
          </p:cNvSpPr>
          <p:nvPr>
            <p:ph idx="1"/>
          </p:nvPr>
        </p:nvSpPr>
        <p:spPr/>
        <p:txBody>
          <a:bodyPr>
            <a:normAutofit fontScale="70000" lnSpcReduction="20000"/>
          </a:bodyPr>
          <a:lstStyle/>
          <a:p>
            <a:endParaRPr lang="en-IN" dirty="0" smtClean="0"/>
          </a:p>
          <a:p>
            <a:r>
              <a:rPr lang="en-IN" sz="3600" dirty="0" smtClean="0"/>
              <a:t> Despite the poem’s eerie atmosphere, everything that happens could actually have a rational explanation. The speaker begins the poem in an unsettled state, trying to distract himself from his grief, and the “quaint and curious volume” he reads could certainly put him in a dark and suggestible state of mind that the dreary December night only enhances. Ravens can imitate human speech, and a raven could theoretically make a noise similar to the word “nevermore.” However, the events of the poem are undeniably ghostly, and the bird’s refrain perfectly suiting the speaker’s mental state seems too coincidental, hinting at the presence of something supernatural. </a:t>
            </a:r>
            <a:endParaRPr lang="en-IN"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CONTINUES...</a:t>
            </a:r>
            <a:endParaRPr lang="en-IN" dirty="0"/>
          </a:p>
        </p:txBody>
      </p:sp>
      <p:sp>
        <p:nvSpPr>
          <p:cNvPr id="3" name="Content Placeholder 2"/>
          <p:cNvSpPr>
            <a:spLocks noGrp="1"/>
          </p:cNvSpPr>
          <p:nvPr>
            <p:ph idx="1"/>
          </p:nvPr>
        </p:nvSpPr>
        <p:spPr/>
        <p:txBody>
          <a:bodyPr>
            <a:normAutofit fontScale="92500" lnSpcReduction="10000"/>
          </a:bodyPr>
          <a:lstStyle/>
          <a:p>
            <a:endParaRPr lang="en-IN" dirty="0" smtClean="0"/>
          </a:p>
          <a:p>
            <a:pPr fontAlgn="base"/>
            <a:r>
              <a:rPr lang="en-IN" dirty="0" smtClean="0"/>
              <a:t> This ambiguity demonstrates both the mind’s capacity to terrorize itself and the fact that psychological </a:t>
            </a:r>
            <a:r>
              <a:rPr lang="en-IN" dirty="0" err="1" smtClean="0"/>
              <a:t>hauntings</a:t>
            </a:r>
            <a:r>
              <a:rPr lang="en-IN" dirty="0" smtClean="0"/>
              <a:t> can disturb and destroy as much as physical danger. Whether we believe the bird can only repeat one word or whether it delivers a prophecy of doom, hearing “nevermore”—a word that emphasizes the eternal nature of the speaker’s grief and loss—is what ultimately leaves the speaker mentally wrecked.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HOPELESSNESS :</a:t>
            </a:r>
            <a:endParaRPr lang="en-IN" dirty="0"/>
          </a:p>
        </p:txBody>
      </p:sp>
      <p:sp>
        <p:nvSpPr>
          <p:cNvPr id="3" name="Content Placeholder 2"/>
          <p:cNvSpPr>
            <a:spLocks noGrp="1"/>
          </p:cNvSpPr>
          <p:nvPr>
            <p:ph idx="1"/>
          </p:nvPr>
        </p:nvSpPr>
        <p:spPr/>
        <p:txBody>
          <a:bodyPr>
            <a:normAutofit lnSpcReduction="10000"/>
          </a:bodyPr>
          <a:lstStyle/>
          <a:p>
            <a:r>
              <a:rPr lang="en-IN" dirty="0" smtClean="0"/>
              <a:t> This ambiguity demonstrates both the mind’s capacity to terrorize itself and the fact that psychological </a:t>
            </a:r>
            <a:r>
              <a:rPr lang="en-IN" dirty="0" err="1" smtClean="0"/>
              <a:t>hauntings</a:t>
            </a:r>
            <a:r>
              <a:rPr lang="en-IN" dirty="0" smtClean="0"/>
              <a:t> can disturb and destroy as much as physical danger. Whether we believe the bird can only repeat one word or whether it delivers a prophecy of doom, hearing “nevermore”—a word that emphasizes the eternal nature of the speaker’s grief and loss—is what ultimately leaves the speaker mentally wrecked. </a:t>
            </a:r>
          </a:p>
          <a:p>
            <a:endParaRPr lang="en-IN" dirty="0" smtClean="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CONTINUES ...</a:t>
            </a:r>
            <a:endParaRPr lang="en-IN" dirty="0"/>
          </a:p>
        </p:txBody>
      </p:sp>
      <p:sp>
        <p:nvSpPr>
          <p:cNvPr id="3" name="Content Placeholder 2"/>
          <p:cNvSpPr>
            <a:spLocks noGrp="1"/>
          </p:cNvSpPr>
          <p:nvPr>
            <p:ph idx="1"/>
          </p:nvPr>
        </p:nvSpPr>
        <p:spPr/>
        <p:txBody>
          <a:bodyPr>
            <a:normAutofit lnSpcReduction="10000"/>
          </a:bodyPr>
          <a:lstStyle/>
          <a:p>
            <a:endParaRPr lang="en-IN" dirty="0" smtClean="0"/>
          </a:p>
          <a:p>
            <a:r>
              <a:rPr lang="en-IN" dirty="0" smtClean="0"/>
              <a:t>Again, the word “nevermore” dashes this hope as earlier in the poem, the speaker’s own attempt to distract himself from grief by reading also failed. Finally, the speaker asks the raven about seeing Lenore in Heaven, which the raven again rejects. The bird’s refrain, “nevermore,” is an inarguable absolute, meaning that nothing can change about the speaker’s situation. </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TotalTime>
  <Words>1045</Words>
  <Application>Microsoft Office PowerPoint</Application>
  <PresentationFormat>On-screen Show (4:3)</PresentationFormat>
  <Paragraphs>57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Metro</vt:lpstr>
      <vt:lpstr>ANALYSIS AND SYMBOLISM IN THE POEM “ THE RAVEN ” </vt:lpstr>
      <vt:lpstr>   ABOUT THE POEM :</vt:lpstr>
      <vt:lpstr>   CONTINUES....</vt:lpstr>
      <vt:lpstr>  THEMES :</vt:lpstr>
      <vt:lpstr>  CONTINUES ...</vt:lpstr>
      <vt:lpstr> PSYCHOLOGICAL TERROR :</vt:lpstr>
      <vt:lpstr> CONTINUES...</vt:lpstr>
      <vt:lpstr>  HOPELESSNESS :</vt:lpstr>
      <vt:lpstr> CONTINUES ...</vt:lpstr>
      <vt:lpstr> CONTINUES ...</vt:lpstr>
      <vt:lpstr> SYMBOLS IN THE POEM :</vt:lpstr>
      <vt:lpstr> LENORE:</vt:lpstr>
      <vt:lpstr> THE RAVEN :</vt:lpstr>
      <vt:lpstr> NIGHT’S PLUTONIAN SHORE :</vt:lpstr>
      <vt:lpstr>  NEPENTHE :</vt:lpstr>
      <vt:lpstr>  MIDNIGHT :          </vt:lpstr>
      <vt:lpstr> THE BUST OF PALLAS :</vt:lpstr>
      <vt:lpstr> CONTINUOUS...</vt:lpstr>
      <vt:lpstr> DECEMBER :</vt:lpstr>
      <vt:lpstr>Slide 20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AND SYMBOLISM IN THE POEM – THE RAVENN</dc:title>
  <dc:creator>Saleema</dc:creator>
  <cp:lastModifiedBy>Saleema</cp:lastModifiedBy>
  <cp:revision>8</cp:revision>
  <dcterms:created xsi:type="dcterms:W3CDTF">2021-01-27T13:07:50Z</dcterms:created>
  <dcterms:modified xsi:type="dcterms:W3CDTF">2021-01-28T19:06:42Z</dcterms:modified>
</cp:coreProperties>
</file>