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5" r:id="rId1"/>
  </p:sldMasterIdLst>
  <p:sldIdLst>
    <p:sldId id="271" r:id="rId2"/>
    <p:sldId id="256" r:id="rId3"/>
    <p:sldId id="258" r:id="rId4"/>
    <p:sldId id="263" r:id="rId5"/>
    <p:sldId id="259" r:id="rId6"/>
    <p:sldId id="260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6113" y="1447800"/>
            <a:ext cx="7851775" cy="3200400"/>
          </a:xfrm>
          <a:prstGeom prst="rect">
            <a:avLst/>
          </a:prstGeom>
          <a:noFill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813" y="1537447"/>
            <a:ext cx="7826281" cy="1627093"/>
          </a:xfrm>
        </p:spPr>
        <p:txBody>
          <a:bodyPr rtlCol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16200000" scaled="1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813" y="3218329"/>
            <a:ext cx="7826281" cy="860611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buFont typeface="Wingdings 2" pitchFamily="18" charset="2"/>
              <a:buNone/>
              <a:defRPr sz="1800" kern="1200"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16200000" scaled="1"/>
                </a:gra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BDA352-55FB-4BC2-B008-A9BD98F02B1B}" type="datetime1">
              <a:rPr lang="en-US" altLang="en-US"/>
              <a:pPr/>
              <a:t>1/29/2021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1C67A-8387-4F2B-8760-AE82E8D4A1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2154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280988" y="258763"/>
            <a:ext cx="8558212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Freeform 5"/>
          <p:cNvSpPr/>
          <p:nvPr/>
        </p:nvSpPr>
        <p:spPr>
          <a:xfrm>
            <a:off x="280988" y="6399213"/>
            <a:ext cx="8558212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2856" y="1600200"/>
            <a:ext cx="3931920" cy="566738"/>
          </a:xfrm>
        </p:spPr>
        <p:txBody>
          <a:bodyPr rtlCol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1792" y="457200"/>
            <a:ext cx="3474720" cy="510235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2856" y="2240280"/>
            <a:ext cx="3931920" cy="2103120"/>
          </a:xfrm>
        </p:spPr>
        <p:txBody>
          <a:bodyPr rtlCol="0">
            <a:normAutofit/>
          </a:bodyPr>
          <a:lstStyle>
            <a:lvl1pPr marL="0" indent="0">
              <a:buNone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5A918B-9CE8-48B0-A2F3-719BF230EB7B}" type="datetime1">
              <a:rPr lang="en-US" altLang="en-US"/>
              <a:pPr/>
              <a:t>1/29/2021</a:t>
            </a:fld>
            <a:endParaRPr lang="en-US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02E22-E1FE-4886-9A91-7C40B2350D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9209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280988" y="6399213"/>
            <a:ext cx="8558212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575" y="458788"/>
            <a:ext cx="8577263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1353312"/>
          </a:xfrm>
        </p:spPr>
        <p:txBody>
          <a:bodyPr anchor="t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300"/>
              </a:spcBef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8B57E0FB-833D-4EEE-A439-6C8A9957BBD3}" type="datetime1">
              <a:rPr lang="en-US" altLang="en-US"/>
              <a:pPr/>
              <a:t>1/29/2021</a:t>
            </a:fld>
            <a:endParaRPr lang="en-US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087FFDA-7DDC-4C0B-ACBB-50782D7E12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31357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280988" y="6399213"/>
            <a:ext cx="8558212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4745038" y="458788"/>
            <a:ext cx="4114800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575" y="458788"/>
            <a:ext cx="4114800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1353312"/>
          </a:xfrm>
        </p:spPr>
        <p:txBody>
          <a:bodyPr anchor="t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300"/>
              </a:spcBef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2D3FBF3E-76E5-4D0B-A254-3781E7AA495F}" type="datetime1">
              <a:rPr lang="en-US" altLang="en-US"/>
              <a:pPr/>
              <a:t>1/29/2021</a:t>
            </a:fld>
            <a:endParaRPr lang="en-US" alt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F40393BA-0F5A-4564-BE08-29FA9BE5A5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96779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280988" y="6399213"/>
            <a:ext cx="8558212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566738"/>
          </a:xfrm>
        </p:spPr>
        <p:txBody>
          <a:bodyPr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2575" y="5563458"/>
            <a:ext cx="3931920" cy="652462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300"/>
              </a:spcBef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Media Placeholder 11"/>
          <p:cNvSpPr>
            <a:spLocks noGrp="1"/>
          </p:cNvSpPr>
          <p:nvPr>
            <p:ph type="media" sz="quarter" idx="14"/>
          </p:nvPr>
        </p:nvSpPr>
        <p:spPr>
          <a:xfrm>
            <a:off x="282575" y="458788"/>
            <a:ext cx="8577263" cy="3849624"/>
          </a:xfrm>
          <a:noFill/>
          <a:ln w="44450">
            <a:solidFill>
              <a:schemeClr val="bg1"/>
            </a:solidFill>
            <a:miter lim="800000"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/>
              <a:t>Click icon to add media</a:t>
            </a:r>
            <a:endParaRPr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9F38A987-575A-4935-B50C-B3088709B82B}" type="datetime1">
              <a:rPr lang="en-US" altLang="en-US"/>
              <a:pPr/>
              <a:t>1/29/2021</a:t>
            </a:fld>
            <a:endParaRPr lang="en-US" alt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61FDE163-1D6A-49A1-9D12-CFBE71F60A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20525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280988" y="1525588"/>
            <a:ext cx="8558212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Freeform 4"/>
          <p:cNvSpPr/>
          <p:nvPr/>
        </p:nvSpPr>
        <p:spPr>
          <a:xfrm>
            <a:off x="280988" y="6399213"/>
            <a:ext cx="8558212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704B15-29E5-47E8-969F-098172C9DD00}" type="datetime1">
              <a:rPr lang="en-US" altLang="en-US"/>
              <a:pPr/>
              <a:t>1/29/2021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0A67B-679F-4A8F-827D-FEF7797EF5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37714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280988" y="258763"/>
            <a:ext cx="8558212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Freeform 4"/>
          <p:cNvSpPr/>
          <p:nvPr/>
        </p:nvSpPr>
        <p:spPr>
          <a:xfrm>
            <a:off x="280988" y="6399213"/>
            <a:ext cx="8558212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458788"/>
            <a:ext cx="1447800" cy="57927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1350" y="458788"/>
            <a:ext cx="6521450" cy="57927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CC63AE-96C0-4F81-A6BF-B86FEB19B4FC}" type="datetime1">
              <a:rPr lang="en-US" altLang="en-US"/>
              <a:pPr/>
              <a:t>1/29/2021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5FB038-B3C7-49E1-82B3-CB987F6F9B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4131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280988" y="1525588"/>
            <a:ext cx="8558212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Freeform 4"/>
          <p:cNvSpPr/>
          <p:nvPr/>
        </p:nvSpPr>
        <p:spPr>
          <a:xfrm>
            <a:off x="280988" y="6399213"/>
            <a:ext cx="8558212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AABA8-5E0B-4022-898B-79693978E294}" type="datetime1">
              <a:rPr lang="en-US" altLang="en-US"/>
              <a:pPr/>
              <a:t>1/29/2021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94AA2-DA14-4FF7-8A9B-82F8763093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1309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371725" y="381000"/>
            <a:ext cx="4400550" cy="3048000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rtlCol="0">
            <a:normAutofit/>
          </a:bodyPr>
          <a:lstStyle>
            <a:lvl1pPr>
              <a:buNone/>
              <a:defRPr sz="2000"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1350" y="4146363"/>
            <a:ext cx="7856538" cy="1470025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1350" y="5620871"/>
            <a:ext cx="7856538" cy="614081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3FA8A373-CFC6-4AB9-977D-096C73554FCB}" type="datetime1">
              <a:rPr lang="en-US" altLang="en-US"/>
              <a:pPr/>
              <a:t>1/29/2021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64ACE68-E870-457B-AF7C-98C9678761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0170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17059"/>
            <a:ext cx="7772400" cy="1655064"/>
          </a:xfrm>
        </p:spPr>
        <p:txBody>
          <a:bodyPr rtlCol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b="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662979"/>
            <a:ext cx="7772400" cy="1500187"/>
          </a:xfrm>
        </p:spPr>
        <p:txBody>
          <a:bodyPr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810763-60BD-4350-962B-B9708EFFFC66}" type="datetime1">
              <a:rPr lang="en-US" altLang="en-US"/>
              <a:pPr/>
              <a:t>1/29/2021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9A54D2-92BE-45D5-80B4-FE7924D3EE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398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280988" y="1525588"/>
            <a:ext cx="8558212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Freeform 5"/>
          <p:cNvSpPr/>
          <p:nvPr/>
        </p:nvSpPr>
        <p:spPr>
          <a:xfrm>
            <a:off x="280988" y="6399213"/>
            <a:ext cx="8558212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1350" y="1600200"/>
            <a:ext cx="3749040" cy="4651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9501" y="1600200"/>
            <a:ext cx="3749040" cy="4651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BCC69B-216F-4086-B44E-2BC4B68693D4}" type="datetime1">
              <a:rPr lang="en-US" altLang="en-US"/>
              <a:pPr/>
              <a:t>1/29/2021</a:t>
            </a:fld>
            <a:endParaRPr lang="en-US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B4C443-8A4B-494D-BCA8-1976823CFC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8769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280988" y="1525588"/>
            <a:ext cx="8558212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988" y="6399213"/>
            <a:ext cx="8558212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1350" y="1532964"/>
            <a:ext cx="3749040" cy="833718"/>
          </a:xfrm>
        </p:spPr>
        <p:txBody>
          <a:bodyPr anchor="ctr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50" y="2362200"/>
            <a:ext cx="3749040" cy="3889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2601" y="1532964"/>
            <a:ext cx="3749040" cy="833718"/>
          </a:xfrm>
        </p:spPr>
        <p:txBody>
          <a:bodyPr anchor="ctr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2601" y="2362200"/>
            <a:ext cx="3749040" cy="3889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AB9027-7FAC-464A-AB4D-111D8FA08061}" type="datetime1">
              <a:rPr lang="en-US" altLang="en-US"/>
              <a:pPr/>
              <a:t>1/29/2021</a:t>
            </a:fld>
            <a:endParaRPr lang="en-US" alt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94C92E-4C3E-453C-9AB7-9147EE75D3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3449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280988" y="1525588"/>
            <a:ext cx="8558212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Freeform 3"/>
          <p:cNvSpPr/>
          <p:nvPr/>
        </p:nvSpPr>
        <p:spPr>
          <a:xfrm>
            <a:off x="280988" y="6399213"/>
            <a:ext cx="8558212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Freeform 4"/>
          <p:cNvSpPr/>
          <p:nvPr/>
        </p:nvSpPr>
        <p:spPr>
          <a:xfrm>
            <a:off x="280988" y="1525588"/>
            <a:ext cx="8558212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Freeform 5"/>
          <p:cNvSpPr/>
          <p:nvPr/>
        </p:nvSpPr>
        <p:spPr>
          <a:xfrm>
            <a:off x="280988" y="6399213"/>
            <a:ext cx="8558212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Freeform 6"/>
          <p:cNvSpPr/>
          <p:nvPr/>
        </p:nvSpPr>
        <p:spPr>
          <a:xfrm>
            <a:off x="280988" y="1525588"/>
            <a:ext cx="8558212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988" y="6399213"/>
            <a:ext cx="8558212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988" y="1525588"/>
            <a:ext cx="8558212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" name="Freeform 9"/>
          <p:cNvSpPr/>
          <p:nvPr/>
        </p:nvSpPr>
        <p:spPr>
          <a:xfrm>
            <a:off x="280988" y="6399213"/>
            <a:ext cx="8558212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81E524-759C-488D-9508-F5A864773111}" type="datetime1">
              <a:rPr lang="en-US" altLang="en-US"/>
              <a:pPr/>
              <a:t>1/29/2021</a:t>
            </a:fld>
            <a:endParaRPr lang="en-US" altLang="en-US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AF6AA9-4AEB-4868-933A-53F58FC307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9108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D9E8AB-5CDA-408B-9260-8A6FA8C3B578}" type="datetime1">
              <a:rPr lang="en-US" altLang="en-US"/>
              <a:pPr/>
              <a:t>1/29/2021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19E5E-8B59-435F-B5C1-6D0C0D5A6E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111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280988" y="258763"/>
            <a:ext cx="8558212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Freeform 5"/>
          <p:cNvSpPr/>
          <p:nvPr/>
        </p:nvSpPr>
        <p:spPr>
          <a:xfrm>
            <a:off x="280988" y="6399213"/>
            <a:ext cx="8558212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340" y="802910"/>
            <a:ext cx="3474720" cy="1162050"/>
          </a:xfrm>
        </p:spPr>
        <p:txBody>
          <a:bodyPr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2010" y="449705"/>
            <a:ext cx="3931920" cy="57813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340" y="2057399"/>
            <a:ext cx="3474720" cy="37338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517DD8-FE16-4372-A974-4E51C8487C8C}" type="datetime1">
              <a:rPr lang="en-US" altLang="en-US"/>
              <a:pPr/>
              <a:t>1/29/2021</a:t>
            </a:fld>
            <a:endParaRPr lang="en-US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84B1B9-1022-4DB6-A9C7-D6556AC287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6296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41350" y="107950"/>
            <a:ext cx="7856538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9125" y="1600200"/>
            <a:ext cx="7878763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BFBFBF"/>
                </a:solidFill>
                <a:latin typeface="Corbel" panose="020B0503020204020204" pitchFamily="34" charset="0"/>
              </a:defRPr>
            </a:lvl1pPr>
          </a:lstStyle>
          <a:p>
            <a:fld id="{57343E86-CA60-436C-9F20-B8A8775D5066}" type="datetime1">
              <a:rPr lang="en-US" altLang="en-US"/>
              <a:pPr/>
              <a:t>1/29/2021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0988" y="6356350"/>
            <a:ext cx="2895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BFBFBF"/>
                </a:solidFill>
                <a:latin typeface="Corbel" panose="020B0503020204020204" pitchFamily="34" charset="0"/>
              </a:defRPr>
            </a:lvl1pPr>
          </a:lstStyle>
          <a:p>
            <a:fld id="{10541153-958C-4D71-893E-8C182028B61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4" r:id="rId3"/>
    <p:sldLayoutId id="2147483825" r:id="rId4"/>
    <p:sldLayoutId id="2147483829" r:id="rId5"/>
    <p:sldLayoutId id="2147483830" r:id="rId6"/>
    <p:sldLayoutId id="2147483831" r:id="rId7"/>
    <p:sldLayoutId id="2147483826" r:id="rId8"/>
    <p:sldLayoutId id="2147483832" r:id="rId9"/>
    <p:sldLayoutId id="2147483833" r:id="rId10"/>
    <p:sldLayoutId id="2147483834" r:id="rId11"/>
    <p:sldLayoutId id="2147483835" r:id="rId12"/>
    <p:sldLayoutId id="2147483836" r:id="rId13"/>
    <p:sldLayoutId id="2147483837" r:id="rId14"/>
    <p:sldLayoutId id="2147483838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orbel" pitchFamily="-109" charset="0"/>
          <a:ea typeface="ＭＳ Ｐゴシック" pitchFamily="-109" charset="-128"/>
          <a:cs typeface="ＭＳ Ｐゴシック" pitchFamily="-109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orbel" pitchFamily="-109" charset="0"/>
          <a:ea typeface="ＭＳ Ｐゴシック" pitchFamily="-109" charset="-128"/>
          <a:cs typeface="ＭＳ Ｐゴシック" pitchFamily="-109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orbel" pitchFamily="-109" charset="0"/>
          <a:ea typeface="ＭＳ Ｐゴシック" pitchFamily="-109" charset="-128"/>
          <a:cs typeface="ＭＳ Ｐゴシック" pitchFamily="-109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orbel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orbel" pitchFamily="-109" charset="0"/>
          <a:ea typeface="ＭＳ Ｐゴシック" pitchFamily="-109" charset="-128"/>
          <a:cs typeface="ＭＳ Ｐゴシック" pitchFamily="-109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orbel" pitchFamily="-109" charset="0"/>
          <a:ea typeface="ＭＳ Ｐゴシック" pitchFamily="-109" charset="-128"/>
          <a:cs typeface="ＭＳ Ｐゴシック" pitchFamily="-109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orbel" pitchFamily="-109" charset="0"/>
          <a:ea typeface="ＭＳ Ｐゴシック" pitchFamily="-109" charset="-128"/>
          <a:cs typeface="ＭＳ Ｐゴシック" pitchFamily="-109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orbel" pitchFamily="-109" charset="0"/>
          <a:ea typeface="ＭＳ Ｐゴシック" pitchFamily="-109" charset="-128"/>
          <a:cs typeface="ＭＳ Ｐゴシック" pitchFamily="-109" charset="-128"/>
        </a:defRPr>
      </a:lvl9pPr>
    </p:titleStyle>
    <p:bodyStyle>
      <a:lvl1pPr marL="349250" indent="-349250" algn="l" rtl="0" eaLnBrk="0" fontAlgn="base" hangingPunct="0">
        <a:spcBef>
          <a:spcPts val="2000"/>
        </a:spcBef>
        <a:spcAft>
          <a:spcPct val="0"/>
        </a:spcAft>
        <a:buFont typeface="Wingdings 2" panose="05020102010507070707" pitchFamily="18" charset="2"/>
        <a:buChar char=""/>
        <a:defRPr sz="2400" kern="12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A6A6A6"/>
        </a:buClr>
        <a:buFont typeface="Wingdings 2" panose="05020102010507070707" pitchFamily="18" charset="2"/>
        <a:buChar char=""/>
        <a:defRPr sz="22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2pPr>
      <a:lvl3pPr marL="968375" indent="-282575" algn="l" rtl="0" eaLnBrk="0" fontAlgn="base" hangingPunct="0">
        <a:spcBef>
          <a:spcPts val="600"/>
        </a:spcBef>
        <a:spcAft>
          <a:spcPct val="0"/>
        </a:spcAft>
        <a:buFont typeface="Wingdings 2" panose="05020102010507070707" pitchFamily="18" charset="2"/>
        <a:buChar char="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3pPr>
      <a:lvl4pPr marL="1263650" indent="-295275" algn="l" rtl="0" eaLnBrk="0" fontAlgn="base" hangingPunct="0">
        <a:spcBef>
          <a:spcPts val="600"/>
        </a:spcBef>
        <a:spcAft>
          <a:spcPct val="0"/>
        </a:spcAft>
        <a:buClr>
          <a:srgbClr val="A6A6A6"/>
        </a:buClr>
        <a:buFont typeface="Wingdings 2" panose="05020102010507070707" pitchFamily="18" charset="2"/>
        <a:buChar char=""/>
        <a:defRPr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4pPr>
      <a:lvl5pPr marL="1546225" indent="-282575" algn="l" rtl="0" eaLnBrk="0" fontAlgn="base" hangingPunct="0">
        <a:spcBef>
          <a:spcPts val="600"/>
        </a:spcBef>
        <a:spcAft>
          <a:spcPct val="0"/>
        </a:spcAft>
        <a:buFont typeface="Wingdings 2" panose="05020102010507070707" pitchFamily="18" charset="2"/>
        <a:buChar char=""/>
        <a:defRPr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41350" y="970671"/>
            <a:ext cx="7856538" cy="8299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4000" dirty="0">
                <a:latin typeface="Algerian" panose="04020705040A02060702" pitchFamily="82" charset="0"/>
              </a:rPr>
              <a:t>CIVIL DISOBEDIENCE MOVEMENT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41350" y="2194561"/>
            <a:ext cx="7856538" cy="3024554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2800" dirty="0"/>
              <a:t>L.PANDIAMMAL</a:t>
            </a:r>
          </a:p>
          <a:p>
            <a:pPr marL="0" indent="0" algn="l">
              <a:buNone/>
            </a:pPr>
            <a:r>
              <a:rPr lang="en-US" sz="2800" dirty="0"/>
              <a:t>Asst. Professor of history</a:t>
            </a:r>
          </a:p>
          <a:p>
            <a:pPr marL="0" indent="0" algn="l">
              <a:buNone/>
            </a:pPr>
            <a:r>
              <a:rPr lang="en-US" sz="2800" dirty="0"/>
              <a:t>Programme: MA History</a:t>
            </a:r>
          </a:p>
          <a:p>
            <a:pPr marL="0" indent="0" algn="l">
              <a:buNone/>
            </a:pPr>
            <a:r>
              <a:rPr lang="en-US" sz="2800" dirty="0"/>
              <a:t>COURSE: HISTORY OF FREEDOM STRUGGLE IN INDIA </a:t>
            </a:r>
            <a:r>
              <a:rPr lang="en-US" sz="2800" dirty="0">
                <a:latin typeface="+mj-lt"/>
              </a:rPr>
              <a:t>1800-1947 AD</a:t>
            </a:r>
          </a:p>
          <a:p>
            <a:pPr marL="0" indent="0" algn="l">
              <a:buNone/>
            </a:pPr>
            <a:r>
              <a:rPr lang="en-US" sz="2800" dirty="0"/>
              <a:t>COURSE CODE: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17PHIC13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BOYCOTT OF FOREIGN CLOTHS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IN BOMBAY , THE BOYCOTT OF FORGIN CLOTHS FOUND STRONG SUPPORTS . IN TAMILNADU THE AGITATIONS SPREAD TO THE INTERIOR DISTICTS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FIRST ROUND TABLE CONFERENCE 1930-31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IN THE MIDST OF THE CIVIL DISOBEDIENCES MOVEMENT OF THE FIRST ROUND TABLE CONFERENCE WAS IN JAIL AND LONDON FROM 12</a:t>
            </a:r>
            <a:r>
              <a:rPr lang="en-US" sz="3600" baseline="30000" dirty="0"/>
              <a:t>TH</a:t>
            </a:r>
            <a:r>
              <a:rPr lang="en-US" sz="3600" dirty="0"/>
              <a:t> NOVEMBER 1930 TO 19</a:t>
            </a:r>
            <a:r>
              <a:rPr lang="en-US" sz="3600" baseline="30000" dirty="0"/>
              <a:t>TH</a:t>
            </a:r>
            <a:r>
              <a:rPr lang="en-US" sz="3600" dirty="0"/>
              <a:t> JANUARY 1931 </a:t>
            </a:r>
          </a:p>
          <a:p>
            <a:r>
              <a:rPr lang="en-US" sz="3600" dirty="0"/>
              <a:t>GANDHI-IRWIN PACT,1931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SECOND ROUND TABLE CONFRENCE 1931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 SECOUND ROUND TABLE CONFRENECE OPENED ON 7</a:t>
            </a:r>
            <a:r>
              <a:rPr lang="en-US" baseline="30000" dirty="0"/>
              <a:t>TH</a:t>
            </a:r>
            <a:r>
              <a:rPr lang="en-US" dirty="0"/>
              <a:t> SEPTEMBER 1931.</a:t>
            </a:r>
          </a:p>
          <a:p>
            <a:r>
              <a:rPr lang="en-US" dirty="0"/>
              <a:t>GANDHI REACHED  LONDON ON THE 12</a:t>
            </a:r>
            <a:r>
              <a:rPr lang="en-US" baseline="30000" dirty="0"/>
              <a:t>TH</a:t>
            </a:r>
            <a:r>
              <a:rPr lang="en-US" dirty="0"/>
              <a:t> SEPTEMBER ,FIVE DAYS BEGINDS THE SCHEDULE. </a:t>
            </a:r>
          </a:p>
          <a:p>
            <a:r>
              <a:rPr lang="en-US" dirty="0"/>
              <a:t>IN ALL, 107 DELEGATES ATTENED THE CONFERENCE.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COMMUNAL AWARDS 1932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AS THE DISOBEDIENCE MOVEMENTS WAS IN THE PROGRESS THE BRITISH PRIME MINISTER RAMSAY MAC DONALD ANNONCED HIS COMMUNAL AWARD ON 17</a:t>
            </a:r>
            <a:r>
              <a:rPr lang="en-US" sz="3600" baseline="30000" dirty="0"/>
              <a:t>TH</a:t>
            </a:r>
            <a:r>
              <a:rPr lang="en-US" sz="3600" dirty="0"/>
              <a:t> AUGUST 1932</a:t>
            </a:r>
          </a:p>
          <a:p>
            <a:r>
              <a:rPr lang="en-US" sz="3600" dirty="0"/>
              <a:t>POONA PACT,1932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THIRED ROUND TABLE CONFERENCE 1932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AS INDIAN WERE PREOCCUPIED WITH FINDING OUT AN AGREED SOLUTION TO THE COMMUNAL COMPLICATION , THE BRITISH GOVERNMENT CALLED FOR THE THIRED ROUND TABLE CONFERENCE.</a:t>
            </a:r>
          </a:p>
          <a:p>
            <a:r>
              <a:rPr lang="en-US" sz="3200" dirty="0"/>
              <a:t>IT LASTED FROM 17</a:t>
            </a:r>
            <a:r>
              <a:rPr lang="en-US" sz="3200" baseline="30000" dirty="0"/>
              <a:t>TH</a:t>
            </a:r>
            <a:r>
              <a:rPr lang="en-US" sz="3200" dirty="0"/>
              <a:t> NOVEMBER TO 24</a:t>
            </a:r>
            <a:r>
              <a:rPr lang="en-US" sz="3200" baseline="30000" dirty="0"/>
              <a:t>TH</a:t>
            </a:r>
            <a:r>
              <a:rPr lang="en-US" sz="3200" dirty="0"/>
              <a:t> DECEMBER 1932.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GANDHI ATARTED THE CIVIL DISOBEDIENCE MOVEMENT AS A FIGHT TO THE FINISH BUT IT ENDED UNFINISHED .</a:t>
            </a:r>
          </a:p>
          <a:p>
            <a:r>
              <a:rPr lang="en-US" dirty="0"/>
              <a:t>TRUE THE SALT SATYAGRAHA DEVELOPED INTO A MASS MOVEMENT AND ENVELOPED THE ENTIRE COUNTRY THOUGH ITS SUCCESS WAS QULIFIED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Iwontpay.jpg"/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-31110" r="-31110"/>
          <a:stretch>
            <a:fillRect/>
          </a:stretch>
        </p:blipFill>
        <p:spPr>
          <a:ln/>
        </p:spPr>
      </p:pic>
      <p:sp>
        <p:nvSpPr>
          <p:cNvPr id="17411" name="Title 1"/>
          <p:cNvSpPr>
            <a:spLocks noGrp="1"/>
          </p:cNvSpPr>
          <p:nvPr>
            <p:ph type="ctrTitle"/>
          </p:nvPr>
        </p:nvSpPr>
        <p:spPr>
          <a:xfrm>
            <a:off x="641350" y="4146550"/>
            <a:ext cx="7856538" cy="1470025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Civil Disobedience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1350" y="5621338"/>
            <a:ext cx="7856538" cy="614362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endParaRPr lang="en-US" altLang="en-US" sz="1400" dirty="0">
              <a:solidFill>
                <a:srgbClr val="FFFFFF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Civil Disobedience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Throughout history native peoples have tried armed resistance against imperialist forces and time and again the native peoples were defeated.</a:t>
            </a:r>
          </a:p>
          <a:p>
            <a:pPr eaLnBrk="1" hangingPunct="1"/>
            <a:r>
              <a:rPr lang="en-US" altLang="en-US" u="sng">
                <a:ea typeface="ＭＳ Ｐゴシック" panose="020B0600070205080204" pitchFamily="34" charset="-128"/>
              </a:rPr>
              <a:t>Civil Disobedience:</a:t>
            </a:r>
            <a:r>
              <a:rPr lang="en-US" altLang="en-US">
                <a:ea typeface="ＭＳ Ｐゴシック" panose="020B0600070205080204" pitchFamily="34" charset="-128"/>
              </a:rPr>
              <a:t> People demonstrate their unhappiness with authority by challenging the authority in a civilized manner without resisting officers of the law.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Rules for Civil Disobedience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1)  You must be sure that your position is morally superior to that which you oppose.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2) You must be certain that your opponent, despite their actions, supports the same morality that you do.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3) You must be 100% committed to your action.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4) You must be willing to suffer for your convictions.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5) You must be ready to accept the consequences of your actions.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Forms of Passive Resistance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Letter Writing, Campaigns and Petitions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Hunger Strikes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Economic Boycotts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Marches and Rallies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	Civil Disobedience tries to defeat the morality of your opponent by appealing to his or her conscience.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Passive Resistance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The British force Indians to buy only British clothing.  Gandhi leads a movement of Indians who spin their own cloth at home circumventing the British law.  Gandhi is arrested and only released after a lengthy hunger strike. 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b="1">
                <a:ea typeface="ＭＳ Ｐゴシック" panose="020B0600070205080204" pitchFamily="34" charset="-128"/>
              </a:rPr>
              <a:t>	RESULT:  Britain changes the law.</a:t>
            </a: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Passive Resistance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The British passes making all Indian industry illegal.  Ex. All Indians must buy Salt manufactured in England.  Gandhi leads a march to the sea where Indians make sea salt.  Gandhi is arrested and only released after a lengthy hunger strike.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 </a:t>
            </a:r>
            <a:r>
              <a:rPr lang="en-US" altLang="en-US" b="1">
                <a:ea typeface="ＭＳ Ｐゴシック" panose="020B0600070205080204" pitchFamily="34" charset="-128"/>
              </a:rPr>
              <a:t>RESULT: Britain changes the law.</a:t>
            </a: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SALT SATYAGHAHA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CONGRESS  WORKING COMMITTEE THAT MET AT SABARAMATHI FROM 14</a:t>
            </a:r>
            <a:r>
              <a:rPr lang="en-US" baseline="30000" dirty="0"/>
              <a:t>TH</a:t>
            </a:r>
            <a:r>
              <a:rPr lang="en-US" dirty="0"/>
              <a:t>  TO 16</a:t>
            </a:r>
            <a:r>
              <a:rPr lang="en-US" baseline="30000" dirty="0"/>
              <a:t>TH</a:t>
            </a:r>
            <a:r>
              <a:rPr lang="en-US" dirty="0"/>
              <a:t> FEBRUARY 1930 VESTED GANDHI WITH FULL POWERS TO START THE CIVIL DISOBEDIENCE MOVEMENTS.</a:t>
            </a:r>
          </a:p>
          <a:p>
            <a:r>
              <a:rPr lang="en-US" dirty="0"/>
              <a:t>GANDHI FOUND THE TIME WAS RIPES AND THE IRON WAS HOT.</a:t>
            </a:r>
          </a:p>
          <a:p>
            <a:r>
              <a:rPr lang="en-US" dirty="0"/>
              <a:t>HE ANNOUNCED HIS DECISION TO OPEN HIS CAMPAIGN BY OPPOSING THE SALT ACT.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DANDI MARCH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IN 1930 GANDHI  AND HIS 78 CHOSEN DISIPLES COMMENCED THEIR HISTORIC DANDI MARCH </a:t>
            </a:r>
          </a:p>
          <a:p>
            <a:r>
              <a:rPr lang="en-US" sz="3200" dirty="0"/>
              <a:t>WITH A SOLEMN VOW TO BREAK THE SALT LAW. DANDI WAS 385 K.M AWAY FROM SABARMATI</a:t>
            </a:r>
          </a:p>
          <a:p>
            <a:r>
              <a:rPr lang="en-US" sz="3200" dirty="0"/>
              <a:t>IT LAST OF 24 DAYS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hibit">
  <a:themeElements>
    <a:clrScheme name="Exhibit">
      <a:dk1>
        <a:sysClr val="windowText" lastClr="000000"/>
      </a:dk1>
      <a:lt1>
        <a:sysClr val="window" lastClr="FFFFFF"/>
      </a:lt1>
      <a:dk2>
        <a:srgbClr val="1C3264"/>
      </a:dk2>
      <a:lt2>
        <a:srgbClr val="CCCCCC"/>
      </a:lt2>
      <a:accent1>
        <a:srgbClr val="3399FF"/>
      </a:accent1>
      <a:accent2>
        <a:srgbClr val="69FFFF"/>
      </a:accent2>
      <a:accent3>
        <a:srgbClr val="CCFF33"/>
      </a:accent3>
      <a:accent4>
        <a:srgbClr val="3333FF"/>
      </a:accent4>
      <a:accent5>
        <a:srgbClr val="9933FF"/>
      </a:accent5>
      <a:accent6>
        <a:srgbClr val="FF33FF"/>
      </a:accent6>
      <a:hlink>
        <a:srgbClr val="6699FF"/>
      </a:hlink>
      <a:folHlink>
        <a:srgbClr val="9999CC"/>
      </a:folHlink>
    </a:clrScheme>
    <a:fontScheme name="Exhibit">
      <a:majorFont>
        <a:latin typeface="Corbel"/>
        <a:ea typeface=""/>
        <a:cs typeface=""/>
        <a:font script="Jpan" typeface="ＭＳ Ｐゴシック"/>
      </a:majorFont>
      <a:minorFont>
        <a:latin typeface="Corbel"/>
        <a:ea typeface=""/>
        <a:cs typeface=""/>
        <a:font script="Jpan" typeface="ＭＳ Ｐゴシック"/>
      </a:minorFont>
    </a:fontScheme>
    <a:fmtScheme name="Exhibi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0000"/>
                <a:satMod val="110000"/>
                <a:lumMod val="70000"/>
              </a:schemeClr>
            </a:gs>
            <a:gs pos="50000">
              <a:schemeClr val="phClr">
                <a:tint val="80000"/>
                <a:satMod val="135000"/>
              </a:schemeClr>
            </a:gs>
            <a:gs pos="100000">
              <a:schemeClr val="phClr">
                <a:tint val="3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10000"/>
                <a:lumMod val="70000"/>
              </a:schemeClr>
            </a:gs>
            <a:gs pos="65000">
              <a:schemeClr val="phClr">
                <a:shade val="90000"/>
                <a:satMod val="200000"/>
                <a:lumMod val="110000"/>
              </a:schemeClr>
            </a:gs>
            <a:gs pos="100000">
              <a:schemeClr val="phClr">
                <a:tint val="90000"/>
                <a:shade val="100000"/>
                <a:satMod val="250000"/>
                <a:lumMod val="150000"/>
              </a:schemeClr>
            </a:gs>
          </a:gsLst>
          <a:lin ang="16200000" scaled="1"/>
        </a:gradFill>
      </a:fillStyleLst>
      <a:lnStyleLst>
        <a:ln w="31750" cap="flat" cmpd="sng" algn="ctr">
          <a:solidFill>
            <a:schemeClr val="phClr"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alpha val="95000"/>
            </a:schemeClr>
          </a:solidFill>
          <a:prstDash val="solid"/>
        </a:ln>
        <a:ln w="50800" cap="flat" cmpd="sng" algn="ctr">
          <a:solidFill>
            <a:schemeClr val="phClr">
              <a:alpha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5000" endPos="15000" dist="50800" dir="5400000" sy="-100000" rotWithShape="0"/>
          </a:effectLst>
        </a:effectStyle>
        <a:effectStyle>
          <a:effectLst>
            <a:innerShdw blurRad="76200" dist="25400" dir="5400000">
              <a:srgbClr val="FFFFFF">
                <a:alpha val="50000"/>
              </a:srgbClr>
            </a:innerShdw>
            <a:outerShdw blurRad="254000" dist="254000" dir="5400000" sx="90000" sy="-30000" rotWithShape="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  <a:lumMod val="30000"/>
              </a:schemeClr>
              <a:schemeClr val="phClr">
                <a:tint val="70000"/>
                <a:satMod val="500000"/>
                <a:lumMod val="5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Exhibit.thmx</Template>
  <TotalTime>93</TotalTime>
  <Words>605</Words>
  <Application>Microsoft Office PowerPoint</Application>
  <PresentationFormat>On-screen Show (4:3)</PresentationFormat>
  <Paragraphs>55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Algerian</vt:lpstr>
      <vt:lpstr>Arial</vt:lpstr>
      <vt:lpstr>Corbel</vt:lpstr>
      <vt:lpstr>Wingdings 2</vt:lpstr>
      <vt:lpstr>Exhibit</vt:lpstr>
      <vt:lpstr>CIVIL DISOBEDIENCE MOVEMENT</vt:lpstr>
      <vt:lpstr>Civil Disobedience</vt:lpstr>
      <vt:lpstr>Civil Disobedience</vt:lpstr>
      <vt:lpstr>Rules for Civil Disobedience</vt:lpstr>
      <vt:lpstr>Forms of Passive Resistance</vt:lpstr>
      <vt:lpstr>Passive Resistance</vt:lpstr>
      <vt:lpstr>Passive Resistance</vt:lpstr>
      <vt:lpstr>SALT SATYAGHAHA</vt:lpstr>
      <vt:lpstr>DANDI MARCH</vt:lpstr>
      <vt:lpstr>BOYCOTT OF FOREIGN CLOTHS</vt:lpstr>
      <vt:lpstr>FIRST ROUND TABLE CONFERENCE 1930-31</vt:lpstr>
      <vt:lpstr>SECOND ROUND TABLE CONFRENCE 1931</vt:lpstr>
      <vt:lpstr>COMMUNAL AWARDS 1932</vt:lpstr>
      <vt:lpstr>THIRED ROUND TABLE CONFERENCE 1932</vt:lpstr>
      <vt:lpstr>CONCLUSION</vt:lpstr>
    </vt:vector>
  </TitlesOfParts>
  <Company>Mepham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 Disobedience</dc:title>
  <dc:creator>VERONICA OLIVER</dc:creator>
  <cp:lastModifiedBy>Muhammed Kabeer CP</cp:lastModifiedBy>
  <cp:revision>15</cp:revision>
  <dcterms:created xsi:type="dcterms:W3CDTF">2011-03-10T16:48:17Z</dcterms:created>
  <dcterms:modified xsi:type="dcterms:W3CDTF">2021-01-29T10:19:50Z</dcterms:modified>
</cp:coreProperties>
</file>