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2" r:id="rId3"/>
    <p:sldId id="271" r:id="rId4"/>
    <p:sldId id="257" r:id="rId5"/>
    <p:sldId id="258" r:id="rId6"/>
    <p:sldId id="259" r:id="rId7"/>
    <p:sldId id="260" r:id="rId8"/>
    <p:sldId id="261" r:id="rId9"/>
    <p:sldId id="262" r:id="rId10"/>
    <p:sldId id="264" r:id="rId11"/>
    <p:sldId id="263" r:id="rId12"/>
    <p:sldId id="265" r:id="rId13"/>
    <p:sldId id="266" r:id="rId14"/>
    <p:sldId id="267" r:id="rId15"/>
    <p:sldId id="268" r:id="rId16"/>
    <p:sldId id="269" r:id="rId17"/>
    <p:sldId id="270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71687-C423-4B11-8290-71A2E431863C}" type="datetimeFigureOut">
              <a:rPr lang="en-US" smtClean="0"/>
              <a:pPr/>
              <a:t>1/29/2021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6E479-692F-43C6-BD72-514D7228B43F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71687-C423-4B11-8290-71A2E431863C}" type="datetimeFigureOut">
              <a:rPr lang="en-US" smtClean="0"/>
              <a:pPr/>
              <a:t>1/29/2021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6E479-692F-43C6-BD72-514D7228B43F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71687-C423-4B11-8290-71A2E431863C}" type="datetimeFigureOut">
              <a:rPr lang="en-US" smtClean="0"/>
              <a:pPr/>
              <a:t>1/29/2021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6E479-692F-43C6-BD72-514D7228B43F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71687-C423-4B11-8290-71A2E431863C}" type="datetimeFigureOut">
              <a:rPr lang="en-US" smtClean="0"/>
              <a:pPr/>
              <a:t>1/29/2021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6E479-692F-43C6-BD72-514D7228B43F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71687-C423-4B11-8290-71A2E431863C}" type="datetimeFigureOut">
              <a:rPr lang="en-US" smtClean="0"/>
              <a:pPr/>
              <a:t>1/29/2021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6E479-692F-43C6-BD72-514D7228B43F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71687-C423-4B11-8290-71A2E431863C}" type="datetimeFigureOut">
              <a:rPr lang="en-US" smtClean="0"/>
              <a:pPr/>
              <a:t>1/29/2021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6E479-692F-43C6-BD72-514D7228B43F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71687-C423-4B11-8290-71A2E431863C}" type="datetimeFigureOut">
              <a:rPr lang="en-US" smtClean="0"/>
              <a:pPr/>
              <a:t>1/29/2021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6E479-692F-43C6-BD72-514D7228B43F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71687-C423-4B11-8290-71A2E431863C}" type="datetimeFigureOut">
              <a:rPr lang="en-US" smtClean="0"/>
              <a:pPr/>
              <a:t>1/29/2021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6E479-692F-43C6-BD72-514D7228B43F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71687-C423-4B11-8290-71A2E431863C}" type="datetimeFigureOut">
              <a:rPr lang="en-US" smtClean="0"/>
              <a:pPr/>
              <a:t>1/29/2021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6E479-692F-43C6-BD72-514D7228B43F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71687-C423-4B11-8290-71A2E431863C}" type="datetimeFigureOut">
              <a:rPr lang="en-US" smtClean="0"/>
              <a:pPr/>
              <a:t>1/29/2021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6E479-692F-43C6-BD72-514D7228B43F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71687-C423-4B11-8290-71A2E431863C}" type="datetimeFigureOut">
              <a:rPr lang="en-US" smtClean="0"/>
              <a:pPr/>
              <a:t>1/29/2021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6E479-692F-43C6-BD72-514D7228B43F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771687-C423-4B11-8290-71A2E431863C}" type="datetimeFigureOut">
              <a:rPr lang="en-US" smtClean="0"/>
              <a:pPr/>
              <a:t>1/29/2021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96E479-692F-43C6-BD72-514D7228B43F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19201"/>
            <a:ext cx="7772400" cy="985663"/>
          </a:xfrm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n-IN" dirty="0"/>
              <a:t>MUGHAL ADMINISTRATION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1698" y="2204864"/>
            <a:ext cx="7772400" cy="3096344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l"/>
            <a:r>
              <a:rPr lang="en-IN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CP.Muhammed Kabeer</a:t>
            </a:r>
          </a:p>
          <a:p>
            <a:pPr algn="l"/>
            <a:r>
              <a:rPr lang="en-IN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Assistant Professor of History</a:t>
            </a:r>
          </a:p>
          <a:p>
            <a:pPr algn="l"/>
            <a:r>
              <a:rPr lang="en-IN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Programme : B.A. Economics </a:t>
            </a:r>
          </a:p>
          <a:p>
            <a:pPr algn="l"/>
            <a:r>
              <a:rPr lang="en-IN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Course: History of India-II   </a:t>
            </a:r>
          </a:p>
          <a:p>
            <a:pPr algn="l"/>
            <a:r>
              <a:rPr lang="en-IN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Course Code :</a:t>
            </a:r>
            <a:r>
              <a:rPr lang="en-IN" sz="2800" b="1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 </a:t>
            </a:r>
            <a:r>
              <a:rPr lang="en-IN" sz="2400" b="1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17UHSA21 </a:t>
            </a:r>
            <a:endParaRPr lang="en-IN" sz="2800" b="1" i="1" dirty="0">
              <a:solidFill>
                <a:schemeClr val="accent1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algn="just"/>
            <a:r>
              <a:rPr lang="en-IN" b="1" dirty="0">
                <a:solidFill>
                  <a:schemeClr val="accent6">
                    <a:lumMod val="75000"/>
                  </a:schemeClr>
                </a:solidFill>
              </a:rPr>
              <a:t>According to </a:t>
            </a:r>
            <a:r>
              <a:rPr lang="en-IN" b="1" dirty="0" err="1">
                <a:solidFill>
                  <a:schemeClr val="accent6">
                    <a:lumMod val="75000"/>
                  </a:schemeClr>
                </a:solidFill>
              </a:rPr>
              <a:t>Mahzar</a:t>
            </a:r>
            <a:r>
              <a:rPr lang="en-IN" b="1" dirty="0">
                <a:solidFill>
                  <a:schemeClr val="accent6">
                    <a:lumMod val="75000"/>
                  </a:schemeClr>
                </a:solidFill>
              </a:rPr>
              <a:t> Akbar’s view was to prevail in case of conflicting views among religious scholars.</a:t>
            </a:r>
          </a:p>
          <a:p>
            <a:pPr algn="just"/>
            <a:r>
              <a:rPr lang="en-IN" dirty="0"/>
              <a:t>This officer also regulated the matters of revenue free grants given for religious and charitable purposes. </a:t>
            </a:r>
          </a:p>
          <a:p>
            <a:pPr algn="just"/>
            <a:r>
              <a:rPr lang="en-IN" dirty="0"/>
              <a:t>Later several restrictions were placed on the authority of the </a:t>
            </a:r>
            <a:r>
              <a:rPr lang="en-IN" dirty="0" err="1"/>
              <a:t>Sadr</a:t>
            </a:r>
            <a:r>
              <a:rPr lang="en-IN" dirty="0"/>
              <a:t> for award of revenue free grants also.</a:t>
            </a:r>
          </a:p>
          <a:p>
            <a:pPr algn="just"/>
            <a:r>
              <a:rPr lang="en-IN" b="1" i="1" dirty="0" err="1"/>
              <a:t>Muhtasibs</a:t>
            </a:r>
            <a:r>
              <a:rPr lang="en-IN" dirty="0"/>
              <a:t> (censors of public morals) were appointed to ensure the general observance of the rules of morality.</a:t>
            </a:r>
          </a:p>
          <a:p>
            <a:pPr algn="just"/>
            <a:r>
              <a:rPr lang="en-IN" dirty="0"/>
              <a:t> He also used to examine </a:t>
            </a:r>
            <a:r>
              <a:rPr lang="en-IN" b="1" i="1" dirty="0">
                <a:solidFill>
                  <a:schemeClr val="accent1">
                    <a:lumMod val="75000"/>
                  </a:schemeClr>
                </a:solidFill>
              </a:rPr>
              <a:t>weights and measures </a:t>
            </a:r>
            <a:r>
              <a:rPr lang="en-IN" dirty="0"/>
              <a:t>and enforce fair prices etc.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78647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en-IN" sz="3600" b="1" u="sng" dirty="0"/>
              <a:t>(vi) Mir </a:t>
            </a:r>
            <a:r>
              <a:rPr lang="en-IN" sz="3600" b="1" u="sng" dirty="0" err="1"/>
              <a:t>Saman</a:t>
            </a:r>
            <a:r>
              <a:rPr lang="en-IN" sz="3600" b="1" u="sng" dirty="0"/>
              <a:t> </a:t>
            </a:r>
          </a:p>
          <a:p>
            <a:pPr algn="just"/>
            <a:r>
              <a:rPr lang="en-IN" dirty="0"/>
              <a:t>The </a:t>
            </a:r>
            <a:r>
              <a:rPr lang="en-IN" b="1" dirty="0"/>
              <a:t>Mir </a:t>
            </a:r>
            <a:r>
              <a:rPr lang="en-IN" b="1" dirty="0" err="1"/>
              <a:t>Saman</a:t>
            </a:r>
            <a:r>
              <a:rPr lang="en-IN" b="1" dirty="0"/>
              <a:t> </a:t>
            </a:r>
            <a:r>
              <a:rPr lang="en-IN" dirty="0"/>
              <a:t>was the officer in-charge of the royal </a:t>
            </a:r>
            <a:r>
              <a:rPr lang="en-IN" b="1" dirty="0" err="1"/>
              <a:t>Karkhanas</a:t>
            </a:r>
            <a:r>
              <a:rPr lang="en-IN" dirty="0"/>
              <a:t>.</a:t>
            </a:r>
          </a:p>
          <a:p>
            <a:pPr algn="just"/>
            <a:r>
              <a:rPr lang="en-IN" dirty="0"/>
              <a:t> He was responsible for all kinds of purchases and their storage for the royal household.</a:t>
            </a:r>
          </a:p>
          <a:p>
            <a:pPr algn="just"/>
            <a:r>
              <a:rPr lang="en-IN" dirty="0"/>
              <a:t> He was also to supervise the </a:t>
            </a:r>
            <a:r>
              <a:rPr lang="en-IN" i="1" dirty="0"/>
              <a:t>manufacturing</a:t>
            </a:r>
            <a:r>
              <a:rPr lang="en-IN" dirty="0"/>
              <a:t> of different articles for the use of </a:t>
            </a:r>
            <a:r>
              <a:rPr lang="en-IN" b="1" dirty="0"/>
              <a:t>royal</a:t>
            </a:r>
            <a:r>
              <a:rPr lang="en-IN" dirty="0"/>
              <a:t> </a:t>
            </a:r>
            <a:r>
              <a:rPr lang="en-IN" b="1" dirty="0"/>
              <a:t>household</a:t>
            </a:r>
            <a:r>
              <a:rPr lang="en-IN" dirty="0"/>
              <a:t>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n-IN" b="1" dirty="0"/>
              <a:t>Provincial Administration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429288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algn="just"/>
            <a:r>
              <a:rPr lang="en-IN" dirty="0"/>
              <a:t>The </a:t>
            </a:r>
            <a:r>
              <a:rPr lang="en-IN" dirty="0" err="1"/>
              <a:t>Mughal</a:t>
            </a:r>
            <a:r>
              <a:rPr lang="en-IN" dirty="0"/>
              <a:t> Empire was divided into </a:t>
            </a:r>
            <a:r>
              <a:rPr lang="en-IN" b="1" dirty="0"/>
              <a:t>twelve</a:t>
            </a:r>
            <a:r>
              <a:rPr lang="en-IN" dirty="0"/>
              <a:t> provinces or </a:t>
            </a:r>
            <a:r>
              <a:rPr lang="en-IN" b="1" dirty="0" err="1"/>
              <a:t>subas</a:t>
            </a:r>
            <a:r>
              <a:rPr lang="en-IN" dirty="0"/>
              <a:t> by Akbar.</a:t>
            </a:r>
          </a:p>
          <a:p>
            <a:pPr algn="just"/>
            <a:r>
              <a:rPr lang="en-IN" dirty="0"/>
              <a:t>These were </a:t>
            </a:r>
            <a:r>
              <a:rPr lang="en-IN" b="1" dirty="0" err="1">
                <a:solidFill>
                  <a:srgbClr val="0070C0"/>
                </a:solidFill>
              </a:rPr>
              <a:t>Allhabad</a:t>
            </a:r>
            <a:r>
              <a:rPr lang="en-IN" dirty="0">
                <a:solidFill>
                  <a:srgbClr val="0070C0"/>
                </a:solidFill>
              </a:rPr>
              <a:t>, </a:t>
            </a:r>
            <a:r>
              <a:rPr lang="en-IN" b="1" dirty="0">
                <a:solidFill>
                  <a:srgbClr val="0070C0"/>
                </a:solidFill>
              </a:rPr>
              <a:t>Agra</a:t>
            </a:r>
            <a:r>
              <a:rPr lang="en-IN" dirty="0">
                <a:solidFill>
                  <a:srgbClr val="0070C0"/>
                </a:solidFill>
              </a:rPr>
              <a:t>, </a:t>
            </a:r>
            <a:r>
              <a:rPr lang="en-IN" b="1" dirty="0" err="1">
                <a:solidFill>
                  <a:srgbClr val="0070C0"/>
                </a:solidFill>
              </a:rPr>
              <a:t>Awadh</a:t>
            </a:r>
            <a:r>
              <a:rPr lang="en-IN" dirty="0">
                <a:solidFill>
                  <a:srgbClr val="0070C0"/>
                </a:solidFill>
              </a:rPr>
              <a:t>, </a:t>
            </a:r>
            <a:r>
              <a:rPr lang="en-IN" b="1" dirty="0">
                <a:solidFill>
                  <a:srgbClr val="0070C0"/>
                </a:solidFill>
              </a:rPr>
              <a:t>Ajmer</a:t>
            </a:r>
            <a:r>
              <a:rPr lang="en-IN" dirty="0">
                <a:solidFill>
                  <a:srgbClr val="0070C0"/>
                </a:solidFill>
              </a:rPr>
              <a:t>, </a:t>
            </a:r>
            <a:r>
              <a:rPr lang="en-IN" b="1" dirty="0" err="1">
                <a:solidFill>
                  <a:srgbClr val="0070C0"/>
                </a:solidFill>
              </a:rPr>
              <a:t>Ahmedabad</a:t>
            </a:r>
            <a:r>
              <a:rPr lang="en-IN" dirty="0">
                <a:solidFill>
                  <a:srgbClr val="0070C0"/>
                </a:solidFill>
              </a:rPr>
              <a:t>, </a:t>
            </a:r>
            <a:r>
              <a:rPr lang="en-IN" b="1" dirty="0">
                <a:solidFill>
                  <a:srgbClr val="0070C0"/>
                </a:solidFill>
              </a:rPr>
              <a:t>Bihar</a:t>
            </a:r>
            <a:r>
              <a:rPr lang="en-IN" dirty="0">
                <a:solidFill>
                  <a:srgbClr val="0070C0"/>
                </a:solidFill>
              </a:rPr>
              <a:t>, </a:t>
            </a:r>
            <a:r>
              <a:rPr lang="en-IN" b="1" dirty="0">
                <a:solidFill>
                  <a:srgbClr val="0070C0"/>
                </a:solidFill>
              </a:rPr>
              <a:t>Bengal</a:t>
            </a:r>
            <a:r>
              <a:rPr lang="en-IN" dirty="0">
                <a:solidFill>
                  <a:srgbClr val="0070C0"/>
                </a:solidFill>
              </a:rPr>
              <a:t>, </a:t>
            </a:r>
            <a:r>
              <a:rPr lang="en-IN" b="1" dirty="0">
                <a:solidFill>
                  <a:srgbClr val="0070C0"/>
                </a:solidFill>
              </a:rPr>
              <a:t>Delhi</a:t>
            </a:r>
            <a:r>
              <a:rPr lang="en-IN" dirty="0">
                <a:solidFill>
                  <a:srgbClr val="0070C0"/>
                </a:solidFill>
              </a:rPr>
              <a:t>, </a:t>
            </a:r>
            <a:r>
              <a:rPr lang="en-IN" b="1" dirty="0">
                <a:solidFill>
                  <a:srgbClr val="0070C0"/>
                </a:solidFill>
              </a:rPr>
              <a:t>Kabul</a:t>
            </a:r>
            <a:r>
              <a:rPr lang="en-IN" dirty="0">
                <a:solidFill>
                  <a:srgbClr val="0070C0"/>
                </a:solidFill>
              </a:rPr>
              <a:t>, </a:t>
            </a:r>
            <a:r>
              <a:rPr lang="en-IN" b="1" dirty="0">
                <a:solidFill>
                  <a:srgbClr val="0070C0"/>
                </a:solidFill>
              </a:rPr>
              <a:t>Lahore</a:t>
            </a:r>
            <a:r>
              <a:rPr lang="en-IN" dirty="0">
                <a:solidFill>
                  <a:srgbClr val="0070C0"/>
                </a:solidFill>
              </a:rPr>
              <a:t>, </a:t>
            </a:r>
            <a:r>
              <a:rPr lang="en-IN" b="1" dirty="0" err="1">
                <a:solidFill>
                  <a:srgbClr val="0070C0"/>
                </a:solidFill>
              </a:rPr>
              <a:t>Malwa</a:t>
            </a:r>
            <a:r>
              <a:rPr lang="en-IN" dirty="0">
                <a:solidFill>
                  <a:srgbClr val="0070C0"/>
                </a:solidFill>
              </a:rPr>
              <a:t> and </a:t>
            </a:r>
            <a:r>
              <a:rPr lang="en-IN" b="1" dirty="0">
                <a:solidFill>
                  <a:srgbClr val="0070C0"/>
                </a:solidFill>
              </a:rPr>
              <a:t>Multan</a:t>
            </a:r>
            <a:r>
              <a:rPr lang="en-IN" dirty="0"/>
              <a:t>. </a:t>
            </a:r>
          </a:p>
          <a:p>
            <a:pPr algn="just"/>
            <a:r>
              <a:rPr lang="en-IN" dirty="0"/>
              <a:t>Later on </a:t>
            </a:r>
            <a:r>
              <a:rPr lang="en-IN" b="1" dirty="0" err="1">
                <a:solidFill>
                  <a:schemeClr val="tx2">
                    <a:lumMod val="50000"/>
                  </a:schemeClr>
                </a:solidFill>
              </a:rPr>
              <a:t>Ahmednagar</a:t>
            </a:r>
            <a:r>
              <a:rPr lang="en-IN" dirty="0">
                <a:solidFill>
                  <a:schemeClr val="tx2">
                    <a:lumMod val="50000"/>
                  </a:schemeClr>
                </a:solidFill>
              </a:rPr>
              <a:t>, </a:t>
            </a:r>
            <a:r>
              <a:rPr lang="en-IN" b="1" dirty="0" err="1">
                <a:solidFill>
                  <a:schemeClr val="tx2">
                    <a:lumMod val="50000"/>
                  </a:schemeClr>
                </a:solidFill>
              </a:rPr>
              <a:t>Bearar</a:t>
            </a:r>
            <a:r>
              <a:rPr lang="en-IN" dirty="0">
                <a:solidFill>
                  <a:schemeClr val="tx2">
                    <a:lumMod val="50000"/>
                  </a:schemeClr>
                </a:solidFill>
              </a:rPr>
              <a:t> and </a:t>
            </a:r>
            <a:r>
              <a:rPr lang="en-IN" b="1" dirty="0" err="1">
                <a:solidFill>
                  <a:schemeClr val="tx2">
                    <a:lumMod val="50000"/>
                  </a:schemeClr>
                </a:solidFill>
              </a:rPr>
              <a:t>Khandesh</a:t>
            </a:r>
            <a:r>
              <a:rPr lang="en-IN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IN" dirty="0"/>
              <a:t>were added. </a:t>
            </a:r>
          </a:p>
          <a:p>
            <a:pPr algn="just"/>
            <a:r>
              <a:rPr lang="en-IN" dirty="0"/>
              <a:t>With the expansion of </a:t>
            </a:r>
            <a:r>
              <a:rPr lang="en-IN" dirty="0" err="1"/>
              <a:t>Mughal</a:t>
            </a:r>
            <a:r>
              <a:rPr lang="en-IN" dirty="0"/>
              <a:t> empire the number of provinces increased to </a:t>
            </a:r>
            <a:r>
              <a:rPr lang="en-IN" b="1" i="1" dirty="0">
                <a:solidFill>
                  <a:srgbClr val="FF0000"/>
                </a:solidFill>
              </a:rPr>
              <a:t>twenty</a:t>
            </a:r>
            <a:r>
              <a:rPr lang="en-IN" dirty="0"/>
              <a:t>.</a:t>
            </a:r>
          </a:p>
          <a:p>
            <a:pPr algn="just"/>
            <a:r>
              <a:rPr lang="en-IN" dirty="0"/>
              <a:t>Each </a:t>
            </a:r>
            <a:r>
              <a:rPr lang="en-IN" b="1" i="1" dirty="0" err="1"/>
              <a:t>Suba</a:t>
            </a:r>
            <a:r>
              <a:rPr lang="en-IN" dirty="0"/>
              <a:t> was placed under a </a:t>
            </a:r>
            <a:r>
              <a:rPr lang="en-IN" b="1" i="1" dirty="0" err="1"/>
              <a:t>Subedar</a:t>
            </a:r>
            <a:r>
              <a:rPr lang="en-IN" dirty="0"/>
              <a:t> or </a:t>
            </a:r>
            <a:r>
              <a:rPr lang="en-IN" b="1" i="1" dirty="0"/>
              <a:t>provincial governor </a:t>
            </a:r>
            <a:r>
              <a:rPr lang="en-IN" dirty="0"/>
              <a:t>who was directly appointed by the </a:t>
            </a:r>
            <a:r>
              <a:rPr lang="en-IN" b="1" i="1" dirty="0"/>
              <a:t>Emperor</a:t>
            </a:r>
            <a:r>
              <a:rPr lang="en-IN" dirty="0"/>
              <a:t>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IN" b="1" dirty="0" err="1"/>
              <a:t>Subedar</a:t>
            </a: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983179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just"/>
            <a:r>
              <a:rPr lang="en-IN" dirty="0"/>
              <a:t>The </a:t>
            </a:r>
            <a:r>
              <a:rPr lang="en-IN" b="1" i="1" dirty="0" err="1"/>
              <a:t>Subedar</a:t>
            </a:r>
            <a:r>
              <a:rPr lang="en-IN" dirty="0"/>
              <a:t> was head of the </a:t>
            </a:r>
            <a:r>
              <a:rPr lang="en-IN" i="1" dirty="0"/>
              <a:t>province</a:t>
            </a:r>
            <a:r>
              <a:rPr lang="en-IN" dirty="0"/>
              <a:t> and responsible for maintenance of general </a:t>
            </a:r>
            <a:r>
              <a:rPr lang="en-IN" i="1" dirty="0"/>
              <a:t>law and order. </a:t>
            </a:r>
          </a:p>
          <a:p>
            <a:pPr algn="just"/>
            <a:r>
              <a:rPr lang="en-IN" dirty="0"/>
              <a:t>He was to encourage </a:t>
            </a:r>
            <a:r>
              <a:rPr lang="en-IN" b="1" dirty="0"/>
              <a:t>agriculture</a:t>
            </a:r>
            <a:r>
              <a:rPr lang="en-IN" dirty="0"/>
              <a:t>, </a:t>
            </a:r>
            <a:r>
              <a:rPr lang="en-IN" b="1" dirty="0"/>
              <a:t>trade</a:t>
            </a:r>
            <a:r>
              <a:rPr lang="en-IN" dirty="0"/>
              <a:t> and </a:t>
            </a:r>
            <a:r>
              <a:rPr lang="en-IN" b="1" dirty="0"/>
              <a:t>commerce</a:t>
            </a:r>
            <a:r>
              <a:rPr lang="en-IN" dirty="0"/>
              <a:t> and take steps to enhance the revenue of the state.</a:t>
            </a:r>
          </a:p>
          <a:p>
            <a:pPr algn="just"/>
            <a:r>
              <a:rPr lang="en-IN" dirty="0"/>
              <a:t> He was also to </a:t>
            </a:r>
            <a:r>
              <a:rPr lang="en-IN" i="1" dirty="0">
                <a:solidFill>
                  <a:srgbClr val="FF0000"/>
                </a:solidFill>
              </a:rPr>
              <a:t>suppress rebellions </a:t>
            </a:r>
            <a:r>
              <a:rPr lang="en-IN" dirty="0"/>
              <a:t>and provide army for </a:t>
            </a:r>
            <a:r>
              <a:rPr lang="en-IN" i="1" dirty="0">
                <a:solidFill>
                  <a:srgbClr val="FF0000"/>
                </a:solidFill>
              </a:rPr>
              <a:t>expeditions</a:t>
            </a:r>
            <a:r>
              <a:rPr lang="en-IN" dirty="0"/>
              <a:t>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IN" b="1" dirty="0" err="1"/>
              <a:t>Diwan</a:t>
            </a: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983179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algn="just"/>
            <a:r>
              <a:rPr lang="en-IN" dirty="0"/>
              <a:t>The head of the revenue department in the </a:t>
            </a:r>
            <a:r>
              <a:rPr lang="en-IN" b="1" dirty="0" err="1"/>
              <a:t>suba</a:t>
            </a:r>
            <a:r>
              <a:rPr lang="en-IN" dirty="0"/>
              <a:t> was the </a:t>
            </a:r>
            <a:r>
              <a:rPr lang="en-IN" b="1" dirty="0" err="1"/>
              <a:t>Diwan</a:t>
            </a:r>
            <a:r>
              <a:rPr lang="en-IN" dirty="0"/>
              <a:t>. </a:t>
            </a:r>
          </a:p>
          <a:p>
            <a:pPr algn="just"/>
            <a:r>
              <a:rPr lang="en-IN" dirty="0"/>
              <a:t>He was appointed by the Emperor and was an independent officer. </a:t>
            </a:r>
          </a:p>
          <a:p>
            <a:pPr algn="just"/>
            <a:r>
              <a:rPr lang="en-IN" dirty="0"/>
              <a:t>He was to supervise the revenue collection in the </a:t>
            </a:r>
            <a:r>
              <a:rPr lang="en-IN" b="1" dirty="0" err="1"/>
              <a:t>suba</a:t>
            </a:r>
            <a:r>
              <a:rPr lang="en-IN" dirty="0"/>
              <a:t> and maintain an account of all expenditures.</a:t>
            </a:r>
          </a:p>
          <a:p>
            <a:pPr algn="just"/>
            <a:r>
              <a:rPr lang="en-IN" dirty="0"/>
              <a:t>He was also expected to increase the area under cultivation.</a:t>
            </a:r>
          </a:p>
          <a:p>
            <a:pPr algn="just"/>
            <a:r>
              <a:rPr lang="en-IN" dirty="0"/>
              <a:t> In many cases advance loans (</a:t>
            </a:r>
            <a:r>
              <a:rPr lang="en-IN" b="1" dirty="0" err="1"/>
              <a:t>taqavi</a:t>
            </a:r>
            <a:r>
              <a:rPr lang="en-IN" dirty="0"/>
              <a:t>) were given to peasants through his office.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IN" b="1" dirty="0" err="1"/>
              <a:t>Bakshi</a:t>
            </a: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072098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algn="just"/>
            <a:r>
              <a:rPr lang="en-IN" dirty="0"/>
              <a:t>The </a:t>
            </a:r>
            <a:r>
              <a:rPr lang="en-IN" b="1" i="1" dirty="0" err="1"/>
              <a:t>Bakshi</a:t>
            </a:r>
            <a:r>
              <a:rPr lang="en-IN" dirty="0"/>
              <a:t> in the province performed the same functions as were performed by </a:t>
            </a:r>
            <a:r>
              <a:rPr lang="en-IN" b="1" i="1" dirty="0"/>
              <a:t>Mir </a:t>
            </a:r>
            <a:r>
              <a:rPr lang="en-IN" b="1" i="1" dirty="0" err="1"/>
              <a:t>Bakshi</a:t>
            </a:r>
            <a:r>
              <a:rPr lang="en-IN" dirty="0"/>
              <a:t> at the centre. </a:t>
            </a:r>
          </a:p>
          <a:p>
            <a:r>
              <a:rPr lang="en-IN" dirty="0"/>
              <a:t>He was appointed by the imperial court at the recommendations of the </a:t>
            </a:r>
            <a:r>
              <a:rPr lang="en-IN" b="1" i="1" dirty="0"/>
              <a:t>Mir </a:t>
            </a:r>
            <a:r>
              <a:rPr lang="en-IN" b="1" i="1" dirty="0" err="1"/>
              <a:t>Bakshi</a:t>
            </a:r>
            <a:r>
              <a:rPr lang="en-IN" dirty="0"/>
              <a:t>.</a:t>
            </a:r>
          </a:p>
          <a:p>
            <a:pPr algn="just"/>
            <a:r>
              <a:rPr lang="en-IN" dirty="0"/>
              <a:t>He was responsible for checking and inspecting the horses and soldiers maintained by the </a:t>
            </a:r>
            <a:r>
              <a:rPr lang="en-IN" b="1" i="1" dirty="0" err="1"/>
              <a:t>mansabdars</a:t>
            </a:r>
            <a:r>
              <a:rPr lang="en-IN" dirty="0"/>
              <a:t> in the </a:t>
            </a:r>
            <a:r>
              <a:rPr lang="en-IN" b="1" i="1" dirty="0" err="1"/>
              <a:t>suba</a:t>
            </a:r>
            <a:r>
              <a:rPr lang="en-IN" dirty="0"/>
              <a:t>.</a:t>
            </a:r>
          </a:p>
          <a:p>
            <a:pPr algn="just"/>
            <a:r>
              <a:rPr lang="en-IN" dirty="0"/>
              <a:t>He issued the pay bills of both the </a:t>
            </a:r>
            <a:r>
              <a:rPr lang="en-IN" b="1" dirty="0" err="1"/>
              <a:t>mansabdars</a:t>
            </a:r>
            <a:r>
              <a:rPr lang="en-IN" dirty="0"/>
              <a:t> and the </a:t>
            </a:r>
            <a:r>
              <a:rPr lang="en-IN" b="1" dirty="0"/>
              <a:t>soldiers</a:t>
            </a:r>
            <a:r>
              <a:rPr lang="en-IN" dirty="0"/>
              <a:t>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IN" b="1" dirty="0" err="1"/>
              <a:t>Sadr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072098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/>
            <a:r>
              <a:rPr lang="en-IN" dirty="0"/>
              <a:t>The representative of the central </a:t>
            </a:r>
            <a:r>
              <a:rPr lang="en-IN" b="1" dirty="0" err="1"/>
              <a:t>Sadr</a:t>
            </a:r>
            <a:r>
              <a:rPr lang="en-IN" b="1" dirty="0"/>
              <a:t> (</a:t>
            </a:r>
            <a:r>
              <a:rPr lang="en-IN" b="1" dirty="0" err="1"/>
              <a:t>Sadr</a:t>
            </a:r>
            <a:r>
              <a:rPr lang="en-IN" b="1" dirty="0"/>
              <a:t>-us </a:t>
            </a:r>
            <a:r>
              <a:rPr lang="en-IN" b="1" dirty="0" err="1"/>
              <a:t>sudur</a:t>
            </a:r>
            <a:r>
              <a:rPr lang="en-IN" b="1" dirty="0"/>
              <a:t>) </a:t>
            </a:r>
            <a:r>
              <a:rPr lang="en-IN" dirty="0"/>
              <a:t>at the provincial level was called </a:t>
            </a:r>
            <a:r>
              <a:rPr lang="en-IN" b="1" dirty="0" err="1"/>
              <a:t>Sadr</a:t>
            </a:r>
            <a:r>
              <a:rPr lang="en-IN" dirty="0"/>
              <a:t>. </a:t>
            </a:r>
          </a:p>
          <a:p>
            <a:pPr algn="just"/>
            <a:r>
              <a:rPr lang="en-IN" dirty="0"/>
              <a:t>He was responsible for the </a:t>
            </a:r>
            <a:r>
              <a:rPr lang="en-IN" i="1" dirty="0"/>
              <a:t>welfare</a:t>
            </a:r>
            <a:r>
              <a:rPr lang="en-IN" dirty="0"/>
              <a:t> of those who were engaged in religious activities and learning. </a:t>
            </a:r>
          </a:p>
          <a:p>
            <a:pPr algn="just"/>
            <a:r>
              <a:rPr lang="en-IN" dirty="0"/>
              <a:t>He also looked after the </a:t>
            </a:r>
            <a:r>
              <a:rPr lang="en-IN" b="1" dirty="0"/>
              <a:t>judicial </a:t>
            </a:r>
            <a:r>
              <a:rPr lang="en-IN" b="1" i="1" dirty="0"/>
              <a:t>department</a:t>
            </a:r>
            <a:r>
              <a:rPr lang="en-IN" b="1" dirty="0"/>
              <a:t> </a:t>
            </a:r>
            <a:r>
              <a:rPr lang="en-IN" dirty="0"/>
              <a:t>and in that capacity supervised the works of the </a:t>
            </a:r>
            <a:r>
              <a:rPr lang="en-IN" b="1" dirty="0" err="1"/>
              <a:t>Qazis</a:t>
            </a:r>
            <a:r>
              <a:rPr lang="en-IN" dirty="0"/>
              <a:t>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IN" b="1" i="1" dirty="0"/>
              <a:t>Other Provincial Level officers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911741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just"/>
            <a:r>
              <a:rPr lang="en-IN" dirty="0"/>
              <a:t>There were some other officers also who were appointed at the provincial level.</a:t>
            </a:r>
          </a:p>
          <a:p>
            <a:pPr algn="just"/>
            <a:r>
              <a:rPr lang="en-IN" b="1" i="1" dirty="0" err="1"/>
              <a:t>Darogai</a:t>
            </a:r>
            <a:r>
              <a:rPr lang="en-IN" b="1" i="1" dirty="0"/>
              <a:t>-</a:t>
            </a:r>
            <a:r>
              <a:rPr lang="en-IN" b="1" i="1" dirty="0" err="1"/>
              <a:t>i</a:t>
            </a:r>
            <a:r>
              <a:rPr lang="en-IN" b="1" i="1" dirty="0"/>
              <a:t>-</a:t>
            </a:r>
            <a:r>
              <a:rPr lang="en-IN" b="1" i="1" dirty="0" err="1"/>
              <a:t>Dak</a:t>
            </a:r>
            <a:r>
              <a:rPr lang="en-IN" dirty="0"/>
              <a:t> was responsible for maintaining the communication channel.</a:t>
            </a:r>
          </a:p>
          <a:p>
            <a:pPr algn="just"/>
            <a:r>
              <a:rPr lang="en-IN" dirty="0"/>
              <a:t> He used to pass on letters to the court through the postal runners (</a:t>
            </a:r>
            <a:r>
              <a:rPr lang="en-IN" b="1" dirty="0" err="1"/>
              <a:t>Merwars</a:t>
            </a:r>
            <a:r>
              <a:rPr lang="en-IN" dirty="0"/>
              <a:t>).</a:t>
            </a:r>
          </a:p>
          <a:p>
            <a:pPr algn="just"/>
            <a:r>
              <a:rPr lang="en-IN" dirty="0"/>
              <a:t> </a:t>
            </a:r>
            <a:r>
              <a:rPr lang="en-IN" b="1" dirty="0" err="1"/>
              <a:t>Waqainavis</a:t>
            </a:r>
            <a:r>
              <a:rPr lang="en-IN" dirty="0"/>
              <a:t> and </a:t>
            </a:r>
            <a:r>
              <a:rPr lang="en-IN" b="1" dirty="0" err="1"/>
              <a:t>waqainigars</a:t>
            </a:r>
            <a:r>
              <a:rPr lang="en-IN" dirty="0"/>
              <a:t> were appointed to provide reports directly to the </a:t>
            </a:r>
            <a:r>
              <a:rPr lang="en-IN" b="1" dirty="0"/>
              <a:t>Emperor</a:t>
            </a:r>
            <a:r>
              <a:rPr lang="en-IN" dirty="0"/>
              <a:t>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DSC_0505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2910" y="500063"/>
            <a:ext cx="7929618" cy="592931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howimage-img-mughal-admin-system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20" y="214290"/>
            <a:ext cx="8643998" cy="642942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IN" b="1" dirty="0"/>
              <a:t>Bureaucracy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42928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 algn="just"/>
            <a:r>
              <a:rPr lang="en-IN" dirty="0"/>
              <a:t>The </a:t>
            </a:r>
            <a:r>
              <a:rPr lang="en-IN" dirty="0" err="1"/>
              <a:t>Mughals</a:t>
            </a:r>
            <a:r>
              <a:rPr lang="en-IN" dirty="0"/>
              <a:t> retained many features of the administrative system of the </a:t>
            </a:r>
            <a:r>
              <a:rPr lang="en-IN" b="1" dirty="0"/>
              <a:t>Sultanate</a:t>
            </a:r>
            <a:r>
              <a:rPr lang="en-IN" dirty="0"/>
              <a:t> and </a:t>
            </a:r>
            <a:r>
              <a:rPr lang="en-IN" b="1" dirty="0" err="1"/>
              <a:t>Shershah</a:t>
            </a:r>
            <a:r>
              <a:rPr lang="en-IN" dirty="0"/>
              <a:t>.</a:t>
            </a:r>
          </a:p>
          <a:p>
            <a:pPr algn="just">
              <a:buNone/>
            </a:pPr>
            <a:r>
              <a:rPr lang="en-IN" sz="3300" b="1" i="1" u="sng" dirty="0"/>
              <a:t>Under </a:t>
            </a:r>
            <a:r>
              <a:rPr lang="en-IN" sz="3300" b="1" i="1" u="sng" dirty="0" err="1"/>
              <a:t>Shershah</a:t>
            </a:r>
            <a:endParaRPr lang="en-IN" sz="3300" b="1" i="1" u="sng" dirty="0"/>
          </a:p>
          <a:p>
            <a:pPr algn="just"/>
            <a:r>
              <a:rPr lang="en-IN" i="1" dirty="0"/>
              <a:t> </a:t>
            </a:r>
            <a:r>
              <a:rPr lang="en-IN" dirty="0"/>
              <a:t>The administrative units of </a:t>
            </a:r>
            <a:r>
              <a:rPr lang="en-IN" b="1" dirty="0" err="1"/>
              <a:t>Pargana</a:t>
            </a:r>
            <a:r>
              <a:rPr lang="en-IN" dirty="0"/>
              <a:t> (a group of villages), </a:t>
            </a:r>
            <a:r>
              <a:rPr lang="en-IN" b="1" dirty="0" err="1"/>
              <a:t>sarkar</a:t>
            </a:r>
            <a:r>
              <a:rPr lang="en-IN" dirty="0"/>
              <a:t> (a group of </a:t>
            </a:r>
            <a:r>
              <a:rPr lang="en-IN" dirty="0" err="1"/>
              <a:t>parganas</a:t>
            </a:r>
            <a:r>
              <a:rPr lang="en-IN" dirty="0"/>
              <a:t>) and groups of </a:t>
            </a:r>
            <a:r>
              <a:rPr lang="en-IN" dirty="0" err="1"/>
              <a:t>sarkars</a:t>
            </a:r>
            <a:r>
              <a:rPr lang="en-IN" dirty="0"/>
              <a:t> (some what like </a:t>
            </a:r>
            <a:r>
              <a:rPr lang="en-IN" b="1" dirty="0" err="1"/>
              <a:t>subas</a:t>
            </a:r>
            <a:r>
              <a:rPr lang="en-IN" b="1" dirty="0"/>
              <a:t> or province</a:t>
            </a:r>
            <a:r>
              <a:rPr lang="en-IN" dirty="0"/>
              <a:t>) were placed under specific offices.</a:t>
            </a:r>
          </a:p>
          <a:p>
            <a:pPr algn="just"/>
            <a:r>
              <a:rPr lang="en-IN" dirty="0"/>
              <a:t>The </a:t>
            </a:r>
            <a:r>
              <a:rPr lang="en-IN" dirty="0" err="1"/>
              <a:t>Mughals</a:t>
            </a:r>
            <a:r>
              <a:rPr lang="en-IN" dirty="0"/>
              <a:t> formalized a new territorial unit called </a:t>
            </a:r>
            <a:r>
              <a:rPr lang="en-IN" b="1" dirty="0" err="1"/>
              <a:t>suba</a:t>
            </a:r>
            <a:r>
              <a:rPr lang="en-IN" dirty="0"/>
              <a:t>.</a:t>
            </a:r>
          </a:p>
          <a:p>
            <a:pPr algn="just"/>
            <a:r>
              <a:rPr lang="en-IN" dirty="0"/>
              <a:t> Institutions of </a:t>
            </a:r>
            <a:r>
              <a:rPr lang="en-IN" b="1" dirty="0" err="1"/>
              <a:t>Jagir</a:t>
            </a:r>
            <a:r>
              <a:rPr lang="en-IN" dirty="0"/>
              <a:t> and </a:t>
            </a:r>
            <a:r>
              <a:rPr lang="en-IN" b="1" dirty="0" err="1"/>
              <a:t>Mansab</a:t>
            </a:r>
            <a:r>
              <a:rPr lang="en-IN" b="1" dirty="0"/>
              <a:t> system </a:t>
            </a:r>
            <a:r>
              <a:rPr lang="en-IN" dirty="0"/>
              <a:t>were also introduced by the </a:t>
            </a:r>
            <a:r>
              <a:rPr lang="en-IN" dirty="0" err="1"/>
              <a:t>Mughals</a:t>
            </a:r>
            <a:r>
              <a:rPr lang="en-IN" dirty="0"/>
              <a:t>.</a:t>
            </a:r>
          </a:p>
          <a:p>
            <a:pPr algn="just"/>
            <a:r>
              <a:rPr lang="en-IN" dirty="0"/>
              <a:t>Thus </a:t>
            </a:r>
            <a:r>
              <a:rPr lang="en-IN" b="1" dirty="0"/>
              <a:t>change and continuity </a:t>
            </a:r>
            <a:r>
              <a:rPr lang="en-IN" dirty="0"/>
              <a:t>both marked the </a:t>
            </a:r>
            <a:r>
              <a:rPr lang="en-IN" dirty="0" err="1"/>
              <a:t>Mughal</a:t>
            </a:r>
            <a:r>
              <a:rPr lang="en-IN" dirty="0"/>
              <a:t> administrative structure which brought about </a:t>
            </a:r>
            <a:r>
              <a:rPr lang="en-IN" b="1" i="1" dirty="0"/>
              <a:t>a high degree of centralisation in the system.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500066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br>
              <a:rPr lang="en-IN" b="1" i="1" dirty="0"/>
            </a:br>
            <a:r>
              <a:rPr lang="en-IN" b="1" i="1" dirty="0"/>
              <a:t>CENTRAL ADMINISTRATION</a:t>
            </a:r>
            <a:br>
              <a:rPr lang="en-IN" dirty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928670"/>
            <a:ext cx="8229600" cy="5429288"/>
          </a:xfr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IN" sz="4300" b="1" u="sng" dirty="0"/>
              <a:t>(</a:t>
            </a:r>
            <a:r>
              <a:rPr lang="en-IN" sz="4300" b="1" u="sng" dirty="0" err="1"/>
              <a:t>i</a:t>
            </a:r>
            <a:r>
              <a:rPr lang="en-IN" sz="4300" b="1" u="sng" dirty="0"/>
              <a:t>) The Emperor </a:t>
            </a:r>
          </a:p>
          <a:p>
            <a:pPr algn="just"/>
            <a:r>
              <a:rPr lang="en-IN" dirty="0"/>
              <a:t>The Emperor was the </a:t>
            </a:r>
            <a:r>
              <a:rPr lang="en-IN" b="1" i="1" dirty="0"/>
              <a:t>supreme</a:t>
            </a:r>
            <a:r>
              <a:rPr lang="en-IN" dirty="0"/>
              <a:t> </a:t>
            </a:r>
            <a:r>
              <a:rPr lang="en-IN" b="1" i="1" dirty="0"/>
              <a:t>head</a:t>
            </a:r>
            <a:r>
              <a:rPr lang="en-IN" dirty="0"/>
              <a:t> of the administration and controlled all </a:t>
            </a:r>
            <a:r>
              <a:rPr lang="en-IN" b="1" i="1" dirty="0"/>
              <a:t>military</a:t>
            </a:r>
            <a:r>
              <a:rPr lang="en-IN" dirty="0"/>
              <a:t> and </a:t>
            </a:r>
            <a:r>
              <a:rPr lang="en-IN" b="1" i="1" dirty="0"/>
              <a:t>judicial powers</a:t>
            </a:r>
            <a:r>
              <a:rPr lang="en-IN" dirty="0"/>
              <a:t>.</a:t>
            </a:r>
          </a:p>
          <a:p>
            <a:pPr algn="just"/>
            <a:r>
              <a:rPr lang="en-IN" dirty="0"/>
              <a:t>All officers in </a:t>
            </a:r>
            <a:r>
              <a:rPr lang="en-IN" dirty="0" err="1"/>
              <a:t>Mughal</a:t>
            </a:r>
            <a:r>
              <a:rPr lang="en-IN" dirty="0"/>
              <a:t> administration owed their power and position to the Emperor.</a:t>
            </a:r>
          </a:p>
          <a:p>
            <a:pPr algn="just"/>
            <a:r>
              <a:rPr lang="en-IN" i="1" u="sng" dirty="0"/>
              <a:t>The Emperor had authority to appoint, promote, and remove officials at his pleasure</a:t>
            </a:r>
            <a:r>
              <a:rPr lang="en-IN" dirty="0"/>
              <a:t>.</a:t>
            </a:r>
          </a:p>
          <a:p>
            <a:pPr algn="just"/>
            <a:r>
              <a:rPr lang="en-IN" dirty="0"/>
              <a:t>There was no pressure institutional or otherwise on the Emperor. </a:t>
            </a:r>
            <a:r>
              <a:rPr lang="en-IN" i="1" u="sng" dirty="0">
                <a:solidFill>
                  <a:schemeClr val="accent6">
                    <a:lumMod val="75000"/>
                  </a:schemeClr>
                </a:solidFill>
              </a:rPr>
              <a:t>For smooth functioning of the empire a few departments were created</a:t>
            </a:r>
            <a:r>
              <a:rPr lang="en-IN" dirty="0"/>
              <a:t>.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285728"/>
            <a:ext cx="8501122" cy="6357982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pPr algn="just">
              <a:buNone/>
            </a:pPr>
            <a:r>
              <a:rPr lang="en-IN" sz="4200" b="1" u="sng" dirty="0"/>
              <a:t>(ii) </a:t>
            </a:r>
            <a:r>
              <a:rPr lang="en-IN" sz="4200" b="1" u="sng" dirty="0" err="1"/>
              <a:t>Wakil</a:t>
            </a:r>
            <a:r>
              <a:rPr lang="en-IN" sz="4200" b="1" u="sng" dirty="0"/>
              <a:t> and </a:t>
            </a:r>
            <a:r>
              <a:rPr lang="en-IN" sz="4200" b="1" u="sng" dirty="0" err="1"/>
              <a:t>Wazir</a:t>
            </a:r>
            <a:endParaRPr lang="en-IN" sz="4200" b="1" u="sng" dirty="0"/>
          </a:p>
          <a:p>
            <a:pPr algn="just"/>
            <a:r>
              <a:rPr lang="en-IN" dirty="0"/>
              <a:t> The institution of </a:t>
            </a:r>
            <a:r>
              <a:rPr lang="en-IN" b="1" dirty="0" err="1"/>
              <a:t>Wizarat</a:t>
            </a:r>
            <a:r>
              <a:rPr lang="en-IN" dirty="0"/>
              <a:t> (or </a:t>
            </a:r>
            <a:r>
              <a:rPr lang="en-IN" b="1" dirty="0" err="1"/>
              <a:t>Wikalat</a:t>
            </a:r>
            <a:r>
              <a:rPr lang="en-IN" dirty="0"/>
              <a:t> since both were used interchangeably) was present in some form during the </a:t>
            </a:r>
            <a:r>
              <a:rPr lang="en-IN" b="1" i="1" dirty="0"/>
              <a:t>Delhi Sultanate </a:t>
            </a:r>
            <a:r>
              <a:rPr lang="en-IN" dirty="0"/>
              <a:t>also. </a:t>
            </a:r>
          </a:p>
          <a:p>
            <a:pPr algn="just"/>
            <a:r>
              <a:rPr lang="en-IN" dirty="0"/>
              <a:t>The </a:t>
            </a:r>
            <a:r>
              <a:rPr lang="en-IN" i="1" u="sng" dirty="0">
                <a:solidFill>
                  <a:schemeClr val="tx2">
                    <a:lumMod val="50000"/>
                  </a:schemeClr>
                </a:solidFill>
              </a:rPr>
              <a:t>position of </a:t>
            </a:r>
            <a:r>
              <a:rPr lang="en-IN" i="1" u="sng" dirty="0" err="1">
                <a:solidFill>
                  <a:schemeClr val="tx2">
                    <a:lumMod val="50000"/>
                  </a:schemeClr>
                </a:solidFill>
              </a:rPr>
              <a:t>Wazir</a:t>
            </a:r>
            <a:r>
              <a:rPr lang="en-IN" i="1" u="sng" dirty="0">
                <a:solidFill>
                  <a:schemeClr val="tx2">
                    <a:lumMod val="50000"/>
                  </a:schemeClr>
                </a:solidFill>
              </a:rPr>
              <a:t> had lost its preeminent position during the period of Afghan rulers in the Delhi Sultanate</a:t>
            </a:r>
            <a:r>
              <a:rPr lang="en-IN" dirty="0"/>
              <a:t>.</a:t>
            </a:r>
          </a:p>
          <a:p>
            <a:pPr algn="just"/>
            <a:r>
              <a:rPr lang="en-IN" dirty="0"/>
              <a:t> The position of the </a:t>
            </a:r>
            <a:r>
              <a:rPr lang="en-IN" dirty="0" err="1"/>
              <a:t>wazir</a:t>
            </a:r>
            <a:r>
              <a:rPr lang="en-IN" dirty="0"/>
              <a:t> was revived under the </a:t>
            </a:r>
            <a:r>
              <a:rPr lang="en-IN" dirty="0" err="1"/>
              <a:t>Mughals</a:t>
            </a:r>
            <a:r>
              <a:rPr lang="en-IN" dirty="0"/>
              <a:t>. </a:t>
            </a:r>
            <a:r>
              <a:rPr lang="en-IN" b="1" dirty="0"/>
              <a:t>Babur’s and </a:t>
            </a:r>
            <a:r>
              <a:rPr lang="en-IN" b="1" dirty="0" err="1"/>
              <a:t>Humayun’s</a:t>
            </a:r>
            <a:r>
              <a:rPr lang="en-IN" b="1" dirty="0"/>
              <a:t> </a:t>
            </a:r>
            <a:r>
              <a:rPr lang="en-IN" b="1" dirty="0" err="1"/>
              <a:t>wazir</a:t>
            </a:r>
            <a:r>
              <a:rPr lang="en-IN" b="1" dirty="0"/>
              <a:t> enjoyed great powers.</a:t>
            </a:r>
          </a:p>
          <a:p>
            <a:pPr algn="just"/>
            <a:r>
              <a:rPr lang="en-IN" dirty="0"/>
              <a:t>The period during which </a:t>
            </a:r>
            <a:r>
              <a:rPr lang="en-IN" b="1" dirty="0" err="1"/>
              <a:t>Bairam</a:t>
            </a:r>
            <a:r>
              <a:rPr lang="en-IN" b="1" dirty="0"/>
              <a:t> Khan (1556–60) </a:t>
            </a:r>
            <a:r>
              <a:rPr lang="en-IN" dirty="0"/>
              <a:t>was regent of Akbar, saw the rise of </a:t>
            </a:r>
            <a:r>
              <a:rPr lang="en-IN" b="1" i="1" dirty="0" err="1"/>
              <a:t>wakil-wazir</a:t>
            </a:r>
            <a:r>
              <a:rPr lang="en-IN" dirty="0"/>
              <a:t> with </a:t>
            </a:r>
            <a:r>
              <a:rPr lang="en-IN" b="1" dirty="0"/>
              <a:t>unlimited powers</a:t>
            </a:r>
            <a:r>
              <a:rPr lang="en-IN" dirty="0"/>
              <a:t>.</a:t>
            </a:r>
          </a:p>
          <a:p>
            <a:pPr algn="just"/>
            <a:r>
              <a:rPr lang="en-IN" dirty="0"/>
              <a:t> Akbar in his determination to curb the powers of </a:t>
            </a:r>
            <a:r>
              <a:rPr lang="en-IN" dirty="0" err="1"/>
              <a:t>wazir</a:t>
            </a:r>
            <a:r>
              <a:rPr lang="en-IN" dirty="0"/>
              <a:t> later on took away the financial powers from him.</a:t>
            </a:r>
          </a:p>
          <a:p>
            <a:pPr algn="just"/>
            <a:r>
              <a:rPr lang="en-IN" dirty="0"/>
              <a:t>This was a </a:t>
            </a:r>
            <a:r>
              <a:rPr lang="en-IN" b="1" i="1" dirty="0"/>
              <a:t>big jolt </a:t>
            </a:r>
            <a:r>
              <a:rPr lang="en-IN" dirty="0"/>
              <a:t>to </a:t>
            </a:r>
            <a:r>
              <a:rPr lang="en-IN" dirty="0" err="1"/>
              <a:t>wazir’s</a:t>
            </a:r>
            <a:r>
              <a:rPr lang="en-IN" dirty="0"/>
              <a:t> power.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285728"/>
            <a:ext cx="8329642" cy="6215106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en-IN" sz="3900" b="1" u="sng" dirty="0"/>
              <a:t>(iii) </a:t>
            </a:r>
            <a:r>
              <a:rPr lang="en-IN" sz="3900" b="1" u="sng" dirty="0" err="1"/>
              <a:t>Diwan-i-Kul</a:t>
            </a:r>
            <a:r>
              <a:rPr lang="en-IN" sz="3900" b="1" u="sng" dirty="0"/>
              <a:t> </a:t>
            </a:r>
          </a:p>
          <a:p>
            <a:pPr algn="just"/>
            <a:r>
              <a:rPr lang="en-IN" dirty="0" err="1"/>
              <a:t>Diwan-i</a:t>
            </a:r>
            <a:r>
              <a:rPr lang="en-IN" dirty="0"/>
              <a:t> </a:t>
            </a:r>
            <a:r>
              <a:rPr lang="en-IN" dirty="0" err="1"/>
              <a:t>Kul</a:t>
            </a:r>
            <a:r>
              <a:rPr lang="en-IN" dirty="0"/>
              <a:t> was the chief </a:t>
            </a:r>
            <a:r>
              <a:rPr lang="en-IN" dirty="0" err="1"/>
              <a:t>diwan</a:t>
            </a:r>
            <a:r>
              <a:rPr lang="en-IN" dirty="0"/>
              <a:t>. </a:t>
            </a:r>
          </a:p>
          <a:p>
            <a:pPr algn="just"/>
            <a:r>
              <a:rPr lang="en-IN" dirty="0"/>
              <a:t>He was responsible for </a:t>
            </a:r>
            <a:r>
              <a:rPr lang="en-IN" b="1" i="1" dirty="0"/>
              <a:t>revenue and finances</a:t>
            </a:r>
            <a:r>
              <a:rPr lang="en-IN" dirty="0"/>
              <a:t>.</a:t>
            </a:r>
          </a:p>
          <a:p>
            <a:pPr algn="just"/>
            <a:r>
              <a:rPr lang="en-IN" b="1" i="1" dirty="0"/>
              <a:t>Akbar</a:t>
            </a:r>
            <a:r>
              <a:rPr lang="en-IN" dirty="0"/>
              <a:t> had </a:t>
            </a:r>
            <a:r>
              <a:rPr lang="en-IN" b="1" i="1" dirty="0"/>
              <a:t>strengthened</a:t>
            </a:r>
            <a:r>
              <a:rPr lang="en-IN" dirty="0"/>
              <a:t> the </a:t>
            </a:r>
            <a:r>
              <a:rPr lang="en-IN" b="1" i="1" dirty="0"/>
              <a:t>office of </a:t>
            </a:r>
            <a:r>
              <a:rPr lang="en-IN" b="1" i="1" dirty="0" err="1"/>
              <a:t>diwan</a:t>
            </a:r>
            <a:r>
              <a:rPr lang="en-IN" b="1" i="1" dirty="0"/>
              <a:t> </a:t>
            </a:r>
            <a:r>
              <a:rPr lang="en-IN" dirty="0"/>
              <a:t>by entrusting the </a:t>
            </a:r>
            <a:r>
              <a:rPr lang="en-IN" b="1" dirty="0"/>
              <a:t>revenue powers to the </a:t>
            </a:r>
            <a:r>
              <a:rPr lang="en-IN" b="1" dirty="0" err="1"/>
              <a:t>diwan</a:t>
            </a:r>
            <a:r>
              <a:rPr lang="en-IN" dirty="0"/>
              <a:t>.</a:t>
            </a:r>
          </a:p>
          <a:p>
            <a:pPr algn="just"/>
            <a:r>
              <a:rPr lang="en-IN" dirty="0"/>
              <a:t> The </a:t>
            </a:r>
            <a:r>
              <a:rPr lang="en-IN" b="1" dirty="0" err="1"/>
              <a:t>diwan</a:t>
            </a:r>
            <a:r>
              <a:rPr lang="en-IN" b="1" dirty="0"/>
              <a:t> used to inspect </a:t>
            </a:r>
            <a:r>
              <a:rPr lang="en-IN" dirty="0"/>
              <a:t>all transaction and payments in all departments and supervised the provincial </a:t>
            </a:r>
            <a:r>
              <a:rPr lang="en-IN" dirty="0" err="1"/>
              <a:t>diwans</a:t>
            </a:r>
            <a:r>
              <a:rPr lang="en-IN" dirty="0"/>
              <a:t>. </a:t>
            </a:r>
          </a:p>
          <a:p>
            <a:pPr algn="just"/>
            <a:r>
              <a:rPr lang="en-IN" dirty="0"/>
              <a:t>The entire revenue collection and expenditure of the empire was under his charge.</a:t>
            </a:r>
          </a:p>
          <a:p>
            <a:pPr algn="just"/>
            <a:r>
              <a:rPr lang="en-IN" dirty="0"/>
              <a:t> The </a:t>
            </a:r>
            <a:r>
              <a:rPr lang="en-IN" i="1" u="sng" dirty="0" err="1">
                <a:solidFill>
                  <a:schemeClr val="tx2">
                    <a:lumMod val="50000"/>
                  </a:schemeClr>
                </a:solidFill>
              </a:rPr>
              <a:t>diwans</a:t>
            </a:r>
            <a:r>
              <a:rPr lang="en-IN" i="1" u="sng" dirty="0">
                <a:solidFill>
                  <a:schemeClr val="tx2">
                    <a:lumMod val="50000"/>
                  </a:schemeClr>
                </a:solidFill>
              </a:rPr>
              <a:t> were to report about state finance to the Emperor on daily basis.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607223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en-IN" sz="3600" b="1" u="sng" dirty="0"/>
              <a:t>(iv) Mir </a:t>
            </a:r>
            <a:r>
              <a:rPr lang="en-IN" sz="3600" b="1" u="sng" dirty="0" err="1"/>
              <a:t>Bakshi</a:t>
            </a:r>
            <a:endParaRPr lang="en-IN" sz="3600" b="1" u="sng" dirty="0"/>
          </a:p>
          <a:p>
            <a:pPr algn="just"/>
            <a:r>
              <a:rPr lang="en-IN" dirty="0"/>
              <a:t> Mir </a:t>
            </a:r>
            <a:r>
              <a:rPr lang="en-IN" dirty="0" err="1"/>
              <a:t>Bakshi</a:t>
            </a:r>
            <a:r>
              <a:rPr lang="en-IN" dirty="0"/>
              <a:t> looked after all matters pertaining to the </a:t>
            </a:r>
            <a:r>
              <a:rPr lang="en-IN" b="1" i="1" dirty="0"/>
              <a:t>military administration</a:t>
            </a:r>
            <a:r>
              <a:rPr lang="en-IN" dirty="0"/>
              <a:t>.</a:t>
            </a:r>
          </a:p>
          <a:p>
            <a:pPr algn="just"/>
            <a:r>
              <a:rPr lang="en-IN" dirty="0"/>
              <a:t>The orders of </a:t>
            </a:r>
            <a:r>
              <a:rPr lang="en-IN" i="1" u="sng" dirty="0">
                <a:solidFill>
                  <a:schemeClr val="accent1">
                    <a:lumMod val="75000"/>
                  </a:schemeClr>
                </a:solidFill>
              </a:rPr>
              <a:t>appointment of </a:t>
            </a:r>
            <a:r>
              <a:rPr lang="en-IN" i="1" u="sng" dirty="0" err="1">
                <a:solidFill>
                  <a:schemeClr val="accent1">
                    <a:lumMod val="75000"/>
                  </a:schemeClr>
                </a:solidFill>
              </a:rPr>
              <a:t>mansabdars</a:t>
            </a:r>
            <a:r>
              <a:rPr lang="en-IN" i="1" u="sng" dirty="0">
                <a:solidFill>
                  <a:schemeClr val="accent1">
                    <a:lumMod val="75000"/>
                  </a:schemeClr>
                </a:solidFill>
              </a:rPr>
              <a:t> and their salary papers were endorsed and passed by him. </a:t>
            </a:r>
          </a:p>
          <a:p>
            <a:pPr algn="just"/>
            <a:r>
              <a:rPr lang="en-IN" dirty="0"/>
              <a:t>He kept a strict watch over </a:t>
            </a:r>
            <a:r>
              <a:rPr lang="en-IN" b="1" i="1" dirty="0"/>
              <a:t>proper maintenance of the sanctioned size of armed contingents</a:t>
            </a:r>
            <a:r>
              <a:rPr lang="en-IN" dirty="0"/>
              <a:t>(</a:t>
            </a:r>
            <a:r>
              <a:rPr lang="ta-IN" sz="2000" b="1" dirty="0"/>
              <a:t>பரிவாரங்கள்</a:t>
            </a:r>
            <a:r>
              <a:rPr lang="en-IN" dirty="0"/>
              <a:t>) and war equipage(</a:t>
            </a:r>
            <a:r>
              <a:rPr lang="ta-IN" sz="2000" b="1" dirty="0"/>
              <a:t>குழுவினர்</a:t>
            </a:r>
            <a:r>
              <a:rPr lang="en-IN" dirty="0"/>
              <a:t>) by the </a:t>
            </a:r>
            <a:r>
              <a:rPr lang="en-IN" dirty="0" err="1"/>
              <a:t>mansabdars</a:t>
            </a:r>
            <a:r>
              <a:rPr lang="en-IN" dirty="0"/>
              <a:t>. </a:t>
            </a:r>
          </a:p>
          <a:p>
            <a:pPr algn="just"/>
            <a:r>
              <a:rPr lang="en-IN" dirty="0"/>
              <a:t>The new entrants seeking service were presented to the Emperor by the Mir </a:t>
            </a:r>
            <a:r>
              <a:rPr lang="en-IN" dirty="0" err="1"/>
              <a:t>Bakshi</a:t>
            </a:r>
            <a:r>
              <a:rPr lang="en-IN" dirty="0"/>
              <a:t>.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285728"/>
            <a:ext cx="8572560" cy="6286544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>
              <a:buNone/>
            </a:pPr>
            <a:r>
              <a:rPr lang="en-IN" sz="3600" b="1" u="sng" dirty="0"/>
              <a:t>(v) </a:t>
            </a:r>
            <a:r>
              <a:rPr lang="en-IN" sz="3600" b="1" u="sng" dirty="0" err="1"/>
              <a:t>Sadr</a:t>
            </a:r>
            <a:r>
              <a:rPr lang="en-IN" sz="3600" b="1" u="sng" dirty="0"/>
              <a:t>-us </a:t>
            </a:r>
            <a:r>
              <a:rPr lang="en-IN" sz="3600" b="1" u="sng" dirty="0" err="1"/>
              <a:t>Sudur</a:t>
            </a:r>
            <a:r>
              <a:rPr lang="en-IN" sz="3600" b="1" u="sng" dirty="0"/>
              <a:t> </a:t>
            </a:r>
          </a:p>
          <a:p>
            <a:pPr algn="just"/>
            <a:r>
              <a:rPr lang="en-IN" dirty="0"/>
              <a:t>The head of the ecclesiastical department. His chief duty was to protect the laws of the </a:t>
            </a:r>
            <a:r>
              <a:rPr lang="en-IN" dirty="0" err="1"/>
              <a:t>Shariat</a:t>
            </a:r>
            <a:r>
              <a:rPr lang="en-IN" dirty="0"/>
              <a:t>. </a:t>
            </a:r>
          </a:p>
          <a:p>
            <a:pPr algn="just"/>
            <a:r>
              <a:rPr lang="en-IN" dirty="0"/>
              <a:t>The </a:t>
            </a:r>
            <a:r>
              <a:rPr lang="en-IN" i="1" u="sng" dirty="0">
                <a:solidFill>
                  <a:schemeClr val="accent1">
                    <a:lumMod val="75000"/>
                  </a:schemeClr>
                </a:solidFill>
              </a:rPr>
              <a:t>office of the </a:t>
            </a:r>
            <a:r>
              <a:rPr lang="en-IN" b="1" i="1" u="sng" dirty="0" err="1">
                <a:solidFill>
                  <a:schemeClr val="accent1">
                    <a:lumMod val="75000"/>
                  </a:schemeClr>
                </a:solidFill>
              </a:rPr>
              <a:t>Sadr</a:t>
            </a:r>
            <a:r>
              <a:rPr lang="en-IN" i="1" u="sng" dirty="0">
                <a:solidFill>
                  <a:schemeClr val="accent1">
                    <a:lumMod val="75000"/>
                  </a:schemeClr>
                </a:solidFill>
              </a:rPr>
              <a:t> used to distribute </a:t>
            </a:r>
            <a:r>
              <a:rPr lang="en-IN" b="1" i="1" u="sng" dirty="0">
                <a:solidFill>
                  <a:schemeClr val="accent1">
                    <a:lumMod val="75000"/>
                  </a:schemeClr>
                </a:solidFill>
              </a:rPr>
              <a:t>allowances</a:t>
            </a:r>
            <a:r>
              <a:rPr lang="en-IN" i="1" u="sng" dirty="0">
                <a:solidFill>
                  <a:schemeClr val="accent1">
                    <a:lumMod val="75000"/>
                  </a:schemeClr>
                </a:solidFill>
              </a:rPr>
              <a:t> and </a:t>
            </a:r>
            <a:r>
              <a:rPr lang="en-IN" b="1" i="1" u="sng" dirty="0">
                <a:solidFill>
                  <a:schemeClr val="accent1">
                    <a:lumMod val="75000"/>
                  </a:schemeClr>
                </a:solidFill>
              </a:rPr>
              <a:t>stipends</a:t>
            </a:r>
            <a:r>
              <a:rPr lang="en-IN" i="1" u="sng" dirty="0">
                <a:solidFill>
                  <a:schemeClr val="accent1">
                    <a:lumMod val="75000"/>
                  </a:schemeClr>
                </a:solidFill>
              </a:rPr>
              <a:t> to the eligible persons and religious institutions</a:t>
            </a:r>
            <a:r>
              <a:rPr lang="en-IN" dirty="0"/>
              <a:t>.</a:t>
            </a:r>
          </a:p>
          <a:p>
            <a:pPr algn="just"/>
            <a:r>
              <a:rPr lang="en-IN" dirty="0"/>
              <a:t> It made this office very lucrative during the </a:t>
            </a:r>
            <a:r>
              <a:rPr lang="en-IN" b="1" dirty="0"/>
              <a:t>first twenty-five </a:t>
            </a:r>
            <a:r>
              <a:rPr lang="en-IN" dirty="0"/>
              <a:t>years of </a:t>
            </a:r>
            <a:r>
              <a:rPr lang="en-IN" b="1" dirty="0"/>
              <a:t>Akbar’s reign</a:t>
            </a:r>
            <a:r>
              <a:rPr lang="en-IN" dirty="0"/>
              <a:t>. </a:t>
            </a:r>
          </a:p>
          <a:p>
            <a:pPr algn="just"/>
            <a:r>
              <a:rPr lang="en-IN" b="1" dirty="0">
                <a:solidFill>
                  <a:schemeClr val="accent6">
                    <a:lumMod val="75000"/>
                  </a:schemeClr>
                </a:solidFill>
              </a:rPr>
              <a:t>The promulgation of </a:t>
            </a:r>
            <a:r>
              <a:rPr lang="en-IN" b="1" dirty="0" err="1">
                <a:solidFill>
                  <a:schemeClr val="accent6">
                    <a:lumMod val="75000"/>
                  </a:schemeClr>
                </a:solidFill>
              </a:rPr>
              <a:t>Mahzar</a:t>
            </a:r>
            <a:r>
              <a:rPr lang="en-IN" b="1" dirty="0">
                <a:solidFill>
                  <a:schemeClr val="accent6">
                    <a:lumMod val="75000"/>
                  </a:schemeClr>
                </a:solidFill>
              </a:rPr>
              <a:t> in 1580 restricted his authority.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</TotalTime>
  <Words>1086</Words>
  <Application>Microsoft Office PowerPoint</Application>
  <PresentationFormat>On-screen Show (4:3)</PresentationFormat>
  <Paragraphs>82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Arial Black</vt:lpstr>
      <vt:lpstr>Calibri</vt:lpstr>
      <vt:lpstr>Times New Roman</vt:lpstr>
      <vt:lpstr>Office Theme</vt:lpstr>
      <vt:lpstr>MUGHAL ADMINISTRATION</vt:lpstr>
      <vt:lpstr>PowerPoint Presentation</vt:lpstr>
      <vt:lpstr>PowerPoint Presentation</vt:lpstr>
      <vt:lpstr>Bureaucracy</vt:lpstr>
      <vt:lpstr> CENTRAL ADMINISTRATION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Provincial Administration</vt:lpstr>
      <vt:lpstr>Subedar</vt:lpstr>
      <vt:lpstr>Diwan</vt:lpstr>
      <vt:lpstr>Bakshi</vt:lpstr>
      <vt:lpstr>Sadr</vt:lpstr>
      <vt:lpstr>Other Provincial Level officers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MUHAMMED KABEER CP</dc:creator>
  <cp:lastModifiedBy>Muhammed Kabeer CP</cp:lastModifiedBy>
  <cp:revision>23</cp:revision>
  <dcterms:created xsi:type="dcterms:W3CDTF">2019-01-04T02:53:42Z</dcterms:created>
  <dcterms:modified xsi:type="dcterms:W3CDTF">2021-01-29T10:29:32Z</dcterms:modified>
</cp:coreProperties>
</file>