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86509" y="2297048"/>
            <a:ext cx="6570980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7340" y="1119885"/>
            <a:ext cx="4037329" cy="372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3391" y="168910"/>
            <a:ext cx="515721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171522"/>
            <a:ext cx="3838575" cy="3775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53561" y="6464909"/>
            <a:ext cx="243776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108200"/>
            <a:ext cx="80010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00"/>
              </a:spcBef>
            </a:pPr>
            <a:r>
              <a:rPr spc="-80"/>
              <a:t>Tourism</a:t>
            </a:r>
            <a:r>
              <a:rPr spc="-95"/>
              <a:t> </a:t>
            </a:r>
            <a:r>
              <a:rPr spc="-25" smtClean="0"/>
              <a:t>Marketing</a:t>
            </a:r>
            <a:r>
              <a:rPr lang="en-IN" spc="-25" dirty="0" smtClean="0"/>
              <a:t> Systems</a:t>
            </a:r>
            <a:endParaRPr spc="-25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67000" y="4724400"/>
            <a:ext cx="5819775" cy="1477328"/>
          </a:xfrm>
        </p:spPr>
        <p:txBody>
          <a:bodyPr/>
          <a:lstStyle/>
          <a:p>
            <a:pPr algn="r"/>
            <a:r>
              <a:rPr lang="en-IN" sz="2400" dirty="0" smtClean="0"/>
              <a:t>M. JAMAL MOHAMIDEEN</a:t>
            </a:r>
          </a:p>
          <a:p>
            <a:pPr algn="r"/>
            <a:r>
              <a:rPr lang="en-IN" sz="2400" dirty="0" smtClean="0"/>
              <a:t>ASSISTENT PROFESSOR </a:t>
            </a:r>
          </a:p>
          <a:p>
            <a:pPr algn="r"/>
            <a:r>
              <a:rPr lang="en-IN" sz="2400" dirty="0" smtClean="0"/>
              <a:t>DEPARTMENT OF HISTORY </a:t>
            </a:r>
          </a:p>
          <a:p>
            <a:pPr algn="r"/>
            <a:r>
              <a:rPr lang="en-IN" sz="2400" dirty="0" smtClean="0"/>
              <a:t>HAJEE KARUTHA ROWTHER HOWDIA COLLEGE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31140" y="260096"/>
            <a:ext cx="4150360" cy="296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Societal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Marketing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Concept</a:t>
            </a:r>
            <a:endParaRPr sz="2200">
              <a:latin typeface="Calibri"/>
              <a:cs typeface="Calibri"/>
            </a:endParaRPr>
          </a:p>
          <a:p>
            <a:pPr marL="469900">
              <a:lnSpc>
                <a:spcPts val="2050"/>
              </a:lnSpc>
              <a:spcBef>
                <a:spcPts val="15"/>
              </a:spcBef>
              <a:tabLst>
                <a:tab pos="756285" algn="l"/>
              </a:tabLst>
            </a:pPr>
            <a:r>
              <a:rPr sz="1900" spc="-5" dirty="0">
                <a:latin typeface="Arial"/>
                <a:cs typeface="Arial"/>
              </a:rPr>
              <a:t>–	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i="1" spc="-15" dirty="0">
                <a:latin typeface="Calibri"/>
                <a:cs typeface="Calibri"/>
              </a:rPr>
              <a:t>societal</a:t>
            </a:r>
            <a:r>
              <a:rPr sz="1900" i="1" spc="10" dirty="0">
                <a:latin typeface="Calibri"/>
                <a:cs typeface="Calibri"/>
              </a:rPr>
              <a:t> </a:t>
            </a:r>
            <a:r>
              <a:rPr sz="1900" i="1" spc="-15" dirty="0">
                <a:latin typeface="Calibri"/>
                <a:cs typeface="Calibri"/>
              </a:rPr>
              <a:t>marketing</a:t>
            </a:r>
            <a:endParaRPr sz="1900">
              <a:latin typeface="Calibri"/>
              <a:cs typeface="Calibri"/>
            </a:endParaRPr>
          </a:p>
          <a:p>
            <a:pPr marL="756285" marR="5080">
              <a:lnSpc>
                <a:spcPct val="80000"/>
              </a:lnSpc>
              <a:spcBef>
                <a:spcPts val="225"/>
              </a:spcBef>
            </a:pPr>
            <a:r>
              <a:rPr sz="1900" i="1" spc="-15" dirty="0">
                <a:latin typeface="Calibri"/>
                <a:cs typeface="Calibri"/>
              </a:rPr>
              <a:t>concept </a:t>
            </a:r>
            <a:r>
              <a:rPr sz="1900" spc="-10" dirty="0">
                <a:latin typeface="Calibri"/>
                <a:cs typeface="Calibri"/>
              </a:rPr>
              <a:t>holds </a:t>
            </a:r>
            <a:r>
              <a:rPr sz="1900" spc="-5" dirty="0">
                <a:latin typeface="Calibri"/>
                <a:cs typeface="Calibri"/>
              </a:rPr>
              <a:t>that the  </a:t>
            </a:r>
            <a:r>
              <a:rPr sz="1900" spc="-15" dirty="0">
                <a:latin typeface="Calibri"/>
                <a:cs typeface="Calibri"/>
              </a:rPr>
              <a:t>organization </a:t>
            </a:r>
            <a:r>
              <a:rPr sz="1900" spc="-10" dirty="0">
                <a:latin typeface="Calibri"/>
                <a:cs typeface="Calibri"/>
              </a:rPr>
              <a:t>should determine </a:t>
            </a:r>
            <a:r>
              <a:rPr sz="1900" spc="-5" dirty="0">
                <a:latin typeface="Calibri"/>
                <a:cs typeface="Calibri"/>
              </a:rPr>
              <a:t>the  </a:t>
            </a:r>
            <a:r>
              <a:rPr sz="1900" spc="-10" dirty="0">
                <a:latin typeface="Calibri"/>
                <a:cs typeface="Calibri"/>
              </a:rPr>
              <a:t>needs, wants,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5" dirty="0">
                <a:latin typeface="Calibri"/>
                <a:cs typeface="Calibri"/>
              </a:rPr>
              <a:t>interests </a:t>
            </a:r>
            <a:r>
              <a:rPr sz="1900" spc="-10" dirty="0">
                <a:latin typeface="Calibri"/>
                <a:cs typeface="Calibri"/>
              </a:rPr>
              <a:t>of  </a:t>
            </a:r>
            <a:r>
              <a:rPr sz="1900" spc="-15" dirty="0">
                <a:latin typeface="Calibri"/>
                <a:cs typeface="Calibri"/>
              </a:rPr>
              <a:t>target </a:t>
            </a:r>
            <a:r>
              <a:rPr sz="1900" spc="-10" dirty="0">
                <a:latin typeface="Calibri"/>
                <a:cs typeface="Calibri"/>
              </a:rPr>
              <a:t>markets. </a:t>
            </a:r>
            <a:r>
              <a:rPr sz="1900" spc="-5" dirty="0">
                <a:latin typeface="Calibri"/>
                <a:cs typeface="Calibri"/>
              </a:rPr>
              <a:t>It </a:t>
            </a:r>
            <a:r>
              <a:rPr sz="1900" spc="-10" dirty="0">
                <a:latin typeface="Calibri"/>
                <a:cs typeface="Calibri"/>
              </a:rPr>
              <a:t>should </a:t>
            </a:r>
            <a:r>
              <a:rPr sz="1900" spc="-5" dirty="0">
                <a:latin typeface="Calibri"/>
                <a:cs typeface="Calibri"/>
              </a:rPr>
              <a:t>then  </a:t>
            </a:r>
            <a:r>
              <a:rPr sz="1900" spc="-10" dirty="0">
                <a:latin typeface="Calibri"/>
                <a:cs typeface="Calibri"/>
              </a:rPr>
              <a:t>deliver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desired satisfactions  </a:t>
            </a:r>
            <a:r>
              <a:rPr sz="1900" spc="-15" dirty="0">
                <a:latin typeface="Calibri"/>
                <a:cs typeface="Calibri"/>
              </a:rPr>
              <a:t>more effectively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0" dirty="0">
                <a:latin typeface="Calibri"/>
                <a:cs typeface="Calibri"/>
              </a:rPr>
              <a:t>efficiently  </a:t>
            </a:r>
            <a:r>
              <a:rPr sz="1900" spc="-5" dirty="0">
                <a:latin typeface="Calibri"/>
                <a:cs typeface="Calibri"/>
              </a:rPr>
              <a:t>than </a:t>
            </a:r>
            <a:r>
              <a:rPr sz="1900" spc="-15" dirty="0">
                <a:latin typeface="Calibri"/>
                <a:cs typeface="Calibri"/>
              </a:rPr>
              <a:t>competitors </a:t>
            </a:r>
            <a:r>
              <a:rPr sz="1900" spc="-5" dirty="0">
                <a:latin typeface="Calibri"/>
                <a:cs typeface="Calibri"/>
              </a:rPr>
              <a:t>in a </a:t>
            </a:r>
            <a:r>
              <a:rPr sz="1900" spc="-25" dirty="0">
                <a:latin typeface="Calibri"/>
                <a:cs typeface="Calibri"/>
              </a:rPr>
              <a:t>way </a:t>
            </a:r>
            <a:r>
              <a:rPr sz="1900" spc="-5" dirty="0">
                <a:latin typeface="Calibri"/>
                <a:cs typeface="Calibri"/>
              </a:rPr>
              <a:t>that  </a:t>
            </a:r>
            <a:r>
              <a:rPr sz="1900" spc="-10" dirty="0">
                <a:latin typeface="Calibri"/>
                <a:cs typeface="Calibri"/>
              </a:rPr>
              <a:t>maintains or </a:t>
            </a:r>
            <a:r>
              <a:rPr sz="1900" spc="-15" dirty="0">
                <a:latin typeface="Calibri"/>
                <a:cs typeface="Calibri"/>
              </a:rPr>
              <a:t>improves </a:t>
            </a:r>
            <a:r>
              <a:rPr sz="1900" spc="-5" dirty="0">
                <a:latin typeface="Calibri"/>
                <a:cs typeface="Calibri"/>
              </a:rPr>
              <a:t>the  </a:t>
            </a:r>
            <a:r>
              <a:rPr sz="1900" spc="-10" dirty="0">
                <a:latin typeface="Calibri"/>
                <a:cs typeface="Calibri"/>
              </a:rPr>
              <a:t>consumer's </a:t>
            </a:r>
            <a:r>
              <a:rPr sz="1900" spc="-5" dirty="0">
                <a:latin typeface="Calibri"/>
                <a:cs typeface="Calibri"/>
              </a:rPr>
              <a:t>and the </a:t>
            </a:r>
            <a:r>
              <a:rPr sz="1900" spc="-10" dirty="0">
                <a:latin typeface="Calibri"/>
                <a:cs typeface="Calibri"/>
              </a:rPr>
              <a:t>society's </a:t>
            </a:r>
            <a:r>
              <a:rPr sz="1900" spc="-5" dirty="0">
                <a:latin typeface="Calibri"/>
                <a:cs typeface="Calibri"/>
              </a:rPr>
              <a:t>well-  </a:t>
            </a:r>
            <a:r>
              <a:rPr sz="1900" spc="-10" dirty="0">
                <a:latin typeface="Calibri"/>
                <a:cs typeface="Calibri"/>
              </a:rPr>
              <a:t>being.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844" y="3203575"/>
            <a:ext cx="2880995" cy="7391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240665" algn="l"/>
                <a:tab pos="241300" algn="l"/>
                <a:tab pos="687705" algn="l"/>
              </a:tabLst>
            </a:pPr>
            <a:r>
              <a:rPr sz="1800" spc="-5" dirty="0">
                <a:latin typeface="Calibri"/>
                <a:cs typeface="Calibri"/>
              </a:rPr>
              <a:t>1)	The </a:t>
            </a:r>
            <a:r>
              <a:rPr sz="1800" spc="-10" dirty="0">
                <a:latin typeface="Calibri"/>
                <a:cs typeface="Calibri"/>
              </a:rPr>
              <a:t>societal </a:t>
            </a:r>
            <a:r>
              <a:rPr sz="1800" spc="-15" dirty="0">
                <a:latin typeface="Calibri"/>
                <a:cs typeface="Calibri"/>
              </a:rPr>
              <a:t>marketing  </a:t>
            </a:r>
            <a:r>
              <a:rPr sz="1800" spc="-10" dirty="0">
                <a:latin typeface="Calibri"/>
                <a:cs typeface="Calibri"/>
              </a:rPr>
              <a:t>concept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newest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marketing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philosophies.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3917060"/>
            <a:ext cx="2988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  <a:tab pos="687705" algn="l"/>
              </a:tabLst>
            </a:pPr>
            <a:r>
              <a:rPr sz="1800" spc="-5" dirty="0">
                <a:latin typeface="Calibri"/>
                <a:cs typeface="Calibri"/>
              </a:rPr>
              <a:t>2)	</a:t>
            </a:r>
            <a:r>
              <a:rPr sz="1800" dirty="0">
                <a:latin typeface="Calibri"/>
                <a:cs typeface="Calibri"/>
              </a:rPr>
              <a:t>It </a:t>
            </a:r>
            <a:r>
              <a:rPr sz="1800" spc="-5" dirty="0">
                <a:latin typeface="Calibri"/>
                <a:cs typeface="Calibri"/>
              </a:rPr>
              <a:t>questions whether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4136517"/>
            <a:ext cx="2432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pure marketing concept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355972"/>
            <a:ext cx="3004820" cy="51943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0"/>
              </a:spcBef>
            </a:pPr>
            <a:r>
              <a:rPr sz="1800" spc="-10" dirty="0">
                <a:latin typeface="Calibri"/>
                <a:cs typeface="Calibri"/>
              </a:rPr>
              <a:t>adequate </a:t>
            </a:r>
            <a:r>
              <a:rPr sz="1800" spc="-5" dirty="0">
                <a:latin typeface="Calibri"/>
                <a:cs typeface="Calibri"/>
              </a:rPr>
              <a:t>given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wide </a:t>
            </a:r>
            <a:r>
              <a:rPr sz="1800" spc="-10" dirty="0">
                <a:latin typeface="Calibri"/>
                <a:cs typeface="Calibri"/>
              </a:rPr>
              <a:t>variety 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societal problems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5" dirty="0">
                <a:latin typeface="Calibri"/>
                <a:cs typeface="Calibri"/>
              </a:rPr>
              <a:t> ills.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5844" y="4849748"/>
            <a:ext cx="3112770" cy="139763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240665" algn="l"/>
                <a:tab pos="241300" algn="l"/>
                <a:tab pos="687705" algn="l"/>
              </a:tabLst>
            </a:pPr>
            <a:r>
              <a:rPr sz="1800" spc="-5" dirty="0">
                <a:latin typeface="Calibri"/>
                <a:cs typeface="Calibri"/>
              </a:rPr>
              <a:t>3)	</a:t>
            </a:r>
            <a:r>
              <a:rPr sz="1800" spc="-10" dirty="0">
                <a:latin typeface="Calibri"/>
                <a:cs typeface="Calibri"/>
              </a:rPr>
              <a:t>According to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societal  marketing concept,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pure  marketing concept overlooks  </a:t>
            </a:r>
            <a:r>
              <a:rPr sz="1800" spc="-5" dirty="0">
                <a:latin typeface="Calibri"/>
                <a:cs typeface="Calibri"/>
              </a:rPr>
              <a:t>possible </a:t>
            </a:r>
            <a:r>
              <a:rPr sz="1800" spc="-10" dirty="0">
                <a:latin typeface="Calibri"/>
                <a:cs typeface="Calibri"/>
              </a:rPr>
              <a:t>conflicts </a:t>
            </a:r>
            <a:r>
              <a:rPr sz="1800" spc="-5" dirty="0">
                <a:latin typeface="Calibri"/>
                <a:cs typeface="Calibri"/>
              </a:rPr>
              <a:t>between  short-run consumer </a:t>
            </a:r>
            <a:r>
              <a:rPr sz="1800" spc="-10" dirty="0">
                <a:latin typeface="Calibri"/>
                <a:cs typeface="Calibri"/>
              </a:rPr>
              <a:t>wants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long-run consumer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welfare.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2228" y="397256"/>
            <a:ext cx="28587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  <a:tab pos="731520" algn="l"/>
              </a:tabLst>
            </a:pPr>
            <a:r>
              <a:rPr sz="2000" dirty="0">
                <a:latin typeface="Calibri"/>
                <a:cs typeface="Calibri"/>
              </a:rPr>
              <a:t>4)	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societal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concept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70828" y="702309"/>
            <a:ext cx="254127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calls </a:t>
            </a:r>
            <a:r>
              <a:rPr sz="2000" dirty="0">
                <a:latin typeface="Calibri"/>
                <a:cs typeface="Calibri"/>
              </a:rPr>
              <a:t>upon </a:t>
            </a:r>
            <a:r>
              <a:rPr sz="2000" spc="-20" dirty="0">
                <a:latin typeface="Calibri"/>
                <a:cs typeface="Calibri"/>
              </a:rPr>
              <a:t>marketers </a:t>
            </a:r>
            <a:r>
              <a:rPr sz="2000" spc="-15" dirty="0">
                <a:latin typeface="Calibri"/>
                <a:cs typeface="Calibri"/>
              </a:rPr>
              <a:t>to  </a:t>
            </a:r>
            <a:r>
              <a:rPr sz="2000" spc="-5" dirty="0">
                <a:latin typeface="Calibri"/>
                <a:cs typeface="Calibri"/>
              </a:rPr>
              <a:t>balance three  </a:t>
            </a:r>
            <a:r>
              <a:rPr sz="2000" spc="-10" dirty="0">
                <a:latin typeface="Calibri"/>
                <a:cs typeface="Calibri"/>
              </a:rPr>
              <a:t>considerations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setting  </a:t>
            </a:r>
            <a:r>
              <a:rPr sz="2000" dirty="0">
                <a:latin typeface="Calibri"/>
                <a:cs typeface="Calibri"/>
              </a:rPr>
              <a:t>their </a:t>
            </a:r>
            <a:r>
              <a:rPr sz="2000" spc="-10" dirty="0">
                <a:latin typeface="Calibri"/>
                <a:cs typeface="Calibri"/>
              </a:rPr>
              <a:t>marketing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policies: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9428" y="1921738"/>
            <a:ext cx="2558415" cy="11239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41300" algn="l"/>
                <a:tab pos="783590" algn="l"/>
              </a:tabLst>
            </a:pPr>
            <a:r>
              <a:rPr sz="2000" dirty="0">
                <a:latin typeface="Calibri"/>
                <a:cs typeface="Calibri"/>
              </a:rPr>
              <a:t>a)	</a:t>
            </a:r>
            <a:r>
              <a:rPr sz="2000" spc="-10" dirty="0">
                <a:latin typeface="Calibri"/>
                <a:cs typeface="Calibri"/>
              </a:rPr>
              <a:t>Company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profits.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241300" algn="l"/>
                <a:tab pos="735965" algn="l"/>
              </a:tabLst>
            </a:pPr>
            <a:r>
              <a:rPr sz="2000" dirty="0">
                <a:latin typeface="Calibri"/>
                <a:cs typeface="Calibri"/>
              </a:rPr>
              <a:t>b)	</a:t>
            </a:r>
            <a:r>
              <a:rPr sz="2000" spc="-10" dirty="0">
                <a:latin typeface="Calibri"/>
                <a:cs typeface="Calibri"/>
              </a:rPr>
              <a:t>Customer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wants.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241300" algn="l"/>
                <a:tab pos="768350" algn="l"/>
              </a:tabLst>
            </a:pPr>
            <a:r>
              <a:rPr sz="2000" dirty="0">
                <a:latin typeface="Calibri"/>
                <a:cs typeface="Calibri"/>
              </a:rPr>
              <a:t>c)	</a:t>
            </a:r>
            <a:r>
              <a:rPr sz="2000" spc="-5" dirty="0">
                <a:latin typeface="Calibri"/>
                <a:cs typeface="Calibri"/>
              </a:rPr>
              <a:t>Society's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2228" y="2958820"/>
            <a:ext cx="2760980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580"/>
              </a:spcBef>
            </a:pPr>
            <a:r>
              <a:rPr sz="2000" spc="-10" dirty="0">
                <a:latin typeface="Calibri"/>
                <a:cs typeface="Calibri"/>
              </a:rPr>
              <a:t>interests.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  <a:tab pos="731520" algn="l"/>
              </a:tabLst>
            </a:pPr>
            <a:r>
              <a:rPr sz="2000" dirty="0">
                <a:latin typeface="Calibri"/>
                <a:cs typeface="Calibri"/>
              </a:rPr>
              <a:t>5)	It </a:t>
            </a:r>
            <a:r>
              <a:rPr sz="2000" spc="-5" dirty="0">
                <a:latin typeface="Calibri"/>
                <a:cs typeface="Calibri"/>
              </a:rPr>
              <a:t>has </a:t>
            </a:r>
            <a:r>
              <a:rPr sz="2000" dirty="0">
                <a:latin typeface="Calibri"/>
                <a:cs typeface="Calibri"/>
              </a:rPr>
              <a:t>became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0828" y="3689680"/>
            <a:ext cx="28594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business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consider </a:t>
            </a:r>
            <a:r>
              <a:rPr sz="2000" dirty="0">
                <a:latin typeface="Calibri"/>
                <a:cs typeface="Calibri"/>
              </a:rPr>
              <a:t>and  think </a:t>
            </a:r>
            <a:r>
              <a:rPr sz="2000" spc="-5" dirty="0">
                <a:latin typeface="Calibri"/>
                <a:cs typeface="Calibri"/>
              </a:rPr>
              <a:t>of society's </a:t>
            </a:r>
            <a:r>
              <a:rPr sz="2000" spc="-15" dirty="0">
                <a:latin typeface="Calibri"/>
                <a:cs typeface="Calibri"/>
              </a:rPr>
              <a:t>interests  </a:t>
            </a:r>
            <a:r>
              <a:rPr sz="2000" dirty="0">
                <a:latin typeface="Calibri"/>
                <a:cs typeface="Calibri"/>
              </a:rPr>
              <a:t>when the </a:t>
            </a:r>
            <a:r>
              <a:rPr sz="2000" spc="-10" dirty="0">
                <a:latin typeface="Calibri"/>
                <a:cs typeface="Calibri"/>
              </a:rPr>
              <a:t>organization  </a:t>
            </a:r>
            <a:r>
              <a:rPr sz="2000" spc="-15" dirty="0">
                <a:latin typeface="Calibri"/>
                <a:cs typeface="Calibri"/>
              </a:rPr>
              <a:t>makes </a:t>
            </a:r>
            <a:r>
              <a:rPr sz="2000" spc="-10" dirty="0">
                <a:latin typeface="Calibri"/>
                <a:cs typeface="Calibri"/>
              </a:rPr>
              <a:t>marketing</a:t>
            </a:r>
            <a:r>
              <a:rPr sz="2000" spc="-5" dirty="0">
                <a:latin typeface="Calibri"/>
                <a:cs typeface="Calibri"/>
              </a:rPr>
              <a:t> decisions.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666" y="130810"/>
            <a:ext cx="7266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Economic </a:t>
            </a:r>
            <a:r>
              <a:rPr spc="-10" dirty="0"/>
              <a:t>importance </a:t>
            </a:r>
            <a:r>
              <a:rPr spc="-5" dirty="0"/>
              <a:t>of</a:t>
            </a:r>
            <a:r>
              <a:rPr dirty="0"/>
              <a:t> </a:t>
            </a:r>
            <a:r>
              <a:rPr spc="-20" dirty="0"/>
              <a:t>Marketing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83309"/>
            <a:ext cx="3783965" cy="10312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99085" marR="5080" indent="-287020">
              <a:lnSpc>
                <a:spcPts val="1440"/>
              </a:lnSpc>
              <a:spcBef>
                <a:spcPts val="44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10" dirty="0">
                <a:latin typeface="Calibri"/>
                <a:cs typeface="Calibri"/>
              </a:rPr>
              <a:t>profit generation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dirty="0">
                <a:latin typeface="Calibri"/>
                <a:cs typeface="Calibri"/>
              </a:rPr>
              <a:t>is the </a:t>
            </a:r>
            <a:r>
              <a:rPr sz="1500" spc="-5" dirty="0">
                <a:latin typeface="Calibri"/>
                <a:cs typeface="Calibri"/>
              </a:rPr>
              <a:t>only  source </a:t>
            </a:r>
            <a:r>
              <a:rPr sz="1500" spc="-10" dirty="0">
                <a:latin typeface="Calibri"/>
                <a:cs typeface="Calibri"/>
              </a:rPr>
              <a:t>to </a:t>
            </a:r>
            <a:r>
              <a:rPr sz="1500" spc="-5" dirty="0">
                <a:latin typeface="Calibri"/>
                <a:cs typeface="Calibri"/>
              </a:rPr>
              <a:t>meet </a:t>
            </a:r>
            <a:r>
              <a:rPr sz="1500" dirty="0">
                <a:latin typeface="Calibri"/>
                <a:cs typeface="Calibri"/>
              </a:rPr>
              <a:t>its </a:t>
            </a:r>
            <a:r>
              <a:rPr sz="1500" spc="-10" dirty="0">
                <a:latin typeface="Calibri"/>
                <a:cs typeface="Calibri"/>
              </a:rPr>
              <a:t>expenses </a:t>
            </a:r>
            <a:r>
              <a:rPr sz="1500" dirty="0">
                <a:latin typeface="Calibri"/>
                <a:cs typeface="Calibri"/>
              </a:rPr>
              <a:t>and earn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profits.</a:t>
            </a:r>
            <a:endParaRPr sz="1500">
              <a:latin typeface="Calibri"/>
              <a:cs typeface="Calibri"/>
            </a:endParaRPr>
          </a:p>
          <a:p>
            <a:pPr marL="299085" marR="36830" indent="-287020">
              <a:lnSpc>
                <a:spcPct val="80000"/>
              </a:lnSpc>
              <a:spcBef>
                <a:spcPts val="3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5" dirty="0">
                <a:latin typeface="Calibri"/>
                <a:cs typeface="Calibri"/>
              </a:rPr>
              <a:t>survival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growth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5" dirty="0">
                <a:latin typeface="Calibri"/>
                <a:cs typeface="Calibri"/>
              </a:rPr>
              <a:t>business  enterprise </a:t>
            </a:r>
            <a:r>
              <a:rPr sz="1500" dirty="0">
                <a:latin typeface="Calibri"/>
                <a:cs typeface="Calibri"/>
              </a:rPr>
              <a:t>depends </a:t>
            </a:r>
            <a:r>
              <a:rPr sz="1500" spc="-5" dirty="0">
                <a:latin typeface="Calibri"/>
                <a:cs typeface="Calibri"/>
              </a:rPr>
              <a:t>on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effectiveness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efficiency of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marketing.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087702"/>
            <a:ext cx="24180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Customer</a:t>
            </a:r>
            <a:r>
              <a:rPr sz="1800" b="1" spc="-114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satisfaction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63851"/>
            <a:ext cx="3774440" cy="10312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9085" marR="214629" indent="-287020" algn="just">
              <a:lnSpc>
                <a:spcPct val="80000"/>
              </a:lnSpc>
              <a:spcBef>
                <a:spcPts val="459"/>
              </a:spcBef>
              <a:buFont typeface="Arial"/>
              <a:buChar char="–"/>
              <a:tabLst>
                <a:tab pos="299720" algn="l"/>
              </a:tabLst>
            </a:pP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5" dirty="0">
                <a:latin typeface="Calibri"/>
                <a:cs typeface="Calibri"/>
              </a:rPr>
              <a:t>helps </a:t>
            </a:r>
            <a:r>
              <a:rPr sz="1500" spc="-10" dirty="0">
                <a:latin typeface="Calibri"/>
                <a:cs typeface="Calibri"/>
              </a:rPr>
              <a:t>to </a:t>
            </a:r>
            <a:r>
              <a:rPr sz="1500" dirty="0">
                <a:latin typeface="Calibri"/>
                <a:cs typeface="Calibri"/>
              </a:rPr>
              <a:t>identify and </a:t>
            </a:r>
            <a:r>
              <a:rPr sz="1500" spc="-5" dirty="0">
                <a:latin typeface="Calibri"/>
                <a:cs typeface="Calibri"/>
              </a:rPr>
              <a:t>satisfy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  </a:t>
            </a:r>
            <a:r>
              <a:rPr sz="1500" spc="-5" dirty="0">
                <a:latin typeface="Calibri"/>
                <a:cs typeface="Calibri"/>
              </a:rPr>
              <a:t>needs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wants </a:t>
            </a:r>
            <a:r>
              <a:rPr sz="1500" spc="-5" dirty="0">
                <a:latin typeface="Calibri"/>
                <a:cs typeface="Calibri"/>
              </a:rPr>
              <a:t>of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consumers.</a:t>
            </a:r>
            <a:endParaRPr sz="150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80000"/>
              </a:lnSpc>
              <a:spcBef>
                <a:spcPts val="360"/>
              </a:spcBef>
              <a:buFont typeface="Arial"/>
              <a:buChar char="–"/>
              <a:tabLst>
                <a:tab pos="299720" algn="l"/>
              </a:tabLst>
            </a:pPr>
            <a:r>
              <a:rPr sz="1500" spc="-10" dirty="0">
                <a:latin typeface="Calibri"/>
                <a:cs typeface="Calibri"/>
              </a:rPr>
              <a:t>Customer </a:t>
            </a:r>
            <a:r>
              <a:rPr sz="1500" spc="-5" dirty="0">
                <a:latin typeface="Calibri"/>
                <a:cs typeface="Calibri"/>
              </a:rPr>
              <a:t>satisfaction </a:t>
            </a:r>
            <a:r>
              <a:rPr sz="1500" dirty="0">
                <a:latin typeface="Calibri"/>
                <a:cs typeface="Calibri"/>
              </a:rPr>
              <a:t>has a </a:t>
            </a:r>
            <a:r>
              <a:rPr sz="1500" spc="-5" dirty="0">
                <a:latin typeface="Calibri"/>
                <a:cs typeface="Calibri"/>
              </a:rPr>
              <a:t>important </a:t>
            </a:r>
            <a:r>
              <a:rPr sz="1500" spc="-10" dirty="0">
                <a:latin typeface="Calibri"/>
                <a:cs typeface="Calibri"/>
              </a:rPr>
              <a:t>role</a:t>
            </a:r>
            <a:r>
              <a:rPr sz="1500" spc="-1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  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5" dirty="0">
                <a:latin typeface="Calibri"/>
                <a:cs typeface="Calibri"/>
              </a:rPr>
              <a:t>without </a:t>
            </a:r>
            <a:r>
              <a:rPr sz="1500" dirty="0">
                <a:latin typeface="Calibri"/>
                <a:cs typeface="Calibri"/>
              </a:rPr>
              <a:t>which a </a:t>
            </a:r>
            <a:r>
              <a:rPr sz="1500" spc="-5" dirty="0">
                <a:latin typeface="Calibri"/>
                <a:cs typeface="Calibri"/>
              </a:rPr>
              <a:t>business can’t </a:t>
            </a:r>
            <a:r>
              <a:rPr sz="1500" dirty="0">
                <a:latin typeface="Calibri"/>
                <a:cs typeface="Calibri"/>
              </a:rPr>
              <a:t>be  </a:t>
            </a:r>
            <a:r>
              <a:rPr sz="1500" spc="-5" dirty="0">
                <a:latin typeface="Calibri"/>
                <a:cs typeface="Calibri"/>
              </a:rPr>
              <a:t>successful.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368167"/>
            <a:ext cx="269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Employment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Generation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44010"/>
            <a:ext cx="3656329" cy="9861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459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15" dirty="0">
                <a:latin typeface="Calibri"/>
                <a:cs typeface="Calibri"/>
              </a:rPr>
              <a:t>offers </a:t>
            </a:r>
            <a:r>
              <a:rPr sz="1500" dirty="0">
                <a:latin typeface="Calibri"/>
                <a:cs typeface="Calibri"/>
              </a:rPr>
              <a:t>challenging and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rewarding  </a:t>
            </a:r>
            <a:r>
              <a:rPr sz="1500" spc="-5" dirty="0">
                <a:latin typeface="Calibri"/>
                <a:cs typeface="Calibri"/>
              </a:rPr>
              <a:t>jobs </a:t>
            </a:r>
            <a:r>
              <a:rPr sz="1500" spc="-10" dirty="0">
                <a:latin typeface="Calibri"/>
                <a:cs typeface="Calibri"/>
              </a:rPr>
              <a:t>to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-10" dirty="0">
                <a:latin typeface="Calibri"/>
                <a:cs typeface="Calibri"/>
              </a:rPr>
              <a:t>large </a:t>
            </a:r>
            <a:r>
              <a:rPr sz="1500" dirty="0">
                <a:latin typeface="Calibri"/>
                <a:cs typeface="Calibri"/>
              </a:rPr>
              <a:t>number </a:t>
            </a:r>
            <a:r>
              <a:rPr sz="1500" spc="-5" dirty="0">
                <a:latin typeface="Calibri"/>
                <a:cs typeface="Calibri"/>
              </a:rPr>
              <a:t>of persons. </a:t>
            </a:r>
            <a:r>
              <a:rPr sz="1500" dirty="0">
                <a:latin typeface="Calibri"/>
                <a:cs typeface="Calibri"/>
              </a:rPr>
              <a:t>It </a:t>
            </a:r>
            <a:r>
              <a:rPr sz="1500" spc="-5" dirty="0">
                <a:latin typeface="Calibri"/>
                <a:cs typeface="Calibri"/>
              </a:rPr>
              <a:t>also  </a:t>
            </a:r>
            <a:r>
              <a:rPr sz="1500" spc="-10" dirty="0">
                <a:latin typeface="Calibri"/>
                <a:cs typeface="Calibri"/>
              </a:rPr>
              <a:t>generates </a:t>
            </a:r>
            <a:r>
              <a:rPr sz="1500" spc="-5" dirty="0">
                <a:latin typeface="Calibri"/>
                <a:cs typeface="Calibri"/>
              </a:rPr>
              <a:t>employment </a:t>
            </a:r>
            <a:r>
              <a:rPr sz="1500" dirty="0">
                <a:latin typeface="Calibri"/>
                <a:cs typeface="Calibri"/>
              </a:rPr>
              <a:t>in </a:t>
            </a:r>
            <a:r>
              <a:rPr sz="1500" spc="-5" dirty="0">
                <a:latin typeface="Calibri"/>
                <a:cs typeface="Calibri"/>
              </a:rPr>
              <a:t>production by  enlarging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5" dirty="0">
                <a:latin typeface="Calibri"/>
                <a:cs typeface="Calibri"/>
              </a:rPr>
              <a:t>scale of distribution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production.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602860"/>
            <a:ext cx="2778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Higher </a:t>
            </a:r>
            <a:r>
              <a:rPr sz="1800" b="1" spc="-10" dirty="0">
                <a:latin typeface="Calibri"/>
                <a:cs typeface="Calibri"/>
              </a:rPr>
              <a:t>standards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10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living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878704"/>
            <a:ext cx="3848100" cy="11690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459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dirty="0">
                <a:latin typeface="Calibri"/>
                <a:cs typeface="Calibri"/>
              </a:rPr>
              <a:t>is </a:t>
            </a:r>
            <a:r>
              <a:rPr sz="1500" spc="-5" dirty="0">
                <a:latin typeface="Calibri"/>
                <a:cs typeface="Calibri"/>
              </a:rPr>
              <a:t>helpful </a:t>
            </a:r>
            <a:r>
              <a:rPr sz="1500" dirty="0">
                <a:latin typeface="Calibri"/>
                <a:cs typeface="Calibri"/>
              </a:rPr>
              <a:t>in </a:t>
            </a:r>
            <a:r>
              <a:rPr sz="1500" spc="-5" dirty="0">
                <a:latin typeface="Calibri"/>
                <a:cs typeface="Calibri"/>
              </a:rPr>
              <a:t>improving </a:t>
            </a:r>
            <a:r>
              <a:rPr sz="1500" dirty="0">
                <a:latin typeface="Calibri"/>
                <a:cs typeface="Calibri"/>
              </a:rPr>
              <a:t>the  </a:t>
            </a:r>
            <a:r>
              <a:rPr sz="1500" spc="-10" dirty="0">
                <a:latin typeface="Calibri"/>
                <a:cs typeface="Calibri"/>
              </a:rPr>
              <a:t>standard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living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people </a:t>
            </a:r>
            <a:r>
              <a:rPr sz="1500" spc="-5" dirty="0">
                <a:latin typeface="Calibri"/>
                <a:cs typeface="Calibri"/>
              </a:rPr>
              <a:t>by </a:t>
            </a:r>
            <a:r>
              <a:rPr sz="1500" spc="-10" dirty="0">
                <a:latin typeface="Calibri"/>
                <a:cs typeface="Calibri"/>
              </a:rPr>
              <a:t>offering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-5" dirty="0">
                <a:latin typeface="Calibri"/>
                <a:cs typeface="Calibri"/>
              </a:rPr>
              <a:t>wide  </a:t>
            </a:r>
            <a:r>
              <a:rPr sz="1500" spc="-10" dirty="0">
                <a:latin typeface="Calibri"/>
                <a:cs typeface="Calibri"/>
              </a:rPr>
              <a:t>variety </a:t>
            </a:r>
            <a:r>
              <a:rPr sz="1500" spc="-5" dirty="0">
                <a:latin typeface="Calibri"/>
                <a:cs typeface="Calibri"/>
              </a:rPr>
              <a:t>of goods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5" dirty="0">
                <a:latin typeface="Calibri"/>
                <a:cs typeface="Calibri"/>
              </a:rPr>
              <a:t>services with </a:t>
            </a:r>
            <a:r>
              <a:rPr sz="1500" spc="-10" dirty="0">
                <a:latin typeface="Calibri"/>
                <a:cs typeface="Calibri"/>
              </a:rPr>
              <a:t>freedom </a:t>
            </a:r>
            <a:r>
              <a:rPr sz="1500" spc="-5" dirty="0">
                <a:latin typeface="Calibri"/>
                <a:cs typeface="Calibri"/>
              </a:rPr>
              <a:t>of  choice. </a:t>
            </a:r>
            <a:r>
              <a:rPr sz="1500" dirty="0">
                <a:latin typeface="Calibri"/>
                <a:cs typeface="Calibri"/>
              </a:rPr>
              <a:t>It has </a:t>
            </a:r>
            <a:r>
              <a:rPr sz="1500" spc="-5" dirty="0">
                <a:latin typeface="Calibri"/>
                <a:cs typeface="Calibri"/>
              </a:rPr>
              <a:t>modernized </a:t>
            </a:r>
            <a:r>
              <a:rPr sz="1500" dirty="0">
                <a:latin typeface="Calibri"/>
                <a:cs typeface="Calibri"/>
              </a:rPr>
              <a:t>the living </a:t>
            </a:r>
            <a:r>
              <a:rPr sz="1500" spc="-10" dirty="0">
                <a:latin typeface="Calibri"/>
                <a:cs typeface="Calibri"/>
              </a:rPr>
              <a:t>standards 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people </a:t>
            </a:r>
            <a:r>
              <a:rPr sz="1500" spc="-5" dirty="0">
                <a:latin typeface="Calibri"/>
                <a:cs typeface="Calibri"/>
              </a:rPr>
              <a:t>through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5" dirty="0">
                <a:latin typeface="Calibri"/>
                <a:cs typeface="Calibri"/>
              </a:rPr>
              <a:t>supply of quality  products </a:t>
            </a:r>
            <a:r>
              <a:rPr sz="1500" spc="-10" dirty="0">
                <a:latin typeface="Calibri"/>
                <a:cs typeface="Calibri"/>
              </a:rPr>
              <a:t>at </a:t>
            </a:r>
            <a:r>
              <a:rPr sz="1500" spc="-5" dirty="0">
                <a:latin typeface="Calibri"/>
                <a:cs typeface="Calibri"/>
              </a:rPr>
              <a:t>reasonable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price.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39" y="807465"/>
            <a:ext cx="4754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4660900" algn="l"/>
              </a:tabLst>
            </a:pPr>
            <a:r>
              <a:rPr sz="1800" b="1" dirty="0">
                <a:latin typeface="Calibri"/>
                <a:cs typeface="Calibri"/>
              </a:rPr>
              <a:t>Gene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ti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dirty="0">
                <a:latin typeface="Calibri"/>
                <a:cs typeface="Calibri"/>
              </a:rPr>
              <a:t>enue	</a:t>
            </a:r>
            <a:r>
              <a:rPr sz="180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70475" y="807465"/>
            <a:ext cx="2150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Large </a:t>
            </a:r>
            <a:r>
              <a:rPr sz="1800" b="1" spc="-5" dirty="0">
                <a:latin typeface="Calibri"/>
                <a:cs typeface="Calibri"/>
              </a:rPr>
              <a:t>scale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production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5028" y="1083309"/>
            <a:ext cx="3609975" cy="8026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99085" marR="5080" indent="-287020">
              <a:lnSpc>
                <a:spcPts val="1440"/>
              </a:lnSpc>
              <a:spcBef>
                <a:spcPts val="445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makes </a:t>
            </a:r>
            <a:r>
              <a:rPr sz="1500" dirty="0">
                <a:latin typeface="Calibri"/>
                <a:cs typeface="Calibri"/>
              </a:rPr>
              <a:t>mass selling </a:t>
            </a:r>
            <a:r>
              <a:rPr sz="1500" spc="-5" dirty="0">
                <a:latin typeface="Calibri"/>
                <a:cs typeface="Calibri"/>
              </a:rPr>
              <a:t>possible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thereby </a:t>
            </a:r>
            <a:r>
              <a:rPr sz="1500" spc="-10" dirty="0">
                <a:latin typeface="Calibri"/>
                <a:cs typeface="Calibri"/>
              </a:rPr>
              <a:t>facilitates large </a:t>
            </a:r>
            <a:r>
              <a:rPr sz="1500" spc="-5" dirty="0">
                <a:latin typeface="Calibri"/>
                <a:cs typeface="Calibri"/>
              </a:rPr>
              <a:t>scale production.  </a:t>
            </a:r>
            <a:r>
              <a:rPr sz="1500" spc="-10" dirty="0">
                <a:latin typeface="Calibri"/>
                <a:cs typeface="Calibri"/>
              </a:rPr>
              <a:t>Economies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spc="-10" dirty="0">
                <a:latin typeface="Calibri"/>
                <a:cs typeface="Calibri"/>
              </a:rPr>
              <a:t>large </a:t>
            </a:r>
            <a:r>
              <a:rPr sz="1500" spc="-5" dirty="0">
                <a:latin typeface="Calibri"/>
                <a:cs typeface="Calibri"/>
              </a:rPr>
              <a:t>scale production </a:t>
            </a:r>
            <a:r>
              <a:rPr sz="1500" dirty="0">
                <a:latin typeface="Calibri"/>
                <a:cs typeface="Calibri"/>
              </a:rPr>
              <a:t>help  </a:t>
            </a:r>
            <a:r>
              <a:rPr sz="1500" spc="-10" dirty="0">
                <a:latin typeface="Calibri"/>
                <a:cs typeface="Calibri"/>
              </a:rPr>
              <a:t>to </a:t>
            </a:r>
            <a:r>
              <a:rPr sz="1500" spc="-5" dirty="0">
                <a:latin typeface="Calibri"/>
                <a:cs typeface="Calibri"/>
              </a:rPr>
              <a:t>reduce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cost </a:t>
            </a:r>
            <a:r>
              <a:rPr sz="1500" spc="-5" dirty="0">
                <a:latin typeface="Calibri"/>
                <a:cs typeface="Calibri"/>
              </a:rPr>
              <a:t>of production </a:t>
            </a:r>
            <a:r>
              <a:rPr sz="1500" dirty="0">
                <a:latin typeface="Calibri"/>
                <a:cs typeface="Calibri"/>
              </a:rPr>
              <a:t>per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unit.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27575" y="1859026"/>
            <a:ext cx="2608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Calibri"/>
                <a:cs typeface="Calibri"/>
              </a:rPr>
              <a:t>Economic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Development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5028" y="2134870"/>
            <a:ext cx="3642995" cy="135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5" dirty="0">
                <a:latin typeface="Calibri"/>
                <a:cs typeface="Calibri"/>
              </a:rPr>
              <a:t>gives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-5" dirty="0">
                <a:latin typeface="Calibri"/>
                <a:cs typeface="Calibri"/>
              </a:rPr>
              <a:t>boost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to</a:t>
            </a:r>
            <a:endParaRPr sz="1500">
              <a:latin typeface="Calibri"/>
              <a:cs typeface="Calibri"/>
            </a:endParaRPr>
          </a:p>
          <a:p>
            <a:pPr marL="299085" marR="5080">
              <a:lnSpc>
                <a:spcPts val="1440"/>
              </a:lnSpc>
              <a:spcBef>
                <a:spcPts val="170"/>
              </a:spcBef>
            </a:pPr>
            <a:r>
              <a:rPr sz="1500" spc="-10" dirty="0">
                <a:latin typeface="Calibri"/>
                <a:cs typeface="Calibri"/>
              </a:rPr>
              <a:t>transportation, </a:t>
            </a:r>
            <a:r>
              <a:rPr sz="1500" dirty="0">
                <a:latin typeface="Calibri"/>
                <a:cs typeface="Calibri"/>
              </a:rPr>
              <a:t>banking, </a:t>
            </a:r>
            <a:r>
              <a:rPr sz="1500" spc="-5" dirty="0">
                <a:latin typeface="Calibri"/>
                <a:cs typeface="Calibri"/>
              </a:rPr>
              <a:t>insurance, </a:t>
            </a:r>
            <a:r>
              <a:rPr sz="1500" spc="-10" dirty="0">
                <a:latin typeface="Calibri"/>
                <a:cs typeface="Calibri"/>
              </a:rPr>
              <a:t>wareho  </a:t>
            </a:r>
            <a:r>
              <a:rPr sz="1500" spc="-5" dirty="0">
                <a:latin typeface="Calibri"/>
                <a:cs typeface="Calibri"/>
              </a:rPr>
              <a:t>using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5" dirty="0">
                <a:latin typeface="Calibri"/>
                <a:cs typeface="Calibri"/>
              </a:rPr>
              <a:t>other economics </a:t>
            </a:r>
            <a:r>
              <a:rPr sz="1500" dirty="0">
                <a:latin typeface="Calibri"/>
                <a:cs typeface="Calibri"/>
              </a:rPr>
              <a:t>activities. It  </a:t>
            </a:r>
            <a:r>
              <a:rPr sz="1500" spc="-10" dirty="0">
                <a:latin typeface="Calibri"/>
                <a:cs typeface="Calibri"/>
              </a:rPr>
              <a:t>makes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economy strong </a:t>
            </a:r>
            <a:r>
              <a:rPr sz="1500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stable by  </a:t>
            </a:r>
            <a:r>
              <a:rPr sz="1500" dirty="0">
                <a:latin typeface="Calibri"/>
                <a:cs typeface="Calibri"/>
              </a:rPr>
              <a:t>balancing </a:t>
            </a:r>
            <a:r>
              <a:rPr sz="1500" spc="-5" dirty="0">
                <a:latin typeface="Calibri"/>
                <a:cs typeface="Calibri"/>
              </a:rPr>
              <a:t>production </a:t>
            </a:r>
            <a:r>
              <a:rPr sz="1500" dirty="0">
                <a:latin typeface="Calibri"/>
                <a:cs typeface="Calibri"/>
              </a:rPr>
              <a:t>with </a:t>
            </a:r>
            <a:r>
              <a:rPr sz="1500" spc="-5" dirty="0">
                <a:latin typeface="Calibri"/>
                <a:cs typeface="Calibri"/>
              </a:rPr>
              <a:t>consumption. </a:t>
            </a:r>
            <a:r>
              <a:rPr sz="1500" dirty="0">
                <a:latin typeface="Calibri"/>
                <a:cs typeface="Calibri"/>
              </a:rPr>
              <a:t>In  </a:t>
            </a:r>
            <a:r>
              <a:rPr sz="1500" spc="-10" dirty="0">
                <a:latin typeface="Calibri"/>
                <a:cs typeface="Calibri"/>
              </a:rPr>
              <a:t>fact, marketing </a:t>
            </a:r>
            <a:r>
              <a:rPr sz="1500" dirty="0">
                <a:latin typeface="Calibri"/>
                <a:cs typeface="Calibri"/>
              </a:rPr>
              <a:t>is the kingpin </a:t>
            </a:r>
            <a:r>
              <a:rPr sz="1500" spc="-5" dirty="0">
                <a:latin typeface="Calibri"/>
                <a:cs typeface="Calibri"/>
              </a:rPr>
              <a:t>that </a:t>
            </a:r>
            <a:r>
              <a:rPr sz="1500" spc="-15" dirty="0">
                <a:latin typeface="Calibri"/>
                <a:cs typeface="Calibri"/>
              </a:rPr>
              <a:t>keeps  </a:t>
            </a:r>
            <a:r>
              <a:rPr sz="1500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economy </a:t>
            </a:r>
            <a:r>
              <a:rPr sz="1500" spc="-5" dirty="0">
                <a:latin typeface="Calibri"/>
                <a:cs typeface="Calibri"/>
              </a:rPr>
              <a:t>moving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ahead.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27575" y="3459607"/>
            <a:ext cx="268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0" dirty="0">
                <a:latin typeface="Calibri"/>
                <a:cs typeface="Calibri"/>
              </a:rPr>
              <a:t>Foreign </a:t>
            </a:r>
            <a:r>
              <a:rPr sz="1800" b="1" spc="-15" dirty="0">
                <a:latin typeface="Calibri"/>
                <a:cs typeface="Calibri"/>
              </a:rPr>
              <a:t>exchange</a:t>
            </a:r>
            <a:r>
              <a:rPr sz="1800" b="1" spc="-114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earner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5028" y="3735400"/>
            <a:ext cx="3471545" cy="80327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299085" marR="5080" indent="-287020">
              <a:lnSpc>
                <a:spcPts val="1440"/>
              </a:lnSpc>
              <a:spcBef>
                <a:spcPts val="450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5" dirty="0">
                <a:latin typeface="Calibri"/>
                <a:cs typeface="Calibri"/>
              </a:rPr>
              <a:t>helps </a:t>
            </a:r>
            <a:r>
              <a:rPr sz="1500" dirty="0">
                <a:latin typeface="Calibri"/>
                <a:cs typeface="Calibri"/>
              </a:rPr>
              <a:t>in </a:t>
            </a:r>
            <a:r>
              <a:rPr sz="1500" spc="-5" dirty="0">
                <a:latin typeface="Calibri"/>
                <a:cs typeface="Calibri"/>
              </a:rPr>
              <a:t>exploring </a:t>
            </a:r>
            <a:r>
              <a:rPr sz="1500" spc="-10" dirty="0">
                <a:latin typeface="Calibri"/>
                <a:cs typeface="Calibri"/>
              </a:rPr>
              <a:t>foreign  markets </a:t>
            </a:r>
            <a:r>
              <a:rPr sz="1500" dirty="0">
                <a:latin typeface="Calibri"/>
                <a:cs typeface="Calibri"/>
              </a:rPr>
              <a:t>and in </a:t>
            </a:r>
            <a:r>
              <a:rPr sz="1500" spc="-5" dirty="0">
                <a:latin typeface="Calibri"/>
                <a:cs typeface="Calibri"/>
              </a:rPr>
              <a:t>exporting goods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services. </a:t>
            </a:r>
            <a:r>
              <a:rPr sz="1500" dirty="0">
                <a:latin typeface="Calibri"/>
                <a:cs typeface="Calibri"/>
              </a:rPr>
              <a:t>It is </a:t>
            </a:r>
            <a:r>
              <a:rPr sz="1500" spc="-5" dirty="0">
                <a:latin typeface="Calibri"/>
                <a:cs typeface="Calibri"/>
              </a:rPr>
              <a:t>through 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spc="-5" dirty="0">
                <a:latin typeface="Calibri"/>
                <a:cs typeface="Calibri"/>
              </a:rPr>
              <a:t>that </a:t>
            </a:r>
            <a:r>
              <a:rPr sz="1500" dirty="0">
                <a:latin typeface="Calibri"/>
                <a:cs typeface="Calibri"/>
              </a:rPr>
              <a:t>a  </a:t>
            </a:r>
            <a:r>
              <a:rPr sz="1500" spc="-5" dirty="0">
                <a:latin typeface="Calibri"/>
                <a:cs typeface="Calibri"/>
              </a:rPr>
              <a:t>country </a:t>
            </a:r>
            <a:r>
              <a:rPr sz="1500" dirty="0">
                <a:latin typeface="Calibri"/>
                <a:cs typeface="Calibri"/>
              </a:rPr>
              <a:t>earns </a:t>
            </a:r>
            <a:r>
              <a:rPr sz="1500" spc="-5" dirty="0">
                <a:latin typeface="Calibri"/>
                <a:cs typeface="Calibri"/>
              </a:rPr>
              <a:t>valuable </a:t>
            </a:r>
            <a:r>
              <a:rPr sz="1500" spc="-10" dirty="0">
                <a:latin typeface="Calibri"/>
                <a:cs typeface="Calibri"/>
              </a:rPr>
              <a:t>foreign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exchange.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7575" y="4511420"/>
            <a:ext cx="2236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indent="-3937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1800" b="1" spc="-10" dirty="0">
                <a:latin typeface="Calibri"/>
                <a:cs typeface="Calibri"/>
              </a:rPr>
              <a:t>Creation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utilities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5028" y="4787265"/>
            <a:ext cx="3647440" cy="17176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459"/>
              </a:spcBef>
              <a:tabLst>
                <a:tab pos="299085" algn="l"/>
              </a:tabLst>
            </a:pPr>
            <a:r>
              <a:rPr sz="1500" dirty="0">
                <a:latin typeface="Arial"/>
                <a:cs typeface="Arial"/>
              </a:rPr>
              <a:t>–	</a:t>
            </a:r>
            <a:r>
              <a:rPr sz="1500" spc="-10" dirty="0">
                <a:latin typeface="Calibri"/>
                <a:cs typeface="Calibri"/>
              </a:rPr>
              <a:t>Marketing </a:t>
            </a:r>
            <a:r>
              <a:rPr sz="1500" dirty="0">
                <a:latin typeface="Calibri"/>
                <a:cs typeface="Calibri"/>
              </a:rPr>
              <a:t>includes all </a:t>
            </a:r>
            <a:r>
              <a:rPr sz="1500" spc="-5" dirty="0">
                <a:latin typeface="Calibri"/>
                <a:cs typeface="Calibri"/>
              </a:rPr>
              <a:t>activities </a:t>
            </a:r>
            <a:r>
              <a:rPr sz="1500" spc="-10" dirty="0">
                <a:latin typeface="Calibri"/>
                <a:cs typeface="Calibri"/>
              </a:rPr>
              <a:t>involved </a:t>
            </a:r>
            <a:r>
              <a:rPr sz="1500" dirty="0">
                <a:latin typeface="Calibri"/>
                <a:cs typeface="Calibri"/>
              </a:rPr>
              <a:t>in  the </a:t>
            </a:r>
            <a:r>
              <a:rPr sz="1500" spc="-5" dirty="0">
                <a:latin typeface="Calibri"/>
                <a:cs typeface="Calibri"/>
              </a:rPr>
              <a:t>creation of place </a:t>
            </a:r>
            <a:r>
              <a:rPr sz="1500" spc="-15" dirty="0">
                <a:latin typeface="Calibri"/>
                <a:cs typeface="Calibri"/>
              </a:rPr>
              <a:t>utility, </a:t>
            </a:r>
            <a:r>
              <a:rPr sz="1500" dirty="0">
                <a:latin typeface="Calibri"/>
                <a:cs typeface="Calibri"/>
              </a:rPr>
              <a:t>time utility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possession </a:t>
            </a:r>
            <a:r>
              <a:rPr sz="1500" spc="-15" dirty="0">
                <a:latin typeface="Calibri"/>
                <a:cs typeface="Calibri"/>
              </a:rPr>
              <a:t>utility. </a:t>
            </a:r>
            <a:r>
              <a:rPr sz="1500" dirty="0">
                <a:latin typeface="Calibri"/>
                <a:cs typeface="Calibri"/>
              </a:rPr>
              <a:t>Place </a:t>
            </a:r>
            <a:r>
              <a:rPr sz="1500" spc="-5" dirty="0">
                <a:latin typeface="Calibri"/>
                <a:cs typeface="Calibri"/>
              </a:rPr>
              <a:t>utility </a:t>
            </a:r>
            <a:r>
              <a:rPr sz="1500" dirty="0">
                <a:latin typeface="Calibri"/>
                <a:cs typeface="Calibri"/>
              </a:rPr>
              <a:t>is </a:t>
            </a:r>
            <a:r>
              <a:rPr sz="1500" spc="-10" dirty="0">
                <a:latin typeface="Calibri"/>
                <a:cs typeface="Calibri"/>
              </a:rPr>
              <a:t>created </a:t>
            </a:r>
            <a:r>
              <a:rPr sz="1500" spc="-5" dirty="0">
                <a:latin typeface="Calibri"/>
                <a:cs typeface="Calibri"/>
              </a:rPr>
              <a:t>by  </a:t>
            </a:r>
            <a:r>
              <a:rPr sz="1500" dirty="0">
                <a:latin typeface="Calibri"/>
                <a:cs typeface="Calibri"/>
              </a:rPr>
              <a:t>making </a:t>
            </a:r>
            <a:r>
              <a:rPr sz="1500" spc="-5" dirty="0">
                <a:latin typeface="Calibri"/>
                <a:cs typeface="Calibri"/>
              </a:rPr>
              <a:t>goods </a:t>
            </a:r>
            <a:r>
              <a:rPr sz="1500" spc="-10" dirty="0">
                <a:latin typeface="Calibri"/>
                <a:cs typeface="Calibri"/>
              </a:rPr>
              <a:t>available at </a:t>
            </a:r>
            <a:r>
              <a:rPr sz="1500" dirty="0">
                <a:latin typeface="Calibri"/>
                <a:cs typeface="Calibri"/>
              </a:rPr>
              <a:t>the places  </a:t>
            </a:r>
            <a:r>
              <a:rPr sz="1500" spc="-5" dirty="0">
                <a:latin typeface="Calibri"/>
                <a:cs typeface="Calibri"/>
              </a:rPr>
              <a:t>where they </a:t>
            </a:r>
            <a:r>
              <a:rPr sz="1500" spc="-10" dirty="0">
                <a:latin typeface="Calibri"/>
                <a:cs typeface="Calibri"/>
              </a:rPr>
              <a:t>are </a:t>
            </a:r>
            <a:r>
              <a:rPr sz="1500" spc="-5" dirty="0">
                <a:latin typeface="Calibri"/>
                <a:cs typeface="Calibri"/>
              </a:rPr>
              <a:t>needed. Time utility </a:t>
            </a:r>
            <a:r>
              <a:rPr sz="1500" dirty="0">
                <a:latin typeface="Calibri"/>
                <a:cs typeface="Calibri"/>
              </a:rPr>
              <a:t>is  </a:t>
            </a:r>
            <a:r>
              <a:rPr sz="1500" spc="-10" dirty="0">
                <a:latin typeface="Calibri"/>
                <a:cs typeface="Calibri"/>
              </a:rPr>
              <a:t>created </a:t>
            </a:r>
            <a:r>
              <a:rPr sz="1500" spc="-5" dirty="0">
                <a:latin typeface="Calibri"/>
                <a:cs typeface="Calibri"/>
              </a:rPr>
              <a:t>by </a:t>
            </a:r>
            <a:r>
              <a:rPr sz="1500" dirty="0">
                <a:latin typeface="Calibri"/>
                <a:cs typeface="Calibri"/>
              </a:rPr>
              <a:t>making </a:t>
            </a:r>
            <a:r>
              <a:rPr sz="1500" spc="-5" dirty="0">
                <a:latin typeface="Calibri"/>
                <a:cs typeface="Calibri"/>
              </a:rPr>
              <a:t>goods </a:t>
            </a:r>
            <a:r>
              <a:rPr sz="1500" spc="-10" dirty="0">
                <a:latin typeface="Calibri"/>
                <a:cs typeface="Calibri"/>
              </a:rPr>
              <a:t>available at </a:t>
            </a:r>
            <a:r>
              <a:rPr sz="1500" dirty="0">
                <a:latin typeface="Calibri"/>
                <a:cs typeface="Calibri"/>
              </a:rPr>
              <a:t>the  </a:t>
            </a:r>
            <a:r>
              <a:rPr sz="1500" spc="-5" dirty="0">
                <a:latin typeface="Calibri"/>
                <a:cs typeface="Calibri"/>
              </a:rPr>
              <a:t>right </a:t>
            </a:r>
            <a:r>
              <a:rPr sz="1500" dirty="0">
                <a:latin typeface="Calibri"/>
                <a:cs typeface="Calibri"/>
              </a:rPr>
              <a:t>time. </a:t>
            </a:r>
            <a:r>
              <a:rPr sz="1500" spc="-5" dirty="0">
                <a:latin typeface="Calibri"/>
                <a:cs typeface="Calibri"/>
              </a:rPr>
              <a:t>Possession </a:t>
            </a:r>
            <a:r>
              <a:rPr sz="1500" dirty="0">
                <a:latin typeface="Calibri"/>
                <a:cs typeface="Calibri"/>
              </a:rPr>
              <a:t>utility is </a:t>
            </a:r>
            <a:r>
              <a:rPr sz="1500" spc="-10" dirty="0">
                <a:latin typeface="Calibri"/>
                <a:cs typeface="Calibri"/>
              </a:rPr>
              <a:t>created  </a:t>
            </a:r>
            <a:r>
              <a:rPr sz="1500" dirty="0">
                <a:latin typeface="Calibri"/>
                <a:cs typeface="Calibri"/>
              </a:rPr>
              <a:t>when </a:t>
            </a:r>
            <a:r>
              <a:rPr sz="1500" spc="-5" dirty="0">
                <a:latin typeface="Calibri"/>
                <a:cs typeface="Calibri"/>
              </a:rPr>
              <a:t>goods </a:t>
            </a:r>
            <a:r>
              <a:rPr sz="1500" spc="-10" dirty="0">
                <a:latin typeface="Calibri"/>
                <a:cs typeface="Calibri"/>
              </a:rPr>
              <a:t>are transferred to </a:t>
            </a:r>
            <a:r>
              <a:rPr sz="1500" spc="-5" dirty="0">
                <a:latin typeface="Calibri"/>
                <a:cs typeface="Calibri"/>
              </a:rPr>
              <a:t>those </a:t>
            </a:r>
            <a:r>
              <a:rPr sz="1500" dirty="0">
                <a:latin typeface="Calibri"/>
                <a:cs typeface="Calibri"/>
              </a:rPr>
              <a:t>who  </a:t>
            </a:r>
            <a:r>
              <a:rPr sz="1500" spc="-5" dirty="0">
                <a:latin typeface="Calibri"/>
                <a:cs typeface="Calibri"/>
              </a:rPr>
              <a:t>need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them.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264" y="0"/>
            <a:ext cx="385317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Tourism</a:t>
            </a:r>
            <a:r>
              <a:rPr spc="-30" dirty="0"/>
              <a:t> </a:t>
            </a:r>
            <a:r>
              <a:rPr spc="-25" dirty="0"/>
              <a:t>marketing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854709"/>
            <a:ext cx="4093210" cy="4046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Service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Characteristics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Curiosity and </a:t>
            </a:r>
            <a:r>
              <a:rPr sz="2200" spc="-10" dirty="0">
                <a:latin typeface="Calibri"/>
                <a:cs typeface="Calibri"/>
              </a:rPr>
              <a:t>desire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travel</a:t>
            </a:r>
            <a:endParaRPr sz="2200">
              <a:latin typeface="Calibri"/>
              <a:cs typeface="Calibri"/>
            </a:endParaRPr>
          </a:p>
          <a:p>
            <a:pPr marL="756285" marR="340995" lvl="1" indent="-287020">
              <a:lnSpc>
                <a:spcPct val="80000"/>
              </a:lnSpc>
              <a:spcBef>
                <a:spcPts val="5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35" dirty="0">
                <a:latin typeface="Calibri"/>
                <a:cs typeface="Calibri"/>
              </a:rPr>
              <a:t>Tourism </a:t>
            </a:r>
            <a:r>
              <a:rPr sz="2200" spc="-15" dirty="0">
                <a:latin typeface="Calibri"/>
                <a:cs typeface="Calibri"/>
              </a:rPr>
              <a:t>marketing creates  </a:t>
            </a:r>
            <a:r>
              <a:rPr sz="2200" spc="-10" dirty="0">
                <a:latin typeface="Calibri"/>
                <a:cs typeface="Calibri"/>
              </a:rPr>
              <a:t>desire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tourists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ts val="2375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Multifaceted</a:t>
            </a:r>
            <a:r>
              <a:rPr sz="2200" spc="-5" dirty="0">
                <a:latin typeface="Calibri"/>
                <a:cs typeface="Calibri"/>
              </a:rPr>
              <a:t> activities</a:t>
            </a:r>
            <a:endParaRPr sz="2200">
              <a:latin typeface="Calibri"/>
              <a:cs typeface="Calibri"/>
            </a:endParaRPr>
          </a:p>
          <a:p>
            <a:pPr marL="756285">
              <a:lnSpc>
                <a:spcPts val="2375"/>
              </a:lnSpc>
            </a:pPr>
            <a:r>
              <a:rPr sz="2200" spc="-10" dirty="0">
                <a:latin typeface="Calibri"/>
                <a:cs typeface="Calibri"/>
              </a:rPr>
              <a:t>produces tourism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product</a:t>
            </a:r>
            <a:endParaRPr sz="2200">
              <a:latin typeface="Calibri"/>
              <a:cs typeface="Calibri"/>
            </a:endParaRPr>
          </a:p>
          <a:p>
            <a:pPr marL="756285" marR="12827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latin typeface="Calibri"/>
                <a:cs typeface="Calibri"/>
              </a:rPr>
              <a:t>Various </a:t>
            </a:r>
            <a:r>
              <a:rPr sz="2200" spc="-10" dirty="0">
                <a:latin typeface="Calibri"/>
                <a:cs typeface="Calibri"/>
              </a:rPr>
              <a:t>sub </a:t>
            </a:r>
            <a:r>
              <a:rPr sz="2200" spc="-15" dirty="0">
                <a:latin typeface="Calibri"/>
                <a:cs typeface="Calibri"/>
              </a:rPr>
              <a:t>sectors, </a:t>
            </a:r>
            <a:r>
              <a:rPr sz="2200" spc="-10" dirty="0">
                <a:latin typeface="Calibri"/>
                <a:cs typeface="Calibri"/>
              </a:rPr>
              <a:t>that are 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themselves </a:t>
            </a:r>
            <a:r>
              <a:rPr sz="2200" spc="-15" dirty="0">
                <a:latin typeface="Calibri"/>
                <a:cs typeface="Calibri"/>
              </a:rPr>
              <a:t>complete  </a:t>
            </a:r>
            <a:r>
              <a:rPr sz="2200" spc="-5" dirty="0">
                <a:latin typeface="Calibri"/>
                <a:cs typeface="Calibri"/>
              </a:rPr>
              <a:t>industries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ts val="2110"/>
              </a:lnSpc>
              <a:spcBef>
                <a:spcPts val="509"/>
              </a:spcBef>
              <a:buFont typeface="Arial"/>
              <a:buChar char="–"/>
              <a:tabLst>
                <a:tab pos="756285" algn="l"/>
                <a:tab pos="756920" algn="l"/>
                <a:tab pos="1981200" algn="l"/>
              </a:tabLst>
            </a:pPr>
            <a:r>
              <a:rPr sz="2200" spc="-35" dirty="0">
                <a:latin typeface="Calibri"/>
                <a:cs typeface="Calibri"/>
              </a:rPr>
              <a:t>Tourism </a:t>
            </a:r>
            <a:r>
              <a:rPr sz="2200" spc="-10" dirty="0">
                <a:latin typeface="Calibri"/>
                <a:cs typeface="Calibri"/>
              </a:rPr>
              <a:t>promotion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various  </a:t>
            </a:r>
            <a:r>
              <a:rPr sz="2200" spc="-15" dirty="0">
                <a:latin typeface="Calibri"/>
                <a:cs typeface="Calibri"/>
              </a:rPr>
              <a:t>forms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different </a:t>
            </a:r>
            <a:r>
              <a:rPr sz="2200" spc="-5" dirty="0">
                <a:latin typeface="Calibri"/>
                <a:cs typeface="Calibri"/>
              </a:rPr>
              <a:t>socio  </a:t>
            </a:r>
            <a:r>
              <a:rPr sz="2200" spc="-10" dirty="0">
                <a:latin typeface="Calibri"/>
                <a:cs typeface="Calibri"/>
              </a:rPr>
              <a:t>economic	structures</a:t>
            </a:r>
            <a:endParaRPr sz="2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/>
                <a:cs typeface="Calibri"/>
              </a:rPr>
              <a:t>Marketing </a:t>
            </a:r>
            <a:r>
              <a:rPr sz="2200" spc="-20" dirty="0">
                <a:latin typeface="Calibri"/>
                <a:cs typeface="Calibri"/>
              </a:rPr>
              <a:t>strategy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must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375" y="702309"/>
            <a:ext cx="4202430" cy="5850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35" dirty="0">
                <a:latin typeface="Calibri"/>
                <a:cs typeface="Calibri"/>
              </a:rPr>
              <a:t>Tourism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Demand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/>
                <a:cs typeface="Calibri"/>
              </a:rPr>
              <a:t>Highly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unstable</a:t>
            </a:r>
            <a:endParaRPr sz="22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Calibri"/>
                <a:cs typeface="Calibri"/>
              </a:rPr>
              <a:t>Seasonal</a:t>
            </a:r>
            <a:endParaRPr sz="19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Calibri"/>
                <a:cs typeface="Calibri"/>
              </a:rPr>
              <a:t>Economical</a:t>
            </a:r>
            <a:endParaRPr sz="19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Calibri"/>
                <a:cs typeface="Calibri"/>
              </a:rPr>
              <a:t>political</a:t>
            </a:r>
            <a:endParaRPr sz="19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Facilitators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Motivators</a:t>
            </a:r>
            <a:endParaRPr sz="2200">
              <a:latin typeface="Arial"/>
              <a:cs typeface="Arial"/>
            </a:endParaRPr>
          </a:p>
          <a:p>
            <a:pPr marL="756285" lvl="1" indent="-287020">
              <a:lnSpc>
                <a:spcPts val="2640"/>
              </a:lnSpc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resistance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factors</a:t>
            </a:r>
            <a:endParaRPr sz="2200">
              <a:latin typeface="Arial"/>
              <a:cs typeface="Arial"/>
            </a:endParaRPr>
          </a:p>
          <a:p>
            <a:pPr marL="355600" indent="-342900">
              <a:lnSpc>
                <a:spcPts val="3120"/>
              </a:lnSpc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marL="756285" marR="100330" lvl="1" indent="-287020">
              <a:lnSpc>
                <a:spcPct val="80000"/>
              </a:lnSpc>
              <a:spcBef>
                <a:spcPts val="535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Price </a:t>
            </a:r>
            <a:r>
              <a:rPr sz="2200" dirty="0">
                <a:latin typeface="Arial"/>
                <a:cs typeface="Arial"/>
              </a:rPr>
              <a:t>elasticity </a:t>
            </a:r>
            <a:r>
              <a:rPr sz="2200" spc="-5" dirty="0">
                <a:latin typeface="Arial"/>
                <a:cs typeface="Arial"/>
              </a:rPr>
              <a:t>–  responsiveness of demand  to change in price</a:t>
            </a:r>
            <a:endParaRPr sz="2200">
              <a:latin typeface="Arial"/>
              <a:cs typeface="Arial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30"/>
              </a:spcBef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Arial"/>
                <a:cs typeface="Arial"/>
              </a:rPr>
              <a:t>Income elasticity – increase  in </a:t>
            </a:r>
            <a:r>
              <a:rPr sz="2200" spc="-10" dirty="0">
                <a:latin typeface="Arial"/>
                <a:cs typeface="Arial"/>
              </a:rPr>
              <a:t>individual’s </a:t>
            </a:r>
            <a:r>
              <a:rPr sz="2200" spc="-5" dirty="0">
                <a:latin typeface="Arial"/>
                <a:cs typeface="Arial"/>
              </a:rPr>
              <a:t>income will  not </a:t>
            </a:r>
            <a:r>
              <a:rPr sz="2200" dirty="0">
                <a:latin typeface="Arial"/>
                <a:cs typeface="Arial"/>
              </a:rPr>
              <a:t>necessarily </a:t>
            </a:r>
            <a:r>
              <a:rPr sz="2200" spc="-5" dirty="0">
                <a:latin typeface="Arial"/>
                <a:cs typeface="Arial"/>
              </a:rPr>
              <a:t>mean an  increase in travel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demand.</a:t>
            </a:r>
            <a:endParaRPr sz="2200">
              <a:latin typeface="Arial"/>
              <a:cs typeface="Arial"/>
            </a:endParaRPr>
          </a:p>
          <a:p>
            <a:pPr marL="756285" marR="36830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May result in an increase in  quality product or  destination.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9425"/>
            <a:ext cx="7905750" cy="3361054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Calibri"/>
                <a:cs typeface="Calibri"/>
              </a:rPr>
              <a:t>Tourism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Intangible, </a:t>
            </a:r>
            <a:r>
              <a:rPr sz="2400" spc="-10" dirty="0">
                <a:latin typeface="Calibri"/>
                <a:cs typeface="Calibri"/>
              </a:rPr>
              <a:t>irreversible, </a:t>
            </a:r>
            <a:r>
              <a:rPr sz="2400" spc="-5" dirty="0">
                <a:latin typeface="Calibri"/>
                <a:cs typeface="Calibri"/>
              </a:rPr>
              <a:t>perishable, </a:t>
            </a:r>
            <a:r>
              <a:rPr sz="2400" dirty="0">
                <a:latin typeface="Calibri"/>
                <a:cs typeface="Calibri"/>
              </a:rPr>
              <a:t>lack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ownership,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latin typeface="Calibri"/>
                <a:cs typeface="Calibri"/>
              </a:rPr>
              <a:t>Heterogeneity, </a:t>
            </a:r>
            <a:r>
              <a:rPr sz="2400" spc="-5" dirty="0">
                <a:latin typeface="Calibri"/>
                <a:cs typeface="Calibri"/>
              </a:rPr>
              <a:t>Non-material, </a:t>
            </a:r>
            <a:r>
              <a:rPr sz="2400" spc="-10" dirty="0">
                <a:latin typeface="Calibri"/>
                <a:cs typeface="Calibri"/>
              </a:rPr>
              <a:t>consumed where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produced,</a:t>
            </a:r>
            <a:endParaRPr sz="2400">
              <a:latin typeface="Calibri"/>
              <a:cs typeface="Calibri"/>
            </a:endParaRPr>
          </a:p>
          <a:p>
            <a:pPr marL="756285" marR="94551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multiplicity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producers, </a:t>
            </a:r>
            <a:r>
              <a:rPr sz="2400" spc="-5" dirty="0">
                <a:latin typeface="Calibri"/>
                <a:cs typeface="Calibri"/>
              </a:rPr>
              <a:t>highly </a:t>
            </a:r>
            <a:r>
              <a:rPr sz="2400" spc="-10" dirty="0">
                <a:latin typeface="Calibri"/>
                <a:cs typeface="Calibri"/>
              </a:rPr>
              <a:t>unstable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demand,  dominant </a:t>
            </a:r>
            <a:r>
              <a:rPr sz="2400" spc="-15" dirty="0">
                <a:latin typeface="Calibri"/>
                <a:cs typeface="Calibri"/>
              </a:rPr>
              <a:t>role </a:t>
            </a:r>
            <a:r>
              <a:rPr sz="2400" spc="-10" dirty="0">
                <a:latin typeface="Calibri"/>
                <a:cs typeface="Calibri"/>
              </a:rPr>
              <a:t>of </a:t>
            </a:r>
            <a:r>
              <a:rPr sz="2400" spc="-5" dirty="0">
                <a:latin typeface="Calibri"/>
                <a:cs typeface="Calibri"/>
              </a:rPr>
              <a:t>intermediaries,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motivations.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–"/>
            </a:pPr>
            <a:endParaRPr sz="2150">
              <a:latin typeface="Calibri"/>
              <a:cs typeface="Calibri"/>
            </a:endParaRPr>
          </a:p>
          <a:p>
            <a:pPr marL="1346200" lvl="2" indent="-343535">
              <a:lnSpc>
                <a:spcPct val="100000"/>
              </a:lnSpc>
              <a:buFont typeface="Arial"/>
              <a:buChar char="•"/>
              <a:tabLst>
                <a:tab pos="1346200" algn="l"/>
                <a:tab pos="1346835" algn="l"/>
              </a:tabLst>
            </a:pPr>
            <a:r>
              <a:rPr sz="2800" spc="-45" dirty="0">
                <a:latin typeface="Calibri"/>
                <a:cs typeface="Calibri"/>
              </a:rPr>
              <a:t>Tourism </a:t>
            </a:r>
            <a:r>
              <a:rPr sz="2800" spc="-10" dirty="0">
                <a:latin typeface="Calibri"/>
                <a:cs typeface="Calibri"/>
              </a:rPr>
              <a:t>Demand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Determinants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0499" y="3830185"/>
            <a:ext cx="8550420" cy="2836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1036" y="207010"/>
            <a:ext cx="47453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Tourism </a:t>
            </a:r>
            <a:r>
              <a:rPr spc="-20" dirty="0"/>
              <a:t>Marketing</a:t>
            </a:r>
            <a:r>
              <a:rPr spc="-5" dirty="0"/>
              <a:t> mix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014729"/>
            <a:ext cx="3040380" cy="5027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8 </a:t>
            </a:r>
            <a:r>
              <a:rPr sz="2400" spc="-35" dirty="0">
                <a:latin typeface="Calibri"/>
                <a:cs typeface="Calibri"/>
              </a:rPr>
              <a:t>P’s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Tourism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Product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Place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Price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Promotion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People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Process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Productivity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Quality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Physical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Evidence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8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1.Product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Accommodation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Attraction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Transportation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Recreation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Shopping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Restaurant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862329"/>
            <a:ext cx="3134995" cy="252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2.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Pricing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Cost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Demand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Competition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Duration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Mode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transport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Peak/Non-peak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season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Destination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34128" y="3233926"/>
            <a:ext cx="3408045" cy="3624579"/>
            <a:chOff x="4834128" y="3233926"/>
            <a:chExt cx="3408045" cy="3624579"/>
          </a:xfrm>
        </p:grpSpPr>
        <p:sp>
          <p:nvSpPr>
            <p:cNvPr id="6" name="object 6"/>
            <p:cNvSpPr/>
            <p:nvPr/>
          </p:nvSpPr>
          <p:spPr>
            <a:xfrm>
              <a:off x="4834128" y="3233926"/>
              <a:ext cx="3407664" cy="36240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29200" y="3428999"/>
              <a:ext cx="2819400" cy="3124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07340" y="191639"/>
            <a:ext cx="3931285" cy="128778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3.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Promotion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34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15" dirty="0">
                <a:latin typeface="Calibri"/>
                <a:cs typeface="Calibri"/>
              </a:rPr>
              <a:t>Different </a:t>
            </a:r>
            <a:r>
              <a:rPr sz="1800" spc="-20" dirty="0">
                <a:latin typeface="Calibri"/>
                <a:cs typeface="Calibri"/>
              </a:rPr>
              <a:t>states </a:t>
            </a:r>
            <a:r>
              <a:rPr sz="1800" spc="-5" dirty="0">
                <a:latin typeface="Calibri"/>
                <a:cs typeface="Calibri"/>
              </a:rPr>
              <a:t>highlighting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about</a:t>
            </a:r>
            <a:endParaRPr sz="1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their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features.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E.g.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508505"/>
            <a:ext cx="3582670" cy="474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85495" indent="-2870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1. </a:t>
            </a:r>
            <a:r>
              <a:rPr sz="1800" spc="-15" dirty="0">
                <a:latin typeface="Calibri"/>
                <a:cs typeface="Calibri"/>
              </a:rPr>
              <a:t>Kerala- </a:t>
            </a:r>
            <a:r>
              <a:rPr sz="1800" spc="-30" dirty="0">
                <a:latin typeface="Calibri"/>
                <a:cs typeface="Calibri"/>
              </a:rPr>
              <a:t>‘God’s </a:t>
            </a:r>
            <a:r>
              <a:rPr sz="1800" spc="-5" dirty="0">
                <a:latin typeface="Calibri"/>
                <a:cs typeface="Calibri"/>
              </a:rPr>
              <a:t>own  country’Highlighting</a:t>
            </a:r>
            <a:r>
              <a:rPr sz="1800" dirty="0">
                <a:latin typeface="Calibri"/>
                <a:cs typeface="Calibri"/>
              </a:rPr>
              <a:t> about</a:t>
            </a:r>
            <a:endParaRPr sz="1800">
              <a:latin typeface="Calibri"/>
              <a:cs typeface="Calibri"/>
            </a:endParaRPr>
          </a:p>
          <a:p>
            <a:pPr marL="299085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backwaters, </a:t>
            </a:r>
            <a:r>
              <a:rPr sz="1800" spc="-5" dirty="0">
                <a:latin typeface="Calibri"/>
                <a:cs typeface="Calibri"/>
              </a:rPr>
              <a:t>ayurveda, elephants, </a:t>
            </a:r>
            <a:r>
              <a:rPr sz="1800" dirty="0">
                <a:latin typeface="Calibri"/>
                <a:cs typeface="Calibri"/>
              </a:rPr>
              <a:t>h  </a:t>
            </a:r>
            <a:r>
              <a:rPr sz="1800" spc="-5" dirty="0">
                <a:latin typeface="Calibri"/>
                <a:cs typeface="Calibri"/>
              </a:rPr>
              <a:t>ouseboats, beaches</a:t>
            </a:r>
            <a:r>
              <a:rPr sz="1800" spc="-15" dirty="0">
                <a:latin typeface="Calibri"/>
                <a:cs typeface="Calibri"/>
              </a:rPr>
              <a:t> etc.</a:t>
            </a:r>
            <a:endParaRPr sz="1800">
              <a:latin typeface="Calibri"/>
              <a:cs typeface="Calibri"/>
            </a:endParaRPr>
          </a:p>
          <a:p>
            <a:pPr marL="299085" marR="255270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Incredible India’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30" dirty="0">
                <a:latin typeface="Calibri"/>
                <a:cs typeface="Calibri"/>
              </a:rPr>
              <a:t>‘Atithi </a:t>
            </a:r>
            <a:r>
              <a:rPr sz="1800" spc="-10" dirty="0">
                <a:latin typeface="Calibri"/>
                <a:cs typeface="Calibri"/>
              </a:rPr>
              <a:t>Devo  Bhava’ are taglines </a:t>
            </a:r>
            <a:r>
              <a:rPr sz="1800" spc="-5" dirty="0">
                <a:latin typeface="Calibri"/>
                <a:cs typeface="Calibri"/>
              </a:rPr>
              <a:t>of Indian  </a:t>
            </a:r>
            <a:r>
              <a:rPr sz="1800" spc="-30" dirty="0">
                <a:latin typeface="Calibri"/>
                <a:cs typeface="Calibri"/>
              </a:rPr>
              <a:t>Tourism</a:t>
            </a:r>
            <a:endParaRPr sz="1800">
              <a:latin typeface="Calibri"/>
              <a:cs typeface="Calibri"/>
            </a:endParaRPr>
          </a:p>
          <a:p>
            <a:pPr marL="299085" marR="452120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‘Our </a:t>
            </a:r>
            <a:r>
              <a:rPr sz="1800" spc="-5" dirty="0">
                <a:latin typeface="Calibri"/>
                <a:cs typeface="Calibri"/>
              </a:rPr>
              <a:t>guest is blessed’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‘Our  </a:t>
            </a:r>
            <a:r>
              <a:rPr sz="1800" spc="-5" dirty="0">
                <a:latin typeface="Calibri"/>
                <a:cs typeface="Calibri"/>
              </a:rPr>
              <a:t>visitor is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god’</a:t>
            </a:r>
            <a:endParaRPr sz="1800">
              <a:latin typeface="Calibri"/>
              <a:cs typeface="Calibri"/>
            </a:endParaRPr>
          </a:p>
          <a:p>
            <a:pPr marL="299085" marR="166370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Aamir Khan as </a:t>
            </a:r>
            <a:r>
              <a:rPr sz="1800" spc="-10" dirty="0">
                <a:latin typeface="Calibri"/>
                <a:cs typeface="Calibri"/>
              </a:rPr>
              <a:t>brand </a:t>
            </a:r>
            <a:r>
              <a:rPr sz="1800" spc="-5" dirty="0">
                <a:latin typeface="Calibri"/>
                <a:cs typeface="Calibri"/>
              </a:rPr>
              <a:t>ambassador 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35" dirty="0">
                <a:latin typeface="Calibri"/>
                <a:cs typeface="Calibri"/>
              </a:rPr>
              <a:t>‘Atithi </a:t>
            </a:r>
            <a:r>
              <a:rPr sz="1800" spc="-10" dirty="0">
                <a:latin typeface="Calibri"/>
                <a:cs typeface="Calibri"/>
              </a:rPr>
              <a:t>Devo Bhava’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Indian  </a:t>
            </a:r>
            <a:r>
              <a:rPr sz="1800" spc="-10" dirty="0">
                <a:latin typeface="Calibri"/>
                <a:cs typeface="Calibri"/>
              </a:rPr>
              <a:t>tourism.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Use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websites to </a:t>
            </a:r>
            <a:r>
              <a:rPr sz="1800" spc="-5" dirty="0">
                <a:latin typeface="Calibri"/>
                <a:cs typeface="Calibri"/>
              </a:rPr>
              <a:t>sell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tourism.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Brochures, </a:t>
            </a:r>
            <a:r>
              <a:rPr sz="1800" spc="-5" dirty="0">
                <a:latin typeface="Calibri"/>
                <a:cs typeface="Calibri"/>
              </a:rPr>
              <a:t>pamphlets, </a:t>
            </a:r>
            <a:r>
              <a:rPr sz="1800" dirty="0">
                <a:latin typeface="Calibri"/>
                <a:cs typeface="Calibri"/>
              </a:rPr>
              <a:t>ads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newspapers.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dirty="0">
                <a:latin typeface="Calibri"/>
                <a:cs typeface="Calibri"/>
              </a:rPr>
              <a:t>E.g. Raj, </a:t>
            </a:r>
            <a:r>
              <a:rPr sz="1800" spc="-10" dirty="0">
                <a:latin typeface="Calibri"/>
                <a:cs typeface="Calibri"/>
              </a:rPr>
              <a:t>Kesari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Thomas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Cook.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5175" y="197611"/>
            <a:ext cx="1082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4.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Place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2375" y="473455"/>
            <a:ext cx="3618229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1620"/>
              </a:lnSpc>
              <a:spcBef>
                <a:spcPts val="10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5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‘destination’ </a:t>
            </a:r>
            <a:r>
              <a:rPr sz="1500" dirty="0">
                <a:latin typeface="Calibri"/>
                <a:cs typeface="Calibri"/>
              </a:rPr>
              <a:t>is the </a:t>
            </a:r>
            <a:r>
              <a:rPr sz="1500" spc="-5" dirty="0">
                <a:latin typeface="Calibri"/>
                <a:cs typeface="Calibri"/>
              </a:rPr>
              <a:t>important </a:t>
            </a:r>
            <a:r>
              <a:rPr sz="1500" dirty="0">
                <a:latin typeface="Calibri"/>
                <a:cs typeface="Calibri"/>
              </a:rPr>
              <a:t>aspect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</a:t>
            </a:r>
            <a:endParaRPr sz="1500">
              <a:latin typeface="Calibri"/>
              <a:cs typeface="Calibri"/>
            </a:endParaRPr>
          </a:p>
          <a:p>
            <a:pPr marL="299085">
              <a:lnSpc>
                <a:spcPts val="1620"/>
              </a:lnSpc>
            </a:pPr>
            <a:r>
              <a:rPr sz="1500" dirty="0">
                <a:latin typeface="Calibri"/>
                <a:cs typeface="Calibri"/>
              </a:rPr>
              <a:t>place.</a:t>
            </a:r>
            <a:endParaRPr sz="1500">
              <a:latin typeface="Calibri"/>
              <a:cs typeface="Calibri"/>
            </a:endParaRPr>
          </a:p>
          <a:p>
            <a:pPr marL="299085" marR="478155" indent="-287020">
              <a:lnSpc>
                <a:spcPct val="80000"/>
              </a:lnSpc>
              <a:spcBef>
                <a:spcPts val="36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30" dirty="0">
                <a:latin typeface="Calibri"/>
                <a:cs typeface="Calibri"/>
              </a:rPr>
              <a:t>Travel </a:t>
            </a:r>
            <a:r>
              <a:rPr sz="1500" spc="-5" dirty="0">
                <a:latin typeface="Calibri"/>
                <a:cs typeface="Calibri"/>
              </a:rPr>
              <a:t>agents, tour </a:t>
            </a:r>
            <a:r>
              <a:rPr sz="1500" spc="-15" dirty="0">
                <a:latin typeface="Calibri"/>
                <a:cs typeface="Calibri"/>
              </a:rPr>
              <a:t>operators </a:t>
            </a:r>
            <a:r>
              <a:rPr sz="1500" spc="-10" dirty="0">
                <a:latin typeface="Calibri"/>
                <a:cs typeface="Calibri"/>
              </a:rPr>
              <a:t>etc. are  </a:t>
            </a:r>
            <a:r>
              <a:rPr sz="1500" spc="-5" dirty="0">
                <a:latin typeface="Calibri"/>
                <a:cs typeface="Calibri"/>
              </a:rPr>
              <a:t>distribution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points.</a:t>
            </a:r>
            <a:endParaRPr sz="1500">
              <a:latin typeface="Calibri"/>
              <a:cs typeface="Calibri"/>
            </a:endParaRPr>
          </a:p>
          <a:p>
            <a:pPr marL="299085" marR="537210" indent="-287020">
              <a:lnSpc>
                <a:spcPct val="80000"/>
              </a:lnSpc>
              <a:spcBef>
                <a:spcPts val="36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5" dirty="0">
                <a:latin typeface="Calibri"/>
                <a:cs typeface="Calibri"/>
              </a:rPr>
              <a:t>Proper infrastructure, transport</a:t>
            </a:r>
            <a:r>
              <a:rPr sz="1500" spc="-1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and  </a:t>
            </a:r>
            <a:r>
              <a:rPr sz="1500" spc="-5" dirty="0">
                <a:latin typeface="Calibri"/>
                <a:cs typeface="Calibri"/>
              </a:rPr>
              <a:t>communication.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5175" y="1706626"/>
            <a:ext cx="1226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5.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People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2375" y="1982470"/>
            <a:ext cx="3871595" cy="1443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1620"/>
              </a:lnSpc>
              <a:spcBef>
                <a:spcPts val="10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15" dirty="0">
                <a:latin typeface="Calibri"/>
                <a:cs typeface="Calibri"/>
              </a:rPr>
              <a:t>Role </a:t>
            </a:r>
            <a:r>
              <a:rPr sz="1500" spc="-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people is </a:t>
            </a:r>
            <a:r>
              <a:rPr sz="1500" spc="-5" dirty="0">
                <a:latin typeface="Calibri"/>
                <a:cs typeface="Calibri"/>
              </a:rPr>
              <a:t>very important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any</a:t>
            </a:r>
            <a:endParaRPr sz="1500">
              <a:latin typeface="Calibri"/>
              <a:cs typeface="Calibri"/>
            </a:endParaRPr>
          </a:p>
          <a:p>
            <a:pPr marL="299085">
              <a:lnSpc>
                <a:spcPts val="1620"/>
              </a:lnSpc>
            </a:pPr>
            <a:r>
              <a:rPr sz="1500" spc="-5" dirty="0">
                <a:latin typeface="Calibri"/>
                <a:cs typeface="Calibri"/>
              </a:rPr>
              <a:t>service.</a:t>
            </a:r>
            <a:endParaRPr sz="1500">
              <a:latin typeface="Calibri"/>
              <a:cs typeface="Calibri"/>
            </a:endParaRPr>
          </a:p>
          <a:p>
            <a:pPr marL="299085" marR="685800" indent="-287020">
              <a:lnSpc>
                <a:spcPct val="80000"/>
              </a:lnSpc>
              <a:spcBef>
                <a:spcPts val="36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dirty="0">
                <a:latin typeface="Calibri"/>
                <a:cs typeface="Calibri"/>
              </a:rPr>
              <a:t>In </a:t>
            </a:r>
            <a:r>
              <a:rPr sz="1500" spc="-5" dirty="0">
                <a:latin typeface="Calibri"/>
                <a:cs typeface="Calibri"/>
              </a:rPr>
              <a:t>tourism, </a:t>
            </a:r>
            <a:r>
              <a:rPr sz="1500" dirty="0">
                <a:latin typeface="Calibri"/>
                <a:cs typeface="Calibri"/>
              </a:rPr>
              <a:t>people </a:t>
            </a:r>
            <a:r>
              <a:rPr sz="1500" spc="-10" dirty="0">
                <a:latin typeface="Calibri"/>
                <a:cs typeface="Calibri"/>
              </a:rPr>
              <a:t>involved are </a:t>
            </a:r>
            <a:r>
              <a:rPr sz="1500" spc="-15" dirty="0">
                <a:latin typeface="Calibri"/>
                <a:cs typeface="Calibri"/>
              </a:rPr>
              <a:t>travel  </a:t>
            </a:r>
            <a:r>
              <a:rPr sz="1500" spc="-5" dirty="0">
                <a:latin typeface="Calibri"/>
                <a:cs typeface="Calibri"/>
              </a:rPr>
              <a:t>agents, </a:t>
            </a:r>
            <a:r>
              <a:rPr sz="1500" dirty="0">
                <a:latin typeface="Calibri"/>
                <a:cs typeface="Calibri"/>
              </a:rPr>
              <a:t>guides, airline </a:t>
            </a:r>
            <a:r>
              <a:rPr sz="1500" spc="-10" dirty="0">
                <a:latin typeface="Calibri"/>
                <a:cs typeface="Calibri"/>
              </a:rPr>
              <a:t>crew  </a:t>
            </a:r>
            <a:r>
              <a:rPr sz="1500" spc="-5" dirty="0">
                <a:latin typeface="Calibri"/>
                <a:cs typeface="Calibri"/>
              </a:rPr>
              <a:t>members, receptionist </a:t>
            </a:r>
            <a:r>
              <a:rPr sz="1500" dirty="0">
                <a:latin typeface="Calibri"/>
                <a:cs typeface="Calibri"/>
              </a:rPr>
              <a:t>in </a:t>
            </a:r>
            <a:r>
              <a:rPr sz="1500" spc="-5" dirty="0">
                <a:latin typeface="Calibri"/>
                <a:cs typeface="Calibri"/>
              </a:rPr>
              <a:t>hotel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etc.</a:t>
            </a:r>
            <a:endParaRPr sz="1500">
              <a:latin typeface="Calibri"/>
              <a:cs typeface="Calibri"/>
            </a:endParaRPr>
          </a:p>
          <a:p>
            <a:pPr marL="299085" marR="5080" indent="-287020">
              <a:lnSpc>
                <a:spcPts val="1440"/>
              </a:lnSpc>
              <a:spcBef>
                <a:spcPts val="34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500" spc="-5" dirty="0">
                <a:latin typeface="Calibri"/>
                <a:cs typeface="Calibri"/>
              </a:rPr>
              <a:t>Contacts </a:t>
            </a:r>
            <a:r>
              <a:rPr sz="1500" dirty="0">
                <a:latin typeface="Calibri"/>
                <a:cs typeface="Calibri"/>
              </a:rPr>
              <a:t>with </a:t>
            </a:r>
            <a:r>
              <a:rPr sz="1500" spc="-5" dirty="0">
                <a:latin typeface="Calibri"/>
                <a:cs typeface="Calibri"/>
              </a:rPr>
              <a:t>people </a:t>
            </a:r>
            <a:r>
              <a:rPr sz="1500" spc="-10" dirty="0">
                <a:latin typeface="Calibri"/>
                <a:cs typeface="Calibri"/>
              </a:rPr>
              <a:t>may </a:t>
            </a:r>
            <a:r>
              <a:rPr sz="1500" dirty="0">
                <a:latin typeface="Calibri"/>
                <a:cs typeface="Calibri"/>
              </a:rPr>
              <a:t>be high, medium</a:t>
            </a:r>
            <a:r>
              <a:rPr sz="1500" spc="-13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or  </a:t>
            </a:r>
            <a:r>
              <a:rPr sz="1500" spc="-25" dirty="0">
                <a:latin typeface="Calibri"/>
                <a:cs typeface="Calibri"/>
              </a:rPr>
              <a:t>low.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7875" y="3947541"/>
            <a:ext cx="70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87875" y="3398646"/>
            <a:ext cx="426212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1800" spc="-5" dirty="0">
                <a:latin typeface="Calibri"/>
                <a:cs typeface="Calibri"/>
              </a:rPr>
              <a:t>Examples: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tabLst>
                <a:tab pos="514984" algn="l"/>
              </a:tabLst>
            </a:pPr>
            <a:r>
              <a:rPr sz="1800" spc="-5" dirty="0">
                <a:latin typeface="Calibri"/>
                <a:cs typeface="Calibri"/>
              </a:rPr>
              <a:t>1.	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case 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airlines:</a:t>
            </a:r>
            <a:endParaRPr sz="1800">
              <a:latin typeface="Calibri"/>
              <a:cs typeface="Calibri"/>
            </a:endParaRPr>
          </a:p>
          <a:p>
            <a:pPr marL="514984" marR="5080">
              <a:lnSpc>
                <a:spcPct val="80000"/>
              </a:lnSpc>
              <a:spcBef>
                <a:spcPts val="434"/>
              </a:spcBef>
            </a:pPr>
            <a:r>
              <a:rPr sz="1800" spc="-5" dirty="0">
                <a:latin typeface="Calibri"/>
                <a:cs typeface="Calibri"/>
              </a:rPr>
              <a:t>The passenger 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high or medium  </a:t>
            </a:r>
            <a:r>
              <a:rPr sz="1800" spc="-10" dirty="0">
                <a:latin typeface="Calibri"/>
                <a:cs typeface="Calibri"/>
              </a:rPr>
              <a:t>contact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air-hostess, </a:t>
            </a:r>
            <a:r>
              <a:rPr sz="1800" spc="-5" dirty="0">
                <a:latin typeface="Calibri"/>
                <a:cs typeface="Calibri"/>
              </a:rPr>
              <a:t>ground-  </a:t>
            </a:r>
            <a:r>
              <a:rPr sz="1800" spc="-15" dirty="0">
                <a:latin typeface="Calibri"/>
                <a:cs typeface="Calibri"/>
              </a:rPr>
              <a:t>staff </a:t>
            </a:r>
            <a:r>
              <a:rPr sz="1800" spc="-5" dirty="0">
                <a:latin typeface="Calibri"/>
                <a:cs typeface="Calibri"/>
              </a:rPr>
              <a:t>where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low </a:t>
            </a:r>
            <a:r>
              <a:rPr sz="1800" spc="-5" dirty="0">
                <a:latin typeface="Calibri"/>
                <a:cs typeface="Calibri"/>
              </a:rPr>
              <a:t>or no </a:t>
            </a:r>
            <a:r>
              <a:rPr sz="1800" spc="-10" dirty="0">
                <a:latin typeface="Calibri"/>
                <a:cs typeface="Calibri"/>
              </a:rPr>
              <a:t>contact </a:t>
            </a:r>
            <a:r>
              <a:rPr sz="1800" spc="-5" dirty="0">
                <a:latin typeface="Calibri"/>
                <a:cs typeface="Calibri"/>
              </a:rPr>
              <a:t>with 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pilot.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5175" y="4880229"/>
            <a:ext cx="3956685" cy="123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2. In </a:t>
            </a:r>
            <a:r>
              <a:rPr sz="1800" spc="-5" dirty="0">
                <a:latin typeface="Calibri"/>
                <a:cs typeface="Calibri"/>
              </a:rPr>
              <a:t>case 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railways:</a:t>
            </a:r>
            <a:endParaRPr sz="1800">
              <a:latin typeface="Calibri"/>
              <a:cs typeface="Calibri"/>
            </a:endParaRPr>
          </a:p>
          <a:p>
            <a:pPr marL="527685" marR="5080" indent="-515620">
              <a:lnSpc>
                <a:spcPct val="8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- </a:t>
            </a:r>
            <a:r>
              <a:rPr sz="1800" spc="-5" dirty="0">
                <a:latin typeface="Calibri"/>
                <a:cs typeface="Calibri"/>
              </a:rPr>
              <a:t>The passenger will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high or medium  </a:t>
            </a:r>
            <a:r>
              <a:rPr sz="1800" spc="-10" dirty="0">
                <a:latin typeface="Calibri"/>
                <a:cs typeface="Calibri"/>
              </a:rPr>
              <a:t>contact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5" dirty="0">
                <a:latin typeface="Calibri"/>
                <a:cs typeface="Calibri"/>
              </a:rPr>
              <a:t>agents or </a:t>
            </a:r>
            <a:r>
              <a:rPr sz="1800" spc="-20" dirty="0">
                <a:latin typeface="Calibri"/>
                <a:cs typeface="Calibri"/>
              </a:rPr>
              <a:t>ticket  </a:t>
            </a:r>
            <a:r>
              <a:rPr sz="1800" spc="-5" dirty="0">
                <a:latin typeface="Calibri"/>
                <a:cs typeface="Calibri"/>
              </a:rPr>
              <a:t>issuer but </a:t>
            </a:r>
            <a:r>
              <a:rPr sz="1800" spc="-10" dirty="0">
                <a:latin typeface="Calibri"/>
                <a:cs typeface="Calibri"/>
              </a:rPr>
              <a:t>low </a:t>
            </a:r>
            <a:r>
              <a:rPr sz="1800" spc="-5" dirty="0">
                <a:latin typeface="Calibri"/>
                <a:cs typeface="Calibri"/>
              </a:rPr>
              <a:t>or no </a:t>
            </a:r>
            <a:r>
              <a:rPr sz="1800" spc="-10" dirty="0">
                <a:latin typeface="Calibri"/>
                <a:cs typeface="Calibri"/>
              </a:rPr>
              <a:t>contact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loco pilot.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41808"/>
            <a:ext cx="3623945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35330" indent="-2870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45" dirty="0">
                <a:latin typeface="Calibri"/>
                <a:cs typeface="Calibri"/>
              </a:rPr>
              <a:t>Travel </a:t>
            </a:r>
            <a:r>
              <a:rPr sz="2400" spc="-10" dirty="0">
                <a:latin typeface="Calibri"/>
                <a:cs typeface="Calibri"/>
              </a:rPr>
              <a:t>agents should  provide best </a:t>
            </a:r>
            <a:r>
              <a:rPr sz="2400" spc="-5" dirty="0">
                <a:latin typeface="Calibri"/>
                <a:cs typeface="Calibri"/>
              </a:rPr>
              <a:t>deals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 customers </a:t>
            </a:r>
            <a:r>
              <a:rPr sz="2400" spc="-10" dirty="0">
                <a:latin typeface="Calibri"/>
                <a:cs typeface="Calibri"/>
              </a:rPr>
              <a:t>after  understanding </a:t>
            </a:r>
            <a:r>
              <a:rPr sz="2400" dirty="0">
                <a:latin typeface="Calibri"/>
                <a:cs typeface="Calibri"/>
              </a:rPr>
              <a:t>their  </a:t>
            </a:r>
            <a:r>
              <a:rPr sz="2400" spc="-10" dirty="0">
                <a:latin typeface="Calibri"/>
                <a:cs typeface="Calibri"/>
              </a:rPr>
              <a:t>requirements.</a:t>
            </a:r>
            <a:endParaRPr sz="24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Guides </a:t>
            </a:r>
            <a:r>
              <a:rPr sz="2400" spc="-5" dirty="0">
                <a:latin typeface="Calibri"/>
                <a:cs typeface="Calibri"/>
              </a:rPr>
              <a:t>should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spc="-5" dirty="0">
                <a:latin typeface="Calibri"/>
                <a:cs typeface="Calibri"/>
              </a:rPr>
              <a:t>in-  depth knowledge </a:t>
            </a:r>
            <a:r>
              <a:rPr sz="2400" dirty="0">
                <a:latin typeface="Calibri"/>
                <a:cs typeface="Calibri"/>
              </a:rPr>
              <a:t>about  the </a:t>
            </a:r>
            <a:r>
              <a:rPr sz="2400" spc="-5" dirty="0">
                <a:latin typeface="Calibri"/>
                <a:cs typeface="Calibri"/>
              </a:rPr>
              <a:t>locations,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monuments,  </a:t>
            </a:r>
            <a:r>
              <a:rPr sz="2400" spc="-15" dirty="0">
                <a:latin typeface="Calibri"/>
                <a:cs typeface="Calibri"/>
              </a:rPr>
              <a:t>forts, </a:t>
            </a:r>
            <a:r>
              <a:rPr sz="2400" spc="-10" dirty="0">
                <a:latin typeface="Calibri"/>
                <a:cs typeface="Calibri"/>
              </a:rPr>
              <a:t>history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  <a:p>
            <a:pPr marL="299085" marR="102870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Employees should deliver  </a:t>
            </a: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company  </a:t>
            </a:r>
            <a:r>
              <a:rPr sz="2400" spc="-10" dirty="0">
                <a:latin typeface="Calibri"/>
                <a:cs typeface="Calibri"/>
              </a:rPr>
              <a:t>promises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customer.</a:t>
            </a:r>
            <a:endParaRPr sz="2400">
              <a:latin typeface="Calibri"/>
              <a:cs typeface="Calibri"/>
            </a:endParaRPr>
          </a:p>
          <a:p>
            <a:pPr marL="299085" marR="234315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299720" algn="l"/>
              </a:tabLst>
            </a:pPr>
            <a:r>
              <a:rPr sz="2400" spc="-15" dirty="0">
                <a:latin typeface="Calibri"/>
                <a:cs typeface="Calibri"/>
              </a:rPr>
              <a:t>Physical </a:t>
            </a:r>
            <a:r>
              <a:rPr sz="2400" spc="-5" dirty="0">
                <a:latin typeface="Calibri"/>
                <a:cs typeface="Calibri"/>
              </a:rPr>
              <a:t>appearance of  </a:t>
            </a:r>
            <a:r>
              <a:rPr sz="2400" dirty="0">
                <a:latin typeface="Calibri"/>
                <a:cs typeface="Calibri"/>
              </a:rPr>
              <a:t>guides also </a:t>
            </a:r>
            <a:r>
              <a:rPr sz="2400" spc="-20" dirty="0">
                <a:latin typeface="Calibri"/>
                <a:cs typeface="Calibri"/>
              </a:rPr>
              <a:t>matters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7575" y="162560"/>
            <a:ext cx="1811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6.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Process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0600" y="756355"/>
            <a:ext cx="4114800" cy="5573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8760"/>
            <a:ext cx="3223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7. </a:t>
            </a:r>
            <a:r>
              <a:rPr sz="2800" spc="-20" dirty="0">
                <a:latin typeface="Calibri"/>
                <a:cs typeface="Calibri"/>
              </a:rPr>
              <a:t>Physical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Evidence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8828" y="238760"/>
            <a:ext cx="3649345" cy="3589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763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8. </a:t>
            </a:r>
            <a:r>
              <a:rPr sz="2800" spc="-10" dirty="0">
                <a:latin typeface="Calibri"/>
                <a:cs typeface="Calibri"/>
              </a:rPr>
              <a:t>Productivity </a:t>
            </a:r>
            <a:r>
              <a:rPr sz="2800" spc="-5" dirty="0">
                <a:latin typeface="Calibri"/>
                <a:cs typeface="Calibri"/>
              </a:rPr>
              <a:t>&amp;  Quality</a:t>
            </a:r>
            <a:endParaRPr sz="28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It </a:t>
            </a:r>
            <a:r>
              <a:rPr sz="2400" spc="-15" dirty="0">
                <a:latin typeface="Calibri"/>
                <a:cs typeface="Calibri"/>
              </a:rPr>
              <a:t>involves </a:t>
            </a:r>
            <a:r>
              <a:rPr sz="2400" spc="-5" dirty="0">
                <a:latin typeface="Calibri"/>
                <a:cs typeface="Calibri"/>
              </a:rPr>
              <a:t>positioning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process,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overall  </a:t>
            </a:r>
            <a:r>
              <a:rPr sz="2400" spc="-5" dirty="0">
                <a:latin typeface="Calibri"/>
                <a:cs typeface="Calibri"/>
              </a:rPr>
              <a:t>destination,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5" dirty="0">
                <a:latin typeface="Calibri"/>
                <a:cs typeface="Calibri"/>
              </a:rPr>
              <a:t>intangibles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  <a:p>
            <a:pPr marL="756285" marR="16192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It also </a:t>
            </a:r>
            <a:r>
              <a:rPr sz="2400" spc="-15" dirty="0">
                <a:latin typeface="Calibri"/>
                <a:cs typeface="Calibri"/>
              </a:rPr>
              <a:t>involves  </a:t>
            </a:r>
            <a:r>
              <a:rPr sz="2400" spc="-5" dirty="0">
                <a:latin typeface="Calibri"/>
                <a:cs typeface="Calibri"/>
              </a:rPr>
              <a:t>positioning of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tourism 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5" dirty="0">
                <a:latin typeface="Calibri"/>
                <a:cs typeface="Calibri"/>
              </a:rPr>
              <a:t>National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priority.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62000"/>
            <a:ext cx="4724400" cy="556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597" y="202438"/>
            <a:ext cx="8063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5" dirty="0"/>
              <a:t>Tourism </a:t>
            </a:r>
            <a:r>
              <a:rPr sz="3600" spc="-5" dirty="0"/>
              <a:t>Demand </a:t>
            </a:r>
            <a:r>
              <a:rPr sz="3600" dirty="0"/>
              <a:t>Modeling and</a:t>
            </a:r>
            <a:r>
              <a:rPr sz="3600" spc="-20" dirty="0"/>
              <a:t> Forecasting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7340" y="1014729"/>
            <a:ext cx="4067810" cy="5464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4127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latin typeface="Calibri"/>
                <a:cs typeface="Calibri"/>
              </a:rPr>
              <a:t>Tourism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dirty="0">
                <a:latin typeface="Calibri"/>
                <a:cs typeface="Calibri"/>
              </a:rPr>
              <a:t>modeling  and </a:t>
            </a:r>
            <a:r>
              <a:rPr sz="2400" spc="-15" dirty="0">
                <a:latin typeface="Calibri"/>
                <a:cs typeface="Calibri"/>
              </a:rPr>
              <a:t>forecasting are </a:t>
            </a:r>
            <a:r>
              <a:rPr sz="2400" spc="-5" dirty="0">
                <a:latin typeface="Calibri"/>
                <a:cs typeface="Calibri"/>
              </a:rPr>
              <a:t>very  </a:t>
            </a:r>
            <a:r>
              <a:rPr sz="2400" spc="-10" dirty="0">
                <a:latin typeface="Calibri"/>
                <a:cs typeface="Calibri"/>
              </a:rPr>
              <a:t>important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tourism-related  </a:t>
            </a:r>
            <a:r>
              <a:rPr sz="2400" spc="-5" dirty="0">
                <a:latin typeface="Calibri"/>
                <a:cs typeface="Calibri"/>
              </a:rPr>
              <a:t>business decision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making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Stock</a:t>
            </a:r>
            <a:r>
              <a:rPr sz="2000" spc="-15" dirty="0">
                <a:latin typeface="Calibri"/>
                <a:cs typeface="Calibri"/>
              </a:rPr>
              <a:t> effect,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ts val="239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market </a:t>
            </a:r>
            <a:r>
              <a:rPr sz="2000" spc="-5" dirty="0">
                <a:latin typeface="Calibri"/>
                <a:cs typeface="Calibri"/>
              </a:rPr>
              <a:t>response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effect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sz="2400" b="1" spc="-5" dirty="0"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  <a:p>
            <a:pPr marL="355600" marR="755015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latin typeface="Calibri"/>
                <a:cs typeface="Calibri"/>
              </a:rPr>
              <a:t>Tourism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  measured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terms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355600" marR="167640" indent="-342900">
              <a:lnSpc>
                <a:spcPts val="23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number of </a:t>
            </a:r>
            <a:r>
              <a:rPr sz="2400" spc="-15" dirty="0">
                <a:latin typeface="Calibri"/>
                <a:cs typeface="Calibri"/>
              </a:rPr>
              <a:t>tourist </a:t>
            </a:r>
            <a:r>
              <a:rPr sz="2400" spc="-5" dirty="0">
                <a:latin typeface="Calibri"/>
                <a:cs typeface="Calibri"/>
              </a:rPr>
              <a:t>visits </a:t>
            </a:r>
            <a:r>
              <a:rPr sz="2400" spc="-15" dirty="0">
                <a:latin typeface="Calibri"/>
                <a:cs typeface="Calibri"/>
              </a:rPr>
              <a:t>from 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5" dirty="0">
                <a:latin typeface="Calibri"/>
                <a:cs typeface="Calibri"/>
              </a:rPr>
              <a:t>origin </a:t>
            </a:r>
            <a:r>
              <a:rPr sz="2400" spc="-10" dirty="0">
                <a:latin typeface="Calibri"/>
                <a:cs typeface="Calibri"/>
              </a:rPr>
              <a:t>country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10" dirty="0">
                <a:latin typeface="Calibri"/>
                <a:cs typeface="Calibri"/>
              </a:rPr>
              <a:t>destination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endParaRPr sz="2400">
              <a:latin typeface="Calibri"/>
              <a:cs typeface="Calibri"/>
            </a:endParaRPr>
          </a:p>
          <a:p>
            <a:pPr marL="355600" marR="17145" indent="-342900" algn="just">
              <a:lnSpc>
                <a:spcPct val="8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tourist </a:t>
            </a:r>
            <a:r>
              <a:rPr sz="2400" spc="-10" dirty="0">
                <a:latin typeface="Calibri"/>
                <a:cs typeface="Calibri"/>
              </a:rPr>
              <a:t>expenditure by visitors 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origin </a:t>
            </a:r>
            <a:r>
              <a:rPr sz="2400" spc="-10" dirty="0">
                <a:latin typeface="Calibri"/>
                <a:cs typeface="Calibri"/>
              </a:rPr>
              <a:t>country </a:t>
            </a:r>
            <a:r>
              <a:rPr sz="2400" dirty="0">
                <a:latin typeface="Calibri"/>
                <a:cs typeface="Calibri"/>
              </a:rPr>
              <a:t>in the  </a:t>
            </a:r>
            <a:r>
              <a:rPr sz="2400" spc="-10" dirty="0">
                <a:latin typeface="Calibri"/>
                <a:cs typeface="Calibri"/>
              </a:rPr>
              <a:t>destination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endParaRPr sz="24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tourist </a:t>
            </a:r>
            <a:r>
              <a:rPr sz="2400" spc="-10" dirty="0">
                <a:latin typeface="Calibri"/>
                <a:cs typeface="Calibri"/>
              </a:rPr>
              <a:t>nights spent by visitors 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destination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862329"/>
            <a:ext cx="4088129" cy="54400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187960" indent="-3429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explanatory variables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  </a:t>
            </a:r>
            <a:r>
              <a:rPr sz="2400" spc="-10" dirty="0">
                <a:latin typeface="Calibri"/>
                <a:cs typeface="Calibri"/>
              </a:rPr>
              <a:t>tourism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dirty="0">
                <a:latin typeface="Calibri"/>
                <a:cs typeface="Calibri"/>
              </a:rPr>
              <a:t>include  </a:t>
            </a:r>
            <a:r>
              <a:rPr sz="2400" spc="-5" dirty="0">
                <a:latin typeface="Calibri"/>
                <a:cs typeface="Calibri"/>
              </a:rPr>
              <a:t>origin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country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80000"/>
              </a:lnSpc>
              <a:spcBef>
                <a:spcPts val="25"/>
              </a:spcBef>
            </a:pPr>
            <a:r>
              <a:rPr sz="2400" spc="-5" dirty="0">
                <a:latin typeface="Calibri"/>
                <a:cs typeface="Calibri"/>
              </a:rPr>
              <a:t>income, </a:t>
            </a:r>
            <a:r>
              <a:rPr sz="2400" spc="-10" dirty="0">
                <a:latin typeface="Calibri"/>
                <a:cs typeface="Calibri"/>
              </a:rPr>
              <a:t>destination country  </a:t>
            </a:r>
            <a:r>
              <a:rPr sz="2400" spc="-5" dirty="0">
                <a:latin typeface="Calibri"/>
                <a:cs typeface="Calibri"/>
              </a:rPr>
              <a:t>tourism prices, </a:t>
            </a:r>
            <a:r>
              <a:rPr sz="2400" spc="-10" dirty="0">
                <a:latin typeface="Calibri"/>
                <a:cs typeface="Calibri"/>
              </a:rPr>
              <a:t>substitute  destination country tourism  </a:t>
            </a:r>
            <a:r>
              <a:rPr sz="2400" spc="-5" dirty="0">
                <a:latin typeface="Calibri"/>
                <a:cs typeface="Calibri"/>
              </a:rPr>
              <a:t>prices, </a:t>
            </a:r>
            <a:r>
              <a:rPr sz="2400" spc="-15" dirty="0">
                <a:latin typeface="Calibri"/>
                <a:cs typeface="Calibri"/>
              </a:rPr>
              <a:t>tastes, </a:t>
            </a:r>
            <a:r>
              <a:rPr sz="2400" spc="-10" dirty="0">
                <a:latin typeface="Calibri"/>
                <a:cs typeface="Calibri"/>
              </a:rPr>
              <a:t>etc. </a:t>
            </a:r>
            <a:r>
              <a:rPr sz="2400" spc="-5" dirty="0">
                <a:latin typeface="Calibri"/>
                <a:cs typeface="Calibri"/>
              </a:rPr>
              <a:t>Empirical  studies usually use </a:t>
            </a:r>
            <a:r>
              <a:rPr sz="2400" dirty="0">
                <a:latin typeface="Calibri"/>
                <a:cs typeface="Calibri"/>
              </a:rPr>
              <a:t>living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costs 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tourists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destination  </a:t>
            </a:r>
            <a:r>
              <a:rPr sz="2400" dirty="0">
                <a:latin typeface="Calibri"/>
                <a:cs typeface="Calibri"/>
              </a:rPr>
              <a:t>as the </a:t>
            </a:r>
            <a:r>
              <a:rPr sz="2400" spc="-5" dirty="0">
                <a:latin typeface="Calibri"/>
                <a:cs typeface="Calibri"/>
              </a:rPr>
              <a:t>tourism price. </a:t>
            </a:r>
            <a:r>
              <a:rPr sz="2400" spc="-20" dirty="0">
                <a:latin typeface="Calibri"/>
                <a:cs typeface="Calibri"/>
              </a:rPr>
              <a:t>Various 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dirty="0">
                <a:latin typeface="Calibri"/>
                <a:cs typeface="Calibri"/>
              </a:rPr>
              <a:t>models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 used 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estimate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20" dirty="0">
                <a:latin typeface="Calibri"/>
                <a:cs typeface="Calibri"/>
              </a:rPr>
              <a:t>forecast  </a:t>
            </a:r>
            <a:r>
              <a:rPr sz="2400" spc="-10" dirty="0">
                <a:latin typeface="Calibri"/>
                <a:cs typeface="Calibri"/>
              </a:rPr>
              <a:t>tourism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demand.</a:t>
            </a:r>
            <a:endParaRPr sz="2400">
              <a:latin typeface="Calibri"/>
              <a:cs typeface="Calibri"/>
            </a:endParaRPr>
          </a:p>
          <a:p>
            <a:pPr marL="355600" marR="93345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modeling </a:t>
            </a:r>
            <a:r>
              <a:rPr sz="2400" spc="-10" dirty="0">
                <a:latin typeface="Calibri"/>
                <a:cs typeface="Calibri"/>
              </a:rPr>
              <a:t>tourism </a:t>
            </a: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dirty="0">
                <a:latin typeface="Calibri"/>
                <a:cs typeface="Calibri"/>
              </a:rPr>
              <a:t>in  a </a:t>
            </a:r>
            <a:r>
              <a:rPr sz="2400" spc="-10" dirty="0">
                <a:latin typeface="Calibri"/>
                <a:cs typeface="Calibri"/>
              </a:rPr>
              <a:t>vector autoregressive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(VAR)  </a:t>
            </a:r>
            <a:r>
              <a:rPr sz="2400" spc="-10" dirty="0">
                <a:latin typeface="Calibri"/>
                <a:cs typeface="Calibri"/>
              </a:rPr>
              <a:t>framework,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20" dirty="0">
                <a:latin typeface="Calibri"/>
                <a:cs typeface="Calibri"/>
              </a:rPr>
              <a:t>forecast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5" dirty="0">
                <a:latin typeface="Calibri"/>
                <a:cs typeface="Calibri"/>
              </a:rPr>
              <a:t>number of </a:t>
            </a:r>
            <a:r>
              <a:rPr sz="2400" spc="-15" dirty="0">
                <a:latin typeface="Calibri"/>
                <a:cs typeface="Calibri"/>
              </a:rPr>
              <a:t>holidays </a:t>
            </a:r>
            <a:r>
              <a:rPr sz="2400" spc="-10" dirty="0">
                <a:latin typeface="Calibri"/>
                <a:cs typeface="Calibri"/>
              </a:rPr>
              <a:t>spent by  </a:t>
            </a:r>
            <a:r>
              <a:rPr sz="2400" spc="-5" dirty="0">
                <a:latin typeface="Calibri"/>
                <a:cs typeface="Calibri"/>
              </a:rPr>
              <a:t>non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residents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pPr marL="38100">
                <a:lnSpc>
                  <a:spcPts val="1240"/>
                </a:lnSpc>
              </a:p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1140" y="699770"/>
            <a:ext cx="4130675" cy="53200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marR="27305" indent="-342900">
              <a:lnSpc>
                <a:spcPts val="231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CCDD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5" dirty="0">
                <a:latin typeface="Calibri"/>
                <a:cs typeface="Calibri"/>
              </a:rPr>
              <a:t>Create, </a:t>
            </a:r>
            <a:r>
              <a:rPr sz="2400" spc="-10" dirty="0">
                <a:latin typeface="Calibri"/>
                <a:cs typeface="Calibri"/>
              </a:rPr>
              <a:t>Communicate,  Deliver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feedback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ts val="1920"/>
              </a:lnSpc>
              <a:spcBef>
                <a:spcPts val="4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Marketing </a:t>
            </a:r>
            <a:r>
              <a:rPr sz="2000" dirty="0">
                <a:latin typeface="Calibri"/>
                <a:cs typeface="Calibri"/>
              </a:rPr>
              <a:t>means </a:t>
            </a:r>
            <a:r>
              <a:rPr sz="2000" spc="-5" dirty="0">
                <a:latin typeface="Calibri"/>
                <a:cs typeface="Calibri"/>
              </a:rPr>
              <a:t>achieving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5" dirty="0">
                <a:latin typeface="Calibri"/>
                <a:cs typeface="Calibri"/>
              </a:rPr>
              <a:t>firm's goals by identifying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5" dirty="0">
                <a:latin typeface="Calibri"/>
                <a:cs typeface="Calibri"/>
              </a:rPr>
              <a:t>needs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desires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consumers,  </a:t>
            </a:r>
            <a:r>
              <a:rPr sz="2000" dirty="0">
                <a:latin typeface="Calibri"/>
                <a:cs typeface="Calibri"/>
              </a:rPr>
              <a:t>and then </a:t>
            </a:r>
            <a:r>
              <a:rPr sz="2000" spc="-5" dirty="0">
                <a:latin typeface="Calibri"/>
                <a:cs typeface="Calibri"/>
              </a:rPr>
              <a:t>satisfying </a:t>
            </a:r>
            <a:r>
              <a:rPr sz="2000" dirty="0">
                <a:latin typeface="Calibri"/>
                <a:cs typeface="Calibri"/>
              </a:rPr>
              <a:t>them </a:t>
            </a:r>
            <a:r>
              <a:rPr sz="2000" spc="-10" dirty="0">
                <a:latin typeface="Calibri"/>
                <a:cs typeface="Calibri"/>
              </a:rPr>
              <a:t>better 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competitors.</a:t>
            </a:r>
            <a:endParaRPr sz="2000">
              <a:latin typeface="Calibri"/>
              <a:cs typeface="Calibri"/>
            </a:endParaRPr>
          </a:p>
          <a:p>
            <a:pPr marL="756285" marR="701675" lvl="1" indent="-287020">
              <a:lnSpc>
                <a:spcPct val="80000"/>
              </a:lnSpc>
              <a:spcBef>
                <a:spcPts val="5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30" dirty="0">
                <a:latin typeface="Calibri"/>
                <a:cs typeface="Calibri"/>
              </a:rPr>
              <a:t>Tourism </a:t>
            </a:r>
            <a:r>
              <a:rPr sz="2000" spc="-10" dirty="0">
                <a:latin typeface="Calibri"/>
                <a:cs typeface="Calibri"/>
              </a:rPr>
              <a:t>marketing </a:t>
            </a:r>
            <a:r>
              <a:rPr sz="2000" dirty="0">
                <a:latin typeface="Calibri"/>
                <a:cs typeface="Calibri"/>
              </a:rPr>
              <a:t>is the  </a:t>
            </a:r>
            <a:r>
              <a:rPr sz="2000" spc="-5" dirty="0">
                <a:latin typeface="Calibri"/>
                <a:cs typeface="Calibri"/>
              </a:rPr>
              <a:t>application of </a:t>
            </a:r>
            <a:r>
              <a:rPr sz="2000" spc="-10" dirty="0">
                <a:latin typeface="Calibri"/>
                <a:cs typeface="Calibri"/>
              </a:rPr>
              <a:t>marketing  </a:t>
            </a:r>
            <a:r>
              <a:rPr sz="2000" spc="-5" dirty="0">
                <a:latin typeface="Calibri"/>
                <a:cs typeface="Calibri"/>
              </a:rPr>
              <a:t>concepts </a:t>
            </a:r>
            <a:r>
              <a:rPr sz="2000" dirty="0">
                <a:latin typeface="Calibri"/>
                <a:cs typeface="Calibri"/>
              </a:rPr>
              <a:t>in the </a:t>
            </a:r>
            <a:r>
              <a:rPr sz="2000" spc="-20" dirty="0">
                <a:latin typeface="Calibri"/>
                <a:cs typeface="Calibri"/>
              </a:rPr>
              <a:t>travel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 </a:t>
            </a:r>
            <a:r>
              <a:rPr sz="2000" spc="-10" dirty="0">
                <a:latin typeface="Calibri"/>
                <a:cs typeface="Calibri"/>
              </a:rPr>
              <a:t>tourism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industry.</a:t>
            </a:r>
            <a:endParaRPr sz="2000">
              <a:latin typeface="Calibri"/>
              <a:cs typeface="Calibri"/>
            </a:endParaRPr>
          </a:p>
          <a:p>
            <a:pPr marL="756285" marR="502284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30" dirty="0">
                <a:latin typeface="Calibri"/>
                <a:cs typeface="Calibri"/>
              </a:rPr>
              <a:t>Tourism </a:t>
            </a:r>
            <a:r>
              <a:rPr sz="2000" spc="-10" dirty="0">
                <a:latin typeface="Calibri"/>
                <a:cs typeface="Calibri"/>
              </a:rPr>
              <a:t>marketing </a:t>
            </a:r>
            <a:r>
              <a:rPr sz="2000" spc="-5" dirty="0">
                <a:latin typeface="Calibri"/>
                <a:cs typeface="Calibri"/>
              </a:rPr>
              <a:t>could be  </a:t>
            </a:r>
            <a:r>
              <a:rPr sz="2000" spc="-10" dirty="0">
                <a:latin typeface="Calibri"/>
                <a:cs typeface="Calibri"/>
              </a:rPr>
              <a:t>complex </a:t>
            </a:r>
            <a:r>
              <a:rPr sz="2000" dirty="0">
                <a:latin typeface="Calibri"/>
                <a:cs typeface="Calibri"/>
              </a:rPr>
              <a:t>due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  being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amalgam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many  </a:t>
            </a:r>
            <a:r>
              <a:rPr sz="2000" spc="-15" dirty="0">
                <a:latin typeface="Calibri"/>
                <a:cs typeface="Calibri"/>
              </a:rPr>
              <a:t>different </a:t>
            </a:r>
            <a:r>
              <a:rPr sz="2000" spc="-5" dirty="0">
                <a:latin typeface="Calibri"/>
                <a:cs typeface="Calibri"/>
              </a:rPr>
              <a:t>industries such </a:t>
            </a:r>
            <a:r>
              <a:rPr sz="2000" dirty="0">
                <a:latin typeface="Calibri"/>
                <a:cs typeface="Calibri"/>
              </a:rPr>
              <a:t>as  </a:t>
            </a:r>
            <a:r>
              <a:rPr sz="2000" spc="-5" dirty="0">
                <a:latin typeface="Calibri"/>
                <a:cs typeface="Calibri"/>
              </a:rPr>
              <a:t>accommodation </a:t>
            </a:r>
            <a:r>
              <a:rPr sz="2000" dirty="0">
                <a:latin typeface="Calibri"/>
                <a:cs typeface="Calibri"/>
              </a:rPr>
              <a:t>and  </a:t>
            </a:r>
            <a:r>
              <a:rPr sz="2000" spc="-5" dirty="0">
                <a:latin typeface="Calibri"/>
                <a:cs typeface="Calibri"/>
              </a:rPr>
              <a:t>transportation.</a:t>
            </a:r>
            <a:endParaRPr sz="2000">
              <a:latin typeface="Calibri"/>
              <a:cs typeface="Calibri"/>
            </a:endParaRPr>
          </a:p>
          <a:p>
            <a:pPr marL="756285" marR="2032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markets </a:t>
            </a:r>
            <a:r>
              <a:rPr sz="2000" spc="-5" dirty="0">
                <a:latin typeface="Calibri"/>
                <a:cs typeface="Calibri"/>
              </a:rPr>
              <a:t>also vary </a:t>
            </a:r>
            <a:r>
              <a:rPr sz="2000" spc="-25" dirty="0">
                <a:latin typeface="Calibri"/>
                <a:cs typeface="Calibri"/>
              </a:rPr>
              <a:t>widely,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determining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consumers'  preferences </a:t>
            </a:r>
            <a:r>
              <a:rPr sz="2000" spc="-5" dirty="0">
                <a:latin typeface="Calibri"/>
                <a:cs typeface="Calibri"/>
              </a:rPr>
              <a:t>could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difficult.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7575" y="427990"/>
            <a:ext cx="4058920" cy="612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Definition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4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organized, </a:t>
            </a:r>
            <a:r>
              <a:rPr sz="2000" spc="-5" dirty="0">
                <a:latin typeface="Calibri"/>
                <a:cs typeface="Calibri"/>
              </a:rPr>
              <a:t>combined </a:t>
            </a:r>
            <a:r>
              <a:rPr sz="2000" spc="-15" dirty="0">
                <a:latin typeface="Calibri"/>
                <a:cs typeface="Calibri"/>
              </a:rPr>
              <a:t>efforts 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national </a:t>
            </a:r>
            <a:r>
              <a:rPr sz="2000" spc="-15" dirty="0">
                <a:latin typeface="Calibri"/>
                <a:cs typeface="Calibri"/>
              </a:rPr>
              <a:t>tourist </a:t>
            </a:r>
            <a:r>
              <a:rPr sz="2000" dirty="0">
                <a:latin typeface="Calibri"/>
                <a:cs typeface="Calibri"/>
              </a:rPr>
              <a:t>bodies  </a:t>
            </a:r>
            <a:r>
              <a:rPr sz="2000" spc="-5" dirty="0">
                <a:latin typeface="Calibri"/>
                <a:cs typeface="Calibri"/>
              </a:rPr>
              <a:t>and/or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businesses </a:t>
            </a:r>
            <a:r>
              <a:rPr sz="2000" dirty="0">
                <a:latin typeface="Calibri"/>
                <a:cs typeface="Calibri"/>
              </a:rPr>
              <a:t>in the  </a:t>
            </a:r>
            <a:r>
              <a:rPr sz="2000" spc="-10" dirty="0">
                <a:latin typeface="Calibri"/>
                <a:cs typeface="Calibri"/>
              </a:rPr>
              <a:t>tourism </a:t>
            </a:r>
            <a:r>
              <a:rPr sz="2000" spc="-5" dirty="0">
                <a:latin typeface="Calibri"/>
                <a:cs typeface="Calibri"/>
              </a:rPr>
              <a:t>sector of </a:t>
            </a:r>
            <a:r>
              <a:rPr sz="2000" dirty="0">
                <a:latin typeface="Calibri"/>
                <a:cs typeface="Calibri"/>
              </a:rPr>
              <a:t>an  </a:t>
            </a:r>
            <a:r>
              <a:rPr sz="2000" spc="-5" dirty="0">
                <a:latin typeface="Calibri"/>
                <a:cs typeface="Calibri"/>
              </a:rPr>
              <a:t>international, national or local  </a:t>
            </a:r>
            <a:r>
              <a:rPr sz="2000" spc="-10" dirty="0">
                <a:latin typeface="Calibri"/>
                <a:cs typeface="Calibri"/>
              </a:rPr>
              <a:t>area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achieve growth </a:t>
            </a:r>
            <a:r>
              <a:rPr sz="2000" dirty="0">
                <a:latin typeface="Calibri"/>
                <a:cs typeface="Calibri"/>
              </a:rPr>
              <a:t>in  </a:t>
            </a:r>
            <a:r>
              <a:rPr sz="2000" spc="-5" dirty="0">
                <a:latin typeface="Calibri"/>
                <a:cs typeface="Calibri"/>
              </a:rPr>
              <a:t>tourism by </a:t>
            </a:r>
            <a:r>
              <a:rPr sz="2000" spc="-10" dirty="0">
                <a:latin typeface="Calibri"/>
                <a:cs typeface="Calibri"/>
              </a:rPr>
              <a:t>maximizing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0" dirty="0">
                <a:latin typeface="Calibri"/>
                <a:cs typeface="Calibri"/>
              </a:rPr>
              <a:t>satisfaction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tourists.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doing  </a:t>
            </a:r>
            <a:r>
              <a:rPr sz="2000" spc="-20" dirty="0">
                <a:latin typeface="Calibri"/>
                <a:cs typeface="Calibri"/>
              </a:rPr>
              <a:t>so,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tourist </a:t>
            </a:r>
            <a:r>
              <a:rPr sz="2000" dirty="0">
                <a:latin typeface="Calibri"/>
                <a:cs typeface="Calibri"/>
              </a:rPr>
              <a:t>bodies and  </a:t>
            </a:r>
            <a:r>
              <a:rPr sz="2000" spc="-5" dirty="0">
                <a:latin typeface="Calibri"/>
                <a:cs typeface="Calibri"/>
              </a:rPr>
              <a:t>businesses </a:t>
            </a:r>
            <a:r>
              <a:rPr sz="2000" spc="-10" dirty="0">
                <a:latin typeface="Calibri"/>
                <a:cs typeface="Calibri"/>
              </a:rPr>
              <a:t>expect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receive  profits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86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Product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ts val="2160"/>
              </a:lnSpc>
              <a:spcBef>
                <a:spcPts val="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climate, </a:t>
            </a:r>
            <a:r>
              <a:rPr sz="2000" spc="-25" dirty="0">
                <a:latin typeface="Calibri"/>
                <a:cs typeface="Calibri"/>
              </a:rPr>
              <a:t>history,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culture,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amenities,</a:t>
            </a:r>
            <a:endParaRPr sz="2000">
              <a:latin typeface="Calibri"/>
              <a:cs typeface="Calibri"/>
            </a:endParaRPr>
          </a:p>
          <a:p>
            <a:pPr marL="756285" marR="66675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tourism product </a:t>
            </a:r>
            <a:r>
              <a:rPr sz="2000" dirty="0">
                <a:latin typeface="Calibri"/>
                <a:cs typeface="Calibri"/>
              </a:rPr>
              <a:t>is the </a:t>
            </a:r>
            <a:r>
              <a:rPr sz="2000" spc="-5" dirty="0">
                <a:latin typeface="Calibri"/>
                <a:cs typeface="Calibri"/>
              </a:rPr>
              <a:t>sum  of </a:t>
            </a:r>
            <a:r>
              <a:rPr sz="2000" dirty="0">
                <a:latin typeface="Calibri"/>
                <a:cs typeface="Calibri"/>
              </a:rPr>
              <a:t>all the </a:t>
            </a:r>
            <a:r>
              <a:rPr sz="2000" spc="-15" dirty="0">
                <a:latin typeface="Calibri"/>
                <a:cs typeface="Calibri"/>
              </a:rPr>
              <a:t>factors </a:t>
            </a:r>
            <a:r>
              <a:rPr sz="2000" dirty="0">
                <a:latin typeface="Calibri"/>
                <a:cs typeface="Calibri"/>
              </a:rPr>
              <a:t>in an </a:t>
            </a:r>
            <a:r>
              <a:rPr sz="2000" spc="-10" dirty="0">
                <a:latin typeface="Calibri"/>
                <a:cs typeface="Calibri"/>
              </a:rPr>
              <a:t>area </a:t>
            </a:r>
            <a:r>
              <a:rPr sz="2000" spc="-5" dirty="0">
                <a:latin typeface="Calibri"/>
                <a:cs typeface="Calibri"/>
              </a:rPr>
              <a:t>that  can </a:t>
            </a:r>
            <a:r>
              <a:rPr sz="2000" spc="-10" dirty="0">
                <a:latin typeface="Calibri"/>
                <a:cs typeface="Calibri"/>
              </a:rPr>
              <a:t>result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consumer  </a:t>
            </a:r>
            <a:r>
              <a:rPr sz="2000" spc="-10" dirty="0">
                <a:latin typeface="Calibri"/>
                <a:cs typeface="Calibri"/>
              </a:rPr>
              <a:t>satisfaction.</a:t>
            </a:r>
            <a:endParaRPr sz="2000">
              <a:latin typeface="Calibri"/>
              <a:cs typeface="Calibri"/>
            </a:endParaRPr>
          </a:p>
          <a:p>
            <a:pPr marL="756285" marR="49657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tourist </a:t>
            </a:r>
            <a:r>
              <a:rPr sz="2000" dirty="0">
                <a:latin typeface="Calibri"/>
                <a:cs typeface="Calibri"/>
              </a:rPr>
              <a:t>or </a:t>
            </a:r>
            <a:r>
              <a:rPr sz="2000" spc="-5" dirty="0">
                <a:latin typeface="Calibri"/>
                <a:cs typeface="Calibri"/>
              </a:rPr>
              <a:t>his </a:t>
            </a:r>
            <a:r>
              <a:rPr sz="2000" spc="-20" dirty="0">
                <a:latin typeface="Calibri"/>
                <a:cs typeface="Calibri"/>
              </a:rPr>
              <a:t>travel </a:t>
            </a:r>
            <a:r>
              <a:rPr sz="2000" spc="-5" dirty="0">
                <a:latin typeface="Calibri"/>
                <a:cs typeface="Calibri"/>
              </a:rPr>
              <a:t>agent  combines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different  </a:t>
            </a:r>
            <a:r>
              <a:rPr sz="2000" spc="-5" dirty="0">
                <a:latin typeface="Calibri"/>
                <a:cs typeface="Calibri"/>
              </a:rPr>
              <a:t>components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get his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own  </a:t>
            </a:r>
            <a:r>
              <a:rPr sz="2000" spc="-10" dirty="0">
                <a:latin typeface="Calibri"/>
                <a:cs typeface="Calibri"/>
              </a:rPr>
              <a:t>tourist</a:t>
            </a:r>
            <a:r>
              <a:rPr sz="2000" spc="-5" dirty="0">
                <a:latin typeface="Calibri"/>
                <a:cs typeface="Calibri"/>
              </a:rPr>
              <a:t> product.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479281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pPr marL="38100">
                <a:lnSpc>
                  <a:spcPts val="1240"/>
                </a:lnSpc>
              </a:p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39" y="17780"/>
            <a:ext cx="1719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latin typeface="Calibri"/>
                <a:cs typeface="Calibri"/>
              </a:rPr>
              <a:t>Characteristics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2223"/>
            <a:ext cx="2849245" cy="62261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49250" indent="-33718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349250" algn="l"/>
                <a:tab pos="349885" algn="l"/>
              </a:tabLst>
            </a:pPr>
            <a:r>
              <a:rPr sz="1800" spc="-10" dirty="0">
                <a:latin typeface="Calibri"/>
                <a:cs typeface="Calibri"/>
              </a:rPr>
              <a:t>intangible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Consumption happens </a:t>
            </a:r>
            <a:r>
              <a:rPr sz="1800" spc="-10" dirty="0">
                <a:latin typeface="Calibri"/>
                <a:cs typeface="Calibri"/>
              </a:rPr>
              <a:t>at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once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consumer </a:t>
            </a:r>
            <a:r>
              <a:rPr sz="1800" spc="-10" dirty="0">
                <a:latin typeface="Calibri"/>
                <a:cs typeface="Calibri"/>
              </a:rPr>
              <a:t>relies </a:t>
            </a:r>
            <a:r>
              <a:rPr sz="1800" spc="-5" dirty="0">
                <a:latin typeface="Calibri"/>
                <a:cs typeface="Calibri"/>
              </a:rPr>
              <a:t>on pre-  </a:t>
            </a:r>
            <a:r>
              <a:rPr sz="1800" spc="-10" dirty="0">
                <a:latin typeface="Calibri"/>
                <a:cs typeface="Calibri"/>
              </a:rPr>
              <a:t>purchase information to  </a:t>
            </a:r>
            <a:r>
              <a:rPr sz="1800" spc="-15" dirty="0">
                <a:latin typeface="Calibri"/>
                <a:cs typeface="Calibri"/>
              </a:rPr>
              <a:t>make </a:t>
            </a:r>
            <a:r>
              <a:rPr sz="1800" spc="-5" dirty="0">
                <a:latin typeface="Calibri"/>
                <a:cs typeface="Calibri"/>
              </a:rPr>
              <a:t>his decisions because  he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5" dirty="0">
                <a:latin typeface="Calibri"/>
                <a:cs typeface="Calibri"/>
              </a:rPr>
              <a:t>no </a:t>
            </a:r>
            <a:r>
              <a:rPr sz="1800" spc="-10" dirty="0">
                <a:latin typeface="Calibri"/>
                <a:cs typeface="Calibri"/>
              </a:rPr>
              <a:t>option 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see</a:t>
            </a:r>
            <a:endParaRPr sz="1800">
              <a:latin typeface="Calibri"/>
              <a:cs typeface="Calibri"/>
            </a:endParaRPr>
          </a:p>
          <a:p>
            <a:pPr marL="299085" marR="40195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15" dirty="0">
                <a:latin typeface="Calibri"/>
                <a:cs typeface="Calibri"/>
              </a:rPr>
              <a:t>different producers </a:t>
            </a:r>
            <a:r>
              <a:rPr sz="1800" spc="-10" dirty="0">
                <a:latin typeface="Calibri"/>
                <a:cs typeface="Calibri"/>
              </a:rPr>
              <a:t>are  involved to </a:t>
            </a:r>
            <a:r>
              <a:rPr sz="1800" spc="-15" dirty="0">
                <a:latin typeface="Calibri"/>
                <a:cs typeface="Calibri"/>
              </a:rPr>
              <a:t>create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5" dirty="0">
                <a:latin typeface="Calibri"/>
                <a:cs typeface="Calibri"/>
              </a:rPr>
              <a:t>market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10" dirty="0">
                <a:latin typeface="Calibri"/>
                <a:cs typeface="Calibri"/>
              </a:rPr>
              <a:t> product</a:t>
            </a:r>
            <a:endParaRPr sz="1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Demand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seasonal</a:t>
            </a:r>
            <a:endParaRPr sz="1800">
              <a:latin typeface="Calibri"/>
              <a:cs typeface="Calibri"/>
            </a:endParaRPr>
          </a:p>
          <a:p>
            <a:pPr marL="299085" marR="144780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10" dirty="0">
                <a:latin typeface="Calibri"/>
                <a:cs typeface="Calibri"/>
              </a:rPr>
              <a:t>motivations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consumers  </a:t>
            </a:r>
            <a:r>
              <a:rPr sz="1800" spc="-5" dirty="0">
                <a:latin typeface="Calibri"/>
                <a:cs typeface="Calibri"/>
              </a:rPr>
              <a:t>vary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widely</a:t>
            </a:r>
            <a:endParaRPr sz="1800">
              <a:latin typeface="Calibri"/>
              <a:cs typeface="Calibri"/>
            </a:endParaRPr>
          </a:p>
          <a:p>
            <a:pPr marL="299085" marR="56515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Intermediaries such </a:t>
            </a:r>
            <a:r>
              <a:rPr sz="1800" dirty="0">
                <a:latin typeface="Calibri"/>
                <a:cs typeface="Calibri"/>
              </a:rPr>
              <a:t>as  </a:t>
            </a:r>
            <a:r>
              <a:rPr sz="1800" spc="-15" dirty="0">
                <a:latin typeface="Calibri"/>
                <a:cs typeface="Calibri"/>
              </a:rPr>
              <a:t>travel </a:t>
            </a:r>
            <a:r>
              <a:rPr sz="1800" spc="-5" dirty="0">
                <a:latin typeface="Calibri"/>
                <a:cs typeface="Calibri"/>
              </a:rPr>
              <a:t>agents </a:t>
            </a:r>
            <a:r>
              <a:rPr sz="1800" spc="-10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strong  control </a:t>
            </a:r>
            <a:r>
              <a:rPr sz="1800" spc="-10" dirty="0">
                <a:latin typeface="Calibri"/>
                <a:cs typeface="Calibri"/>
              </a:rPr>
              <a:t>over product  </a:t>
            </a:r>
            <a:r>
              <a:rPr sz="1800" spc="-5" dirty="0">
                <a:latin typeface="Calibri"/>
                <a:cs typeface="Calibri"/>
              </a:rPr>
              <a:t>design, </a:t>
            </a:r>
            <a:r>
              <a:rPr sz="1800" spc="-10" dirty="0">
                <a:latin typeface="Calibri"/>
                <a:cs typeface="Calibri"/>
              </a:rPr>
              <a:t>distribution,  promotion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pricing</a:t>
            </a:r>
            <a:endParaRPr sz="1800">
              <a:latin typeface="Calibri"/>
              <a:cs typeface="Calibri"/>
            </a:endParaRPr>
          </a:p>
          <a:p>
            <a:pPr marL="299085" marR="58419" indent="-28702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800" spc="-5" dirty="0">
                <a:latin typeface="Calibri"/>
                <a:cs typeface="Calibri"/>
              </a:rPr>
              <a:t>High </a:t>
            </a:r>
            <a:r>
              <a:rPr sz="1800" spc="-15" dirty="0">
                <a:latin typeface="Calibri"/>
                <a:cs typeface="Calibri"/>
              </a:rPr>
              <a:t>fixed </a:t>
            </a:r>
            <a:r>
              <a:rPr sz="1800" spc="-10" dirty="0">
                <a:latin typeface="Calibri"/>
                <a:cs typeface="Calibri"/>
              </a:rPr>
              <a:t>costs are often  involved, resulting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5" dirty="0">
                <a:latin typeface="Calibri"/>
                <a:cs typeface="Calibri"/>
              </a:rPr>
              <a:t>use of short-run </a:t>
            </a:r>
            <a:r>
              <a:rPr sz="1800" spc="-15" dirty="0">
                <a:latin typeface="Calibri"/>
                <a:cs typeface="Calibri"/>
              </a:rPr>
              <a:t>marketing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775" y="113792"/>
            <a:ext cx="12598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8975" y="420115"/>
            <a:ext cx="4337685" cy="2773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6075" indent="-334010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346075" algn="l"/>
                <a:tab pos="346710" algn="l"/>
              </a:tabLst>
            </a:pPr>
            <a:r>
              <a:rPr sz="1700" spc="-5" dirty="0">
                <a:latin typeface="Calibri"/>
                <a:cs typeface="Calibri"/>
              </a:rPr>
              <a:t>involves </a:t>
            </a:r>
            <a:r>
              <a:rPr sz="1700" spc="-10" dirty="0">
                <a:latin typeface="Calibri"/>
                <a:cs typeface="Calibri"/>
              </a:rPr>
              <a:t>several</a:t>
            </a:r>
            <a:r>
              <a:rPr sz="1700" spc="-8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steps</a:t>
            </a:r>
            <a:endParaRPr sz="1700">
              <a:latin typeface="Calibri"/>
              <a:cs typeface="Calibri"/>
            </a:endParaRPr>
          </a:p>
          <a:p>
            <a:pPr marL="299085" indent="-287020">
              <a:lnSpc>
                <a:spcPts val="1835"/>
              </a:lnSpc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10" dirty="0">
                <a:latin typeface="Calibri"/>
                <a:cs typeface="Calibri"/>
              </a:rPr>
              <a:t>Market </a:t>
            </a:r>
            <a:r>
              <a:rPr sz="1700" spc="-5" dirty="0">
                <a:latin typeface="Calibri"/>
                <a:cs typeface="Calibri"/>
              </a:rPr>
              <a:t>research seeks to </a:t>
            </a:r>
            <a:r>
              <a:rPr sz="1700" spc="-10" dirty="0">
                <a:latin typeface="Calibri"/>
                <a:cs typeface="Calibri"/>
              </a:rPr>
              <a:t>understand</a:t>
            </a:r>
            <a:r>
              <a:rPr sz="1700" spc="-1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endParaRPr sz="1700">
              <a:latin typeface="Calibri"/>
              <a:cs typeface="Calibri"/>
            </a:endParaRPr>
          </a:p>
          <a:p>
            <a:pPr marL="299085">
              <a:lnSpc>
                <a:spcPts val="1835"/>
              </a:lnSpc>
            </a:pPr>
            <a:r>
              <a:rPr sz="1700" spc="-5" dirty="0">
                <a:latin typeface="Calibri"/>
                <a:cs typeface="Calibri"/>
              </a:rPr>
              <a:t>consumer</a:t>
            </a:r>
            <a:endParaRPr sz="1700">
              <a:latin typeface="Calibri"/>
              <a:cs typeface="Calibri"/>
            </a:endParaRPr>
          </a:p>
          <a:p>
            <a:pPr marL="346075" indent="-334010">
              <a:lnSpc>
                <a:spcPct val="100000"/>
              </a:lnSpc>
              <a:buFont typeface="Arial"/>
              <a:buChar char="–"/>
              <a:tabLst>
                <a:tab pos="346075" algn="l"/>
                <a:tab pos="346710" algn="l"/>
              </a:tabLst>
            </a:pPr>
            <a:r>
              <a:rPr sz="1700" spc="-5" dirty="0">
                <a:latin typeface="Calibri"/>
                <a:cs typeface="Calibri"/>
              </a:rPr>
              <a:t>product development </a:t>
            </a:r>
            <a:r>
              <a:rPr sz="1700" dirty="0">
                <a:latin typeface="Calibri"/>
                <a:cs typeface="Calibri"/>
              </a:rPr>
              <a:t>aims </a:t>
            </a:r>
            <a:r>
              <a:rPr sz="1700" spc="-5" dirty="0">
                <a:latin typeface="Calibri"/>
                <a:cs typeface="Calibri"/>
              </a:rPr>
              <a:t>to meet </a:t>
            </a:r>
            <a:r>
              <a:rPr sz="1700" dirty="0">
                <a:latin typeface="Calibri"/>
                <a:cs typeface="Calibri"/>
              </a:rPr>
              <a:t>his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needs</a:t>
            </a:r>
            <a:endParaRPr sz="1700">
              <a:latin typeface="Calibri"/>
              <a:cs typeface="Calibri"/>
            </a:endParaRPr>
          </a:p>
          <a:p>
            <a:pPr marL="299085" marR="5715" indent="-287020">
              <a:lnSpc>
                <a:spcPct val="80000"/>
              </a:lnSpc>
              <a:spcBef>
                <a:spcPts val="409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dirty="0">
                <a:latin typeface="Calibri"/>
                <a:cs typeface="Calibri"/>
              </a:rPr>
              <a:t>Analysis and selection </a:t>
            </a:r>
            <a:r>
              <a:rPr sz="1700" spc="-5" dirty="0">
                <a:latin typeface="Calibri"/>
                <a:cs typeface="Calibri"/>
              </a:rPr>
              <a:t>of </a:t>
            </a:r>
            <a:r>
              <a:rPr sz="1700" spc="-10" dirty="0">
                <a:latin typeface="Calibri"/>
                <a:cs typeface="Calibri"/>
              </a:rPr>
              <a:t>target markets, </a:t>
            </a:r>
            <a:r>
              <a:rPr sz="1700" dirty="0">
                <a:latin typeface="Calibri"/>
                <a:cs typeface="Calibri"/>
              </a:rPr>
              <a:t>also  known as </a:t>
            </a:r>
            <a:r>
              <a:rPr sz="1700" spc="-5" dirty="0">
                <a:latin typeface="Calibri"/>
                <a:cs typeface="Calibri"/>
              </a:rPr>
              <a:t>segmentation, </a:t>
            </a:r>
            <a:r>
              <a:rPr sz="1700" dirty="0">
                <a:latin typeface="Calibri"/>
                <a:cs typeface="Calibri"/>
              </a:rPr>
              <a:t>means </a:t>
            </a:r>
            <a:r>
              <a:rPr sz="1700" spc="-5" dirty="0">
                <a:latin typeface="Calibri"/>
                <a:cs typeface="Calibri"/>
              </a:rPr>
              <a:t>studying  potential customer groups </a:t>
            </a:r>
            <a:r>
              <a:rPr sz="1700" dirty="0">
                <a:latin typeface="Calibri"/>
                <a:cs typeface="Calibri"/>
              </a:rPr>
              <a:t>and selecting only  </a:t>
            </a:r>
            <a:r>
              <a:rPr sz="1700" spc="-5" dirty="0">
                <a:latin typeface="Calibri"/>
                <a:cs typeface="Calibri"/>
              </a:rPr>
              <a:t>certain groups whose </a:t>
            </a:r>
            <a:r>
              <a:rPr sz="1700" dirty="0">
                <a:latin typeface="Calibri"/>
                <a:cs typeface="Calibri"/>
              </a:rPr>
              <a:t>needs and </a:t>
            </a:r>
            <a:r>
              <a:rPr sz="1700" spc="-5" dirty="0">
                <a:latin typeface="Calibri"/>
                <a:cs typeface="Calibri"/>
              </a:rPr>
              <a:t>wants can</a:t>
            </a:r>
            <a:r>
              <a:rPr sz="1700" spc="-15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be  best met </a:t>
            </a:r>
            <a:r>
              <a:rPr sz="1700" dirty="0">
                <a:latin typeface="Calibri"/>
                <a:cs typeface="Calibri"/>
              </a:rPr>
              <a:t>with a </a:t>
            </a:r>
            <a:r>
              <a:rPr sz="1700" spc="-5" dirty="0">
                <a:latin typeface="Calibri"/>
                <a:cs typeface="Calibri"/>
              </a:rPr>
              <a:t>certain producer's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product</a:t>
            </a:r>
            <a:endParaRPr sz="1700">
              <a:latin typeface="Calibri"/>
              <a:cs typeface="Calibri"/>
            </a:endParaRPr>
          </a:p>
          <a:p>
            <a:pPr marL="299085" marR="66040" indent="-287020">
              <a:lnSpc>
                <a:spcPts val="1630"/>
              </a:lnSpc>
              <a:spcBef>
                <a:spcPts val="39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10" dirty="0">
                <a:latin typeface="Calibri"/>
                <a:cs typeface="Calibri"/>
              </a:rPr>
              <a:t>Marketing </a:t>
            </a:r>
            <a:r>
              <a:rPr sz="1700" spc="-15" dirty="0">
                <a:latin typeface="Calibri"/>
                <a:cs typeface="Calibri"/>
              </a:rPr>
              <a:t>strategy </a:t>
            </a:r>
            <a:r>
              <a:rPr sz="1700" dirty="0">
                <a:latin typeface="Calibri"/>
                <a:cs typeface="Calibri"/>
              </a:rPr>
              <a:t>seeks </a:t>
            </a:r>
            <a:r>
              <a:rPr sz="1700" spc="-5" dirty="0">
                <a:latin typeface="Calibri"/>
                <a:cs typeface="Calibri"/>
              </a:rPr>
              <a:t>to reach </a:t>
            </a:r>
            <a:r>
              <a:rPr sz="1700" dirty="0">
                <a:latin typeface="Calibri"/>
                <a:cs typeface="Calibri"/>
              </a:rPr>
              <a:t>the </a:t>
            </a:r>
            <a:r>
              <a:rPr sz="1700" spc="-10" dirty="0">
                <a:latin typeface="Calibri"/>
                <a:cs typeface="Calibri"/>
              </a:rPr>
              <a:t>target  markets </a:t>
            </a:r>
            <a:r>
              <a:rPr sz="1700" dirty="0">
                <a:latin typeface="Calibri"/>
                <a:cs typeface="Calibri"/>
              </a:rPr>
              <a:t>using </a:t>
            </a:r>
            <a:r>
              <a:rPr sz="1700" spc="-5" dirty="0">
                <a:latin typeface="Calibri"/>
                <a:cs typeface="Calibri"/>
              </a:rPr>
              <a:t>promotion, </a:t>
            </a:r>
            <a:r>
              <a:rPr sz="1700" dirty="0">
                <a:latin typeface="Calibri"/>
                <a:cs typeface="Calibri"/>
              </a:rPr>
              <a:t>advertising,</a:t>
            </a:r>
            <a:r>
              <a:rPr sz="1700" spc="-1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pricing  and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distribution.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1775" y="3165475"/>
            <a:ext cx="20066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Communication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8975" y="3471798"/>
            <a:ext cx="4565650" cy="2928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ts val="1835"/>
              </a:lnSpc>
              <a:spcBef>
                <a:spcPts val="10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occur </a:t>
            </a:r>
            <a:r>
              <a:rPr sz="1700" dirty="0">
                <a:latin typeface="Calibri"/>
                <a:cs typeface="Calibri"/>
              </a:rPr>
              <a:t>in </a:t>
            </a:r>
            <a:r>
              <a:rPr sz="1700" spc="-5" dirty="0">
                <a:latin typeface="Calibri"/>
                <a:cs typeface="Calibri"/>
              </a:rPr>
              <a:t>three </a:t>
            </a:r>
            <a:r>
              <a:rPr sz="1700" spc="-15" dirty="0">
                <a:latin typeface="Calibri"/>
                <a:cs typeface="Calibri"/>
              </a:rPr>
              <a:t>ways: </a:t>
            </a:r>
            <a:r>
              <a:rPr sz="1700" spc="-5" dirty="0">
                <a:latin typeface="Calibri"/>
                <a:cs typeface="Calibri"/>
              </a:rPr>
              <a:t>external, internal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-12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word-</a:t>
            </a:r>
            <a:endParaRPr sz="1700">
              <a:latin typeface="Calibri"/>
              <a:cs typeface="Calibri"/>
            </a:endParaRPr>
          </a:p>
          <a:p>
            <a:pPr marL="299085">
              <a:lnSpc>
                <a:spcPts val="1835"/>
              </a:lnSpc>
            </a:pPr>
            <a:r>
              <a:rPr sz="1700" spc="-5" dirty="0">
                <a:latin typeface="Calibri"/>
                <a:cs typeface="Calibri"/>
              </a:rPr>
              <a:t>of-mouth</a:t>
            </a:r>
            <a:endParaRPr sz="1700">
              <a:latin typeface="Calibri"/>
              <a:cs typeface="Calibri"/>
            </a:endParaRPr>
          </a:p>
          <a:p>
            <a:pPr marL="299085" marR="52069" indent="-287020">
              <a:lnSpc>
                <a:spcPts val="1630"/>
              </a:lnSpc>
              <a:spcBef>
                <a:spcPts val="39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External marketing </a:t>
            </a:r>
            <a:r>
              <a:rPr sz="1700" dirty="0">
                <a:latin typeface="Calibri"/>
                <a:cs typeface="Calibri"/>
              </a:rPr>
              <a:t>uses </a:t>
            </a:r>
            <a:r>
              <a:rPr sz="1700" spc="-10" dirty="0">
                <a:latin typeface="Calibri"/>
                <a:cs typeface="Calibri"/>
              </a:rPr>
              <a:t>formal </a:t>
            </a:r>
            <a:r>
              <a:rPr sz="1700" spc="-5" dirty="0">
                <a:latin typeface="Calibri"/>
                <a:cs typeface="Calibri"/>
              </a:rPr>
              <a:t>communication  </a:t>
            </a:r>
            <a:r>
              <a:rPr sz="1700" dirty="0">
                <a:latin typeface="Calibri"/>
                <a:cs typeface="Calibri"/>
              </a:rPr>
              <a:t>channels </a:t>
            </a:r>
            <a:r>
              <a:rPr sz="1700" spc="-5" dirty="0">
                <a:latin typeface="Calibri"/>
                <a:cs typeface="Calibri"/>
              </a:rPr>
              <a:t>to </a:t>
            </a:r>
            <a:r>
              <a:rPr sz="1700" spc="-10" dirty="0">
                <a:latin typeface="Calibri"/>
                <a:cs typeface="Calibri"/>
              </a:rPr>
              <a:t>promote </a:t>
            </a:r>
            <a:r>
              <a:rPr sz="1700" dirty="0">
                <a:latin typeface="Calibri"/>
                <a:cs typeface="Calibri"/>
              </a:rPr>
              <a:t>the tourism </a:t>
            </a:r>
            <a:r>
              <a:rPr sz="1700" spc="-5" dirty="0">
                <a:latin typeface="Calibri"/>
                <a:cs typeface="Calibri"/>
              </a:rPr>
              <a:t>product to</a:t>
            </a:r>
            <a:r>
              <a:rPr sz="1700" spc="-1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  </a:t>
            </a:r>
            <a:r>
              <a:rPr sz="1700" spc="-25" dirty="0">
                <a:latin typeface="Calibri"/>
                <a:cs typeface="Calibri"/>
              </a:rPr>
              <a:t>traveler, </a:t>
            </a:r>
            <a:r>
              <a:rPr sz="1700" spc="-5" dirty="0">
                <a:latin typeface="Calibri"/>
                <a:cs typeface="Calibri"/>
              </a:rPr>
              <a:t>boasting of </a:t>
            </a:r>
            <a:r>
              <a:rPr sz="1700" dirty="0">
                <a:latin typeface="Calibri"/>
                <a:cs typeface="Calibri"/>
              </a:rPr>
              <a:t>its </a:t>
            </a:r>
            <a:r>
              <a:rPr sz="1700" spc="-5" dirty="0">
                <a:latin typeface="Calibri"/>
                <a:cs typeface="Calibri"/>
              </a:rPr>
              <a:t>benefits </a:t>
            </a:r>
            <a:r>
              <a:rPr sz="1700" dirty="0">
                <a:latin typeface="Calibri"/>
                <a:cs typeface="Calibri"/>
              </a:rPr>
              <a:t>and making  </a:t>
            </a:r>
            <a:r>
              <a:rPr sz="1700" spc="-5" dirty="0">
                <a:latin typeface="Calibri"/>
                <a:cs typeface="Calibri"/>
              </a:rPr>
              <a:t>promises</a:t>
            </a:r>
            <a:endParaRPr sz="1700">
              <a:latin typeface="Calibri"/>
              <a:cs typeface="Calibri"/>
            </a:endParaRPr>
          </a:p>
          <a:p>
            <a:pPr marL="299085" marR="34925" indent="-287020" algn="just">
              <a:lnSpc>
                <a:spcPct val="80100"/>
              </a:lnSpc>
              <a:spcBef>
                <a:spcPts val="425"/>
              </a:spcBef>
              <a:buFont typeface="Arial"/>
              <a:buChar char="–"/>
              <a:tabLst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Internal marketing communication occurs </a:t>
            </a:r>
            <a:r>
              <a:rPr sz="1700" dirty="0">
                <a:latin typeface="Calibri"/>
                <a:cs typeface="Calibri"/>
              </a:rPr>
              <a:t>when  the tourism service </a:t>
            </a:r>
            <a:r>
              <a:rPr sz="1700" spc="-5" dirty="0">
                <a:latin typeface="Calibri"/>
                <a:cs typeface="Calibri"/>
              </a:rPr>
              <a:t>provider </a:t>
            </a:r>
            <a:r>
              <a:rPr sz="1700" spc="-15" dirty="0">
                <a:latin typeface="Calibri"/>
                <a:cs typeface="Calibri"/>
              </a:rPr>
              <a:t>makes </a:t>
            </a:r>
            <a:r>
              <a:rPr sz="1700" spc="-10" dirty="0">
                <a:latin typeface="Calibri"/>
                <a:cs typeface="Calibri"/>
              </a:rPr>
              <a:t>contact</a:t>
            </a:r>
            <a:r>
              <a:rPr sz="1700" spc="-114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with  the </a:t>
            </a:r>
            <a:r>
              <a:rPr sz="1700" spc="-5" dirty="0">
                <a:latin typeface="Calibri"/>
                <a:cs typeface="Calibri"/>
              </a:rPr>
              <a:t>tourist </a:t>
            </a:r>
            <a:r>
              <a:rPr sz="1700" dirty="0">
                <a:latin typeface="Calibri"/>
                <a:cs typeface="Calibri"/>
              </a:rPr>
              <a:t>and </a:t>
            </a:r>
            <a:r>
              <a:rPr sz="1700" spc="-5" dirty="0">
                <a:latin typeface="Calibri"/>
                <a:cs typeface="Calibri"/>
              </a:rPr>
              <a:t>delivers </a:t>
            </a:r>
            <a:r>
              <a:rPr sz="1700" dirty="0">
                <a:latin typeface="Calibri"/>
                <a:cs typeface="Calibri"/>
              </a:rPr>
              <a:t>the </a:t>
            </a:r>
            <a:r>
              <a:rPr sz="1700" spc="-5" dirty="0">
                <a:latin typeface="Calibri"/>
                <a:cs typeface="Calibri"/>
              </a:rPr>
              <a:t>promised</a:t>
            </a:r>
            <a:r>
              <a:rPr sz="1700" spc="-13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benefits.</a:t>
            </a:r>
            <a:endParaRPr sz="1700">
              <a:latin typeface="Calibri"/>
              <a:cs typeface="Calibri"/>
            </a:endParaRPr>
          </a:p>
          <a:p>
            <a:pPr marL="299085" marR="257810" indent="-287020">
              <a:lnSpc>
                <a:spcPts val="1630"/>
              </a:lnSpc>
              <a:spcBef>
                <a:spcPts val="39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10" dirty="0">
                <a:latin typeface="Calibri"/>
                <a:cs typeface="Calibri"/>
              </a:rPr>
              <a:t>Word-of-mouth </a:t>
            </a:r>
            <a:r>
              <a:rPr sz="1700" spc="-5" dirty="0">
                <a:latin typeface="Calibri"/>
                <a:cs typeface="Calibri"/>
              </a:rPr>
              <a:t>communication occurs  informally </a:t>
            </a:r>
            <a:r>
              <a:rPr sz="1700" dirty="0">
                <a:latin typeface="Calibri"/>
                <a:cs typeface="Calibri"/>
              </a:rPr>
              <a:t>when </a:t>
            </a:r>
            <a:r>
              <a:rPr sz="1700" spc="-5" dirty="0">
                <a:latin typeface="Calibri"/>
                <a:cs typeface="Calibri"/>
              </a:rPr>
              <a:t>visitors or employees</a:t>
            </a:r>
            <a:r>
              <a:rPr sz="1700" spc="-1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discuss  their </a:t>
            </a:r>
            <a:r>
              <a:rPr sz="1700" spc="-5" dirty="0">
                <a:latin typeface="Calibri"/>
                <a:cs typeface="Calibri"/>
              </a:rPr>
              <a:t>experiences of </a:t>
            </a:r>
            <a:r>
              <a:rPr sz="1700" dirty="0">
                <a:latin typeface="Calibri"/>
                <a:cs typeface="Calibri"/>
              </a:rPr>
              <a:t>the tourism </a:t>
            </a:r>
            <a:r>
              <a:rPr sz="1700" spc="-5" dirty="0">
                <a:latin typeface="Calibri"/>
                <a:cs typeface="Calibri"/>
              </a:rPr>
              <a:t>product to  others.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813" y="168910"/>
            <a:ext cx="5274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SWOT </a:t>
            </a:r>
            <a:r>
              <a:rPr spc="-10" dirty="0"/>
              <a:t>analysis </a:t>
            </a:r>
            <a:r>
              <a:rPr spc="-5" dirty="0"/>
              <a:t>of </a:t>
            </a:r>
            <a:r>
              <a:rPr spc="-60" dirty="0"/>
              <a:t>Tourism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862329"/>
            <a:ext cx="4062095" cy="557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Strengths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ts val="216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35" dirty="0">
                <a:latin typeface="Calibri"/>
                <a:cs typeface="Calibri"/>
              </a:rPr>
              <a:t>Vast </a:t>
            </a:r>
            <a:r>
              <a:rPr sz="2000" spc="-10" dirty="0">
                <a:latin typeface="Calibri"/>
                <a:cs typeface="Calibri"/>
              </a:rPr>
              <a:t>geography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endParaRPr sz="2000">
              <a:latin typeface="Calibri"/>
              <a:cs typeface="Calibri"/>
            </a:endParaRPr>
          </a:p>
          <a:p>
            <a:pPr marL="756285" marR="266700">
              <a:lnSpc>
                <a:spcPts val="1920"/>
              </a:lnSpc>
              <a:spcBef>
                <a:spcPts val="225"/>
              </a:spcBef>
            </a:pPr>
            <a:r>
              <a:rPr sz="2000" spc="-15" dirty="0">
                <a:latin typeface="Calibri"/>
                <a:cs typeface="Calibri"/>
              </a:rPr>
              <a:t>forests, </a:t>
            </a:r>
            <a:r>
              <a:rPr sz="2000" spc="-5" dirty="0">
                <a:latin typeface="Calibri"/>
                <a:cs typeface="Calibri"/>
              </a:rPr>
              <a:t>deserts, mountains </a:t>
            </a:r>
            <a:r>
              <a:rPr sz="2000" dirty="0">
                <a:latin typeface="Calibri"/>
                <a:cs typeface="Calibri"/>
              </a:rPr>
              <a:t>&amp;  </a:t>
            </a:r>
            <a:r>
              <a:rPr sz="2000" spc="-5" dirty="0">
                <a:latin typeface="Calibri"/>
                <a:cs typeface="Calibri"/>
              </a:rPr>
              <a:t>beaches.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Calibri"/>
                <a:cs typeface="Calibri"/>
              </a:rPr>
              <a:t>Varied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culture.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Many historical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monuments.</a:t>
            </a:r>
            <a:endParaRPr sz="2000">
              <a:latin typeface="Calibri"/>
              <a:cs typeface="Calibri"/>
            </a:endParaRPr>
          </a:p>
          <a:p>
            <a:pPr marL="756285" marR="79248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Knowledge of English by  </a:t>
            </a:r>
            <a:r>
              <a:rPr sz="2000" dirty="0">
                <a:latin typeface="Calibri"/>
                <a:cs typeface="Calibri"/>
              </a:rPr>
              <a:t>majority </a:t>
            </a:r>
            <a:r>
              <a:rPr sz="2000" spc="-5" dirty="0">
                <a:latin typeface="Calibri"/>
                <a:cs typeface="Calibri"/>
              </a:rPr>
              <a:t>of local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people.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Efficient </a:t>
            </a:r>
            <a:r>
              <a:rPr sz="2000" spc="-5" dirty="0">
                <a:latin typeface="Calibri"/>
                <a:cs typeface="Calibri"/>
              </a:rPr>
              <a:t>transport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facilities.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Weakness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Lack of adequate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infrastructure.</a:t>
            </a:r>
            <a:endParaRPr sz="2000">
              <a:latin typeface="Calibri"/>
              <a:cs typeface="Calibri"/>
            </a:endParaRPr>
          </a:p>
          <a:p>
            <a:pPr marL="756285" marR="28956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libri"/>
                <a:cs typeface="Calibri"/>
              </a:rPr>
              <a:t>Safety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security of </a:t>
            </a:r>
            <a:r>
              <a:rPr sz="2000" spc="-15" dirty="0">
                <a:latin typeface="Calibri"/>
                <a:cs typeface="Calibri"/>
              </a:rPr>
              <a:t>foreign  </a:t>
            </a:r>
            <a:r>
              <a:rPr sz="2000" spc="-10" dirty="0">
                <a:latin typeface="Calibri"/>
                <a:cs typeface="Calibri"/>
              </a:rPr>
              <a:t>tourists.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ts val="216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Misconception </a:t>
            </a:r>
            <a:r>
              <a:rPr sz="2000" dirty="0">
                <a:latin typeface="Calibri"/>
                <a:cs typeface="Calibri"/>
              </a:rPr>
              <a:t>about India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160"/>
              </a:lnSpc>
            </a:pPr>
            <a:r>
              <a:rPr sz="2000" spc="-15" dirty="0">
                <a:latin typeface="Calibri"/>
                <a:cs typeface="Calibri"/>
              </a:rPr>
              <a:t>foreigners</a:t>
            </a:r>
            <a:endParaRPr sz="2000">
              <a:latin typeface="Calibri"/>
              <a:cs typeface="Calibri"/>
            </a:endParaRPr>
          </a:p>
          <a:p>
            <a:pPr marL="756285" marR="904240" lvl="1" indent="-287020">
              <a:lnSpc>
                <a:spcPts val="1920"/>
              </a:lnSpc>
              <a:spcBef>
                <a:spcPts val="46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Lack of maintenance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 monuments, </a:t>
            </a:r>
            <a:r>
              <a:rPr sz="2000" spc="-10" dirty="0">
                <a:latin typeface="Calibri"/>
                <a:cs typeface="Calibri"/>
              </a:rPr>
              <a:t>forts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Many </a:t>
            </a:r>
            <a:r>
              <a:rPr sz="2000" dirty="0">
                <a:latin typeface="Calibri"/>
                <a:cs typeface="Calibri"/>
              </a:rPr>
              <a:t>languages and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dialects.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938529"/>
            <a:ext cx="3968115" cy="405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Opportunities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Increased</a:t>
            </a:r>
            <a:r>
              <a:rPr sz="2000" spc="-10" dirty="0">
                <a:latin typeface="Calibri"/>
                <a:cs typeface="Calibri"/>
              </a:rPr>
              <a:t> privatization.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CWG </a:t>
            </a:r>
            <a:r>
              <a:rPr sz="2000" dirty="0">
                <a:latin typeface="Calibri"/>
                <a:cs typeface="Calibri"/>
              </a:rPr>
              <a:t>2010,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Grandprix2011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Medical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tourism.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Go-green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initiative.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World-class hotels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airports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Threats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5" dirty="0">
                <a:latin typeface="Calibri"/>
                <a:cs typeface="Calibri"/>
              </a:rPr>
              <a:t>Terrorism.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5" dirty="0">
                <a:latin typeface="Calibri"/>
                <a:cs typeface="Calibri"/>
              </a:rPr>
              <a:t>Tensions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15" dirty="0">
                <a:latin typeface="Calibri"/>
                <a:cs typeface="Calibri"/>
              </a:rPr>
              <a:t>Pakistan.</a:t>
            </a:r>
            <a:endParaRPr sz="2000">
              <a:latin typeface="Calibri"/>
              <a:cs typeface="Calibri"/>
            </a:endParaRPr>
          </a:p>
          <a:p>
            <a:pPr marL="756285" marR="474980" lvl="1" indent="-287020">
              <a:lnSpc>
                <a:spcPct val="8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Better promotion </a:t>
            </a:r>
            <a:r>
              <a:rPr sz="2000" spc="-5" dirty="0">
                <a:latin typeface="Calibri"/>
                <a:cs typeface="Calibri"/>
              </a:rPr>
              <a:t>by other  countries.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Economic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slowdown.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5401" y="168910"/>
            <a:ext cx="5016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PEST </a:t>
            </a:r>
            <a:r>
              <a:rPr spc="-10" dirty="0"/>
              <a:t>analysis </a:t>
            </a:r>
            <a:r>
              <a:rPr spc="-5" dirty="0"/>
              <a:t>of</a:t>
            </a:r>
            <a:r>
              <a:rPr spc="-55" dirty="0"/>
              <a:t> Tourism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838200"/>
            <a:ext cx="86868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7741" y="130810"/>
            <a:ext cx="5673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Core </a:t>
            </a:r>
            <a:r>
              <a:rPr spc="-10" dirty="0"/>
              <a:t>concepts </a:t>
            </a:r>
            <a:r>
              <a:rPr spc="-5" dirty="0"/>
              <a:t>in</a:t>
            </a:r>
            <a:r>
              <a:rPr spc="-40" dirty="0"/>
              <a:t> </a:t>
            </a:r>
            <a:r>
              <a:rPr spc="-20" dirty="0"/>
              <a:t>Marketing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65925"/>
            <a:ext cx="4079875" cy="158305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Needs</a:t>
            </a:r>
            <a:endParaRPr sz="26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555"/>
              </a:spcBef>
              <a:tabLst>
                <a:tab pos="756285" algn="l"/>
              </a:tabLst>
            </a:pPr>
            <a:r>
              <a:rPr sz="2200" spc="-5" dirty="0">
                <a:latin typeface="Arial"/>
                <a:cs typeface="Arial"/>
              </a:rPr>
              <a:t>–	</a:t>
            </a:r>
            <a:r>
              <a:rPr sz="2200" spc="-25" dirty="0">
                <a:latin typeface="Calibri"/>
                <a:cs typeface="Calibri"/>
              </a:rPr>
              <a:t>state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felt </a:t>
            </a:r>
            <a:r>
              <a:rPr sz="2200" spc="-10" dirty="0">
                <a:latin typeface="Calibri"/>
                <a:cs typeface="Calibri"/>
              </a:rPr>
              <a:t>deprivation  </a:t>
            </a:r>
            <a:r>
              <a:rPr sz="2200" spc="-5" dirty="0">
                <a:latin typeface="Calibri"/>
                <a:cs typeface="Calibri"/>
              </a:rPr>
              <a:t>including </a:t>
            </a:r>
            <a:r>
              <a:rPr sz="2200" spc="-15" dirty="0">
                <a:latin typeface="Calibri"/>
                <a:cs typeface="Calibri"/>
              </a:rPr>
              <a:t>physical, </a:t>
            </a:r>
            <a:r>
              <a:rPr sz="2200" spc="-5" dirty="0">
                <a:latin typeface="Calibri"/>
                <a:cs typeface="Calibri"/>
              </a:rPr>
              <a:t>social,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  individual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needs.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765925"/>
            <a:ext cx="4129404" cy="541210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20" dirty="0">
                <a:latin typeface="Calibri"/>
                <a:cs typeface="Calibri"/>
              </a:rPr>
              <a:t>Wants</a:t>
            </a:r>
            <a:endParaRPr sz="2600">
              <a:latin typeface="Calibri"/>
              <a:cs typeface="Calibri"/>
            </a:endParaRPr>
          </a:p>
          <a:p>
            <a:pPr marL="756285" marR="74930" lvl="1" indent="-287020">
              <a:lnSpc>
                <a:spcPct val="100000"/>
              </a:lnSpc>
              <a:spcBef>
                <a:spcPts val="55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Needs </a:t>
            </a:r>
            <a:r>
              <a:rPr sz="2200" spc="-10" dirty="0">
                <a:latin typeface="Calibri"/>
                <a:cs typeface="Calibri"/>
              </a:rPr>
              <a:t>become </a:t>
            </a:r>
            <a:r>
              <a:rPr sz="2200" spc="-15" dirty="0">
                <a:latin typeface="Calibri"/>
                <a:cs typeface="Calibri"/>
              </a:rPr>
              <a:t>wants </a:t>
            </a:r>
            <a:r>
              <a:rPr sz="2200" spc="-5" dirty="0">
                <a:latin typeface="Calibri"/>
                <a:cs typeface="Calibri"/>
              </a:rPr>
              <a:t>when  </a:t>
            </a:r>
            <a:r>
              <a:rPr sz="2200" spc="-10" dirty="0">
                <a:latin typeface="Calibri"/>
                <a:cs typeface="Calibri"/>
              </a:rPr>
              <a:t>they are </a:t>
            </a:r>
            <a:r>
              <a:rPr sz="2200" spc="-15" dirty="0">
                <a:latin typeface="Calibri"/>
                <a:cs typeface="Calibri"/>
              </a:rPr>
              <a:t>directed to </a:t>
            </a:r>
            <a:r>
              <a:rPr sz="2200" spc="-10" dirty="0">
                <a:latin typeface="Calibri"/>
                <a:cs typeface="Calibri"/>
              </a:rPr>
              <a:t>specific  objects that might satisfy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need.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/>
                <a:cs typeface="Calibri"/>
              </a:rPr>
              <a:t>Demands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5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5" dirty="0">
                <a:latin typeface="Calibri"/>
                <a:cs typeface="Calibri"/>
              </a:rPr>
              <a:t>Wants </a:t>
            </a:r>
            <a:r>
              <a:rPr sz="2200" spc="-5" dirty="0">
                <a:latin typeface="Calibri"/>
                <a:cs typeface="Calibri"/>
              </a:rPr>
              <a:t>+ </a:t>
            </a:r>
            <a:r>
              <a:rPr sz="2200" spc="-10" dirty="0">
                <a:latin typeface="Calibri"/>
                <a:cs typeface="Calibri"/>
              </a:rPr>
              <a:t>buying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power</a:t>
            </a:r>
            <a:endParaRPr sz="2200">
              <a:latin typeface="Calibri"/>
              <a:cs typeface="Calibri"/>
            </a:endParaRPr>
          </a:p>
          <a:p>
            <a:pPr marL="355600" marR="9525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Needs and </a:t>
            </a:r>
            <a:r>
              <a:rPr sz="2600" spc="-25" dirty="0">
                <a:latin typeface="Calibri"/>
                <a:cs typeface="Calibri"/>
              </a:rPr>
              <a:t>Wants </a:t>
            </a:r>
            <a:r>
              <a:rPr sz="2600" spc="-5" dirty="0">
                <a:latin typeface="Calibri"/>
                <a:cs typeface="Calibri"/>
              </a:rPr>
              <a:t>Fulfilled  through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b="1" i="1" spc="-15" dirty="0">
                <a:latin typeface="Calibri"/>
                <a:cs typeface="Calibri"/>
              </a:rPr>
              <a:t>Marketing </a:t>
            </a:r>
            <a:r>
              <a:rPr sz="2600" b="1" i="1" spc="-5" dirty="0">
                <a:latin typeface="Calibri"/>
                <a:cs typeface="Calibri"/>
              </a:rPr>
              <a:t>Offer</a:t>
            </a:r>
            <a:r>
              <a:rPr sz="2600" b="1" i="1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5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/>
                <a:cs typeface="Calibri"/>
              </a:rPr>
              <a:t>Some </a:t>
            </a:r>
            <a:r>
              <a:rPr sz="2200" spc="-10" dirty="0">
                <a:latin typeface="Calibri"/>
                <a:cs typeface="Calibri"/>
              </a:rPr>
              <a:t>combination </a:t>
            </a:r>
            <a:r>
              <a:rPr sz="2200" spc="-5" dirty="0">
                <a:latin typeface="Calibri"/>
                <a:cs typeface="Calibri"/>
              </a:rPr>
              <a:t>of  </a:t>
            </a:r>
            <a:r>
              <a:rPr sz="2200" spc="-10" dirty="0">
                <a:latin typeface="Calibri"/>
                <a:cs typeface="Calibri"/>
              </a:rPr>
              <a:t>products, </a:t>
            </a:r>
            <a:r>
              <a:rPr sz="2200" dirty="0">
                <a:latin typeface="Calibri"/>
                <a:cs typeface="Calibri"/>
              </a:rPr>
              <a:t>services, </a:t>
            </a:r>
            <a:r>
              <a:rPr sz="2200" spc="-15" dirty="0">
                <a:latin typeface="Calibri"/>
                <a:cs typeface="Calibri"/>
              </a:rPr>
              <a:t>informatio  </a:t>
            </a:r>
            <a:r>
              <a:rPr sz="2200" spc="-5" dirty="0">
                <a:latin typeface="Calibri"/>
                <a:cs typeface="Calibri"/>
              </a:rPr>
              <a:t>n, or </a:t>
            </a:r>
            <a:r>
              <a:rPr sz="2200" spc="-10" dirty="0">
                <a:latin typeface="Calibri"/>
                <a:cs typeface="Calibri"/>
              </a:rPr>
              <a:t>experiences </a:t>
            </a:r>
            <a:r>
              <a:rPr sz="2200" spc="-20" dirty="0">
                <a:latin typeface="Calibri"/>
                <a:cs typeface="Calibri"/>
              </a:rPr>
              <a:t>offered to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20" dirty="0">
                <a:latin typeface="Calibri"/>
                <a:cs typeface="Calibri"/>
              </a:rPr>
              <a:t>market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satisfy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need </a:t>
            </a:r>
            <a:r>
              <a:rPr sz="2200" dirty="0">
                <a:latin typeface="Calibri"/>
                <a:cs typeface="Calibri"/>
              </a:rPr>
              <a:t>or  </a:t>
            </a:r>
            <a:r>
              <a:rPr sz="2200" spc="-15" dirty="0">
                <a:latin typeface="Calibri"/>
                <a:cs typeface="Calibri"/>
              </a:rPr>
              <a:t>want.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" y="2590863"/>
            <a:ext cx="4133178" cy="35288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07340" y="238760"/>
            <a:ext cx="4105275" cy="512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28651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0" dirty="0">
                <a:latin typeface="Calibri"/>
                <a:cs typeface="Calibri"/>
              </a:rPr>
              <a:t>Target </a:t>
            </a:r>
            <a:r>
              <a:rPr sz="2800" spc="-20" dirty="0">
                <a:latin typeface="Calibri"/>
                <a:cs typeface="Calibri"/>
              </a:rPr>
              <a:t>markets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&amp;  </a:t>
            </a:r>
            <a:r>
              <a:rPr sz="2800" spc="-15" dirty="0">
                <a:latin typeface="Calibri"/>
                <a:cs typeface="Calibri"/>
              </a:rPr>
              <a:t>segmentation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Differences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756285" marR="14287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needs, </a:t>
            </a:r>
            <a:r>
              <a:rPr sz="2400" spc="-30" dirty="0">
                <a:latin typeface="Calibri"/>
                <a:cs typeface="Calibri"/>
              </a:rPr>
              <a:t>behavior, </a:t>
            </a:r>
            <a:r>
              <a:rPr sz="2400" spc="-15" dirty="0">
                <a:latin typeface="Calibri"/>
                <a:cs typeface="Calibri"/>
              </a:rPr>
              <a:t>demogra  </a:t>
            </a:r>
            <a:r>
              <a:rPr sz="2400" spc="-5" dirty="0">
                <a:latin typeface="Calibri"/>
                <a:cs typeface="Calibri"/>
              </a:rPr>
              <a:t>phics or </a:t>
            </a:r>
            <a:r>
              <a:rPr sz="2400" spc="-15" dirty="0">
                <a:latin typeface="Calibri"/>
                <a:cs typeface="Calibri"/>
              </a:rPr>
              <a:t>psychographics  are </a:t>
            </a: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identify  segments.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segment </a:t>
            </a:r>
            <a:r>
              <a:rPr sz="2400" spc="-5" dirty="0">
                <a:latin typeface="Calibri"/>
                <a:cs typeface="Calibri"/>
              </a:rPr>
              <a:t>served </a:t>
            </a:r>
            <a:r>
              <a:rPr sz="2400" spc="-10" dirty="0">
                <a:latin typeface="Calibri"/>
                <a:cs typeface="Calibri"/>
              </a:rPr>
              <a:t>by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firm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called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target  market.</a:t>
            </a:r>
            <a:endParaRPr sz="2400">
              <a:latin typeface="Calibri"/>
              <a:cs typeface="Calibri"/>
            </a:endParaRPr>
          </a:p>
          <a:p>
            <a:pPr marL="756285" marR="31750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market offering </a:t>
            </a:r>
            <a:r>
              <a:rPr sz="2400" dirty="0">
                <a:latin typeface="Calibri"/>
                <a:cs typeface="Calibri"/>
              </a:rPr>
              <a:t>is  </a:t>
            </a:r>
            <a:r>
              <a:rPr sz="2400" spc="-15" dirty="0">
                <a:latin typeface="Calibri"/>
                <a:cs typeface="Calibri"/>
              </a:rPr>
              <a:t>customized to </a:t>
            </a:r>
            <a:r>
              <a:rPr sz="2400" spc="-5" dirty="0">
                <a:latin typeface="Calibri"/>
                <a:cs typeface="Calibri"/>
              </a:rPr>
              <a:t>the needs 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target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7575" y="149425"/>
            <a:ext cx="4167504" cy="55206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Market</a:t>
            </a:r>
            <a:endParaRPr sz="2800">
              <a:latin typeface="Calibri"/>
              <a:cs typeface="Calibri"/>
            </a:endParaRPr>
          </a:p>
          <a:p>
            <a:pPr marL="756285" marR="7366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Marketplace </a:t>
            </a:r>
            <a:r>
              <a:rPr sz="2400" dirty="0">
                <a:latin typeface="Calibri"/>
                <a:cs typeface="Calibri"/>
              </a:rPr>
              <a:t>is  </a:t>
            </a:r>
            <a:r>
              <a:rPr sz="2400" spc="-15" dirty="0">
                <a:latin typeface="Calibri"/>
                <a:cs typeface="Calibri"/>
              </a:rPr>
              <a:t>physical, </a:t>
            </a:r>
            <a:r>
              <a:rPr sz="2400" dirty="0">
                <a:latin typeface="Calibri"/>
                <a:cs typeface="Calibri"/>
              </a:rPr>
              <a:t>as when </a:t>
            </a: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goes 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shopping </a:t>
            </a:r>
            <a:r>
              <a:rPr sz="2400" dirty="0">
                <a:latin typeface="Calibri"/>
                <a:cs typeface="Calibri"/>
              </a:rPr>
              <a:t>in 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store.</a:t>
            </a:r>
            <a:endParaRPr sz="2400">
              <a:latin typeface="Calibri"/>
              <a:cs typeface="Calibri"/>
            </a:endParaRPr>
          </a:p>
          <a:p>
            <a:pPr marL="756285" marR="312420" lvl="1" indent="-287020" algn="just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Marketspace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digital,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  when </a:t>
            </a:r>
            <a:r>
              <a:rPr sz="2400" spc="-5" dirty="0">
                <a:latin typeface="Calibri"/>
                <a:cs typeface="Calibri"/>
              </a:rPr>
              <a:t>one </a:t>
            </a:r>
            <a:r>
              <a:rPr sz="2400" spc="-10" dirty="0">
                <a:latin typeface="Calibri"/>
                <a:cs typeface="Calibri"/>
              </a:rPr>
              <a:t>goes shopping 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internet.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Metamarket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described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  a </a:t>
            </a:r>
            <a:r>
              <a:rPr sz="2400" spc="-10" dirty="0">
                <a:latin typeface="Calibri"/>
                <a:cs typeface="Calibri"/>
              </a:rPr>
              <a:t>cluster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complementary  products </a:t>
            </a:r>
            <a:r>
              <a:rPr sz="2400" dirty="0">
                <a:latin typeface="Calibri"/>
                <a:cs typeface="Calibri"/>
              </a:rPr>
              <a:t>and services </a:t>
            </a:r>
            <a:r>
              <a:rPr sz="2400" spc="-10" dirty="0">
                <a:latin typeface="Calibri"/>
                <a:cs typeface="Calibri"/>
              </a:rPr>
              <a:t>that 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dirty="0">
                <a:latin typeface="Calibri"/>
                <a:cs typeface="Calibri"/>
              </a:rPr>
              <a:t>closely </a:t>
            </a:r>
            <a:r>
              <a:rPr sz="2400" spc="-15" dirty="0">
                <a:latin typeface="Calibri"/>
                <a:cs typeface="Calibri"/>
              </a:rPr>
              <a:t>related </a:t>
            </a:r>
            <a:r>
              <a:rPr sz="2400" dirty="0">
                <a:latin typeface="Calibri"/>
                <a:cs typeface="Calibri"/>
              </a:rPr>
              <a:t>in the  minds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consumers </a:t>
            </a:r>
            <a:r>
              <a:rPr sz="2400" spc="-5" dirty="0">
                <a:latin typeface="Calibri"/>
                <a:cs typeface="Calibri"/>
              </a:rPr>
              <a:t>but 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spread across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diverse  </a:t>
            </a:r>
            <a:r>
              <a:rPr sz="2400" spc="-10" dirty="0">
                <a:latin typeface="Calibri"/>
                <a:cs typeface="Calibri"/>
              </a:rPr>
              <a:t>set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industries.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761" y="8636"/>
            <a:ext cx="7727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Marketing </a:t>
            </a:r>
            <a:r>
              <a:rPr spc="-10" dirty="0"/>
              <a:t>Management</a:t>
            </a:r>
            <a:r>
              <a:rPr dirty="0"/>
              <a:t> </a:t>
            </a:r>
            <a:r>
              <a:rPr spc="-10" dirty="0"/>
              <a:t>Philosophies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74932"/>
            <a:ext cx="4091940" cy="57289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Production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Concept</a:t>
            </a:r>
            <a:endParaRPr sz="2400">
              <a:latin typeface="Calibri"/>
              <a:cs typeface="Calibri"/>
            </a:endParaRPr>
          </a:p>
          <a:p>
            <a:pPr marL="756285" marR="130175" lvl="1" indent="-287020">
              <a:lnSpc>
                <a:spcPct val="90000"/>
              </a:lnSpc>
              <a:spcBef>
                <a:spcPts val="509"/>
              </a:spcBef>
              <a:buFont typeface="Arial"/>
              <a:buChar char="–"/>
              <a:tabLst>
                <a:tab pos="810895" algn="l"/>
                <a:tab pos="812165" algn="l"/>
              </a:tabLst>
            </a:pPr>
            <a:r>
              <a:rPr dirty="0"/>
              <a:t>	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i="1" spc="-5" dirty="0">
                <a:latin typeface="Calibri"/>
                <a:cs typeface="Calibri"/>
              </a:rPr>
              <a:t>production </a:t>
            </a:r>
            <a:r>
              <a:rPr sz="2000" i="1" spc="-10" dirty="0">
                <a:latin typeface="Calibri"/>
                <a:cs typeface="Calibri"/>
              </a:rPr>
              <a:t>concept </a:t>
            </a:r>
            <a:r>
              <a:rPr sz="2000" spc="-5" dirty="0">
                <a:latin typeface="Calibri"/>
                <a:cs typeface="Calibri"/>
              </a:rPr>
              <a:t>holds  that </a:t>
            </a:r>
            <a:r>
              <a:rPr sz="2000" spc="-15" dirty="0">
                <a:latin typeface="Calibri"/>
                <a:cs typeface="Calibri"/>
              </a:rPr>
              <a:t>customers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spc="-25" dirty="0">
                <a:latin typeface="Calibri"/>
                <a:cs typeface="Calibri"/>
              </a:rPr>
              <a:t>favor  </a:t>
            </a:r>
            <a:r>
              <a:rPr sz="2000" spc="-5" dirty="0">
                <a:latin typeface="Calibri"/>
                <a:cs typeface="Calibri"/>
              </a:rPr>
              <a:t>products that </a:t>
            </a:r>
            <a:r>
              <a:rPr sz="2000" spc="-10" dirty="0">
                <a:latin typeface="Calibri"/>
                <a:cs typeface="Calibri"/>
              </a:rPr>
              <a:t>are available </a:t>
            </a:r>
            <a:r>
              <a:rPr sz="2000" dirty="0">
                <a:latin typeface="Calibri"/>
                <a:cs typeface="Calibri"/>
              </a:rPr>
              <a:t>and  </a:t>
            </a:r>
            <a:r>
              <a:rPr sz="2000" spc="-5" dirty="0">
                <a:latin typeface="Calibri"/>
                <a:cs typeface="Calibri"/>
              </a:rPr>
              <a:t>highly </a:t>
            </a:r>
            <a:r>
              <a:rPr sz="2000" spc="-15" dirty="0">
                <a:latin typeface="Calibri"/>
                <a:cs typeface="Calibri"/>
              </a:rPr>
              <a:t>affordable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that  management should </a:t>
            </a:r>
            <a:r>
              <a:rPr sz="2000" spc="-15" dirty="0">
                <a:latin typeface="Calibri"/>
                <a:cs typeface="Calibri"/>
              </a:rPr>
              <a:t>therefore  </a:t>
            </a:r>
            <a:r>
              <a:rPr sz="2000" spc="-10" dirty="0">
                <a:latin typeface="Calibri"/>
                <a:cs typeface="Calibri"/>
              </a:rPr>
              <a:t>focus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spc="-10" dirty="0">
                <a:latin typeface="Calibri"/>
                <a:cs typeface="Calibri"/>
              </a:rPr>
              <a:t>improving </a:t>
            </a:r>
            <a:r>
              <a:rPr sz="2000" spc="-5" dirty="0">
                <a:latin typeface="Calibri"/>
                <a:cs typeface="Calibri"/>
              </a:rPr>
              <a:t>production 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distribution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efficiency.</a:t>
            </a:r>
            <a:endParaRPr sz="2000">
              <a:latin typeface="Calibri"/>
              <a:cs typeface="Calibri"/>
            </a:endParaRPr>
          </a:p>
          <a:p>
            <a:pPr marL="756285" marR="652145" lvl="1" indent="-287020">
              <a:lnSpc>
                <a:spcPts val="2160"/>
              </a:lnSpc>
              <a:spcBef>
                <a:spcPts val="50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production concept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 </a:t>
            </a:r>
            <a:r>
              <a:rPr sz="2000" spc="-5" dirty="0">
                <a:latin typeface="Calibri"/>
                <a:cs typeface="Calibri"/>
              </a:rPr>
              <a:t>useful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when: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ts val="1939"/>
              </a:lnSpc>
              <a:spcBef>
                <a:spcPts val="200"/>
              </a:spcBef>
              <a:buFont typeface="Arial"/>
              <a:buChar char="•"/>
              <a:tabLst>
                <a:tab pos="1155700" algn="l"/>
                <a:tab pos="1156335" algn="l"/>
                <a:tab pos="1475740" algn="l"/>
              </a:tabLst>
            </a:pPr>
            <a:r>
              <a:rPr sz="1700" dirty="0">
                <a:latin typeface="Calibri"/>
                <a:cs typeface="Calibri"/>
              </a:rPr>
              <a:t>1)	Demand </a:t>
            </a:r>
            <a:r>
              <a:rPr sz="1700" spc="-15" dirty="0">
                <a:latin typeface="Calibri"/>
                <a:cs typeface="Calibri"/>
              </a:rPr>
              <a:t>for </a:t>
            </a:r>
            <a:r>
              <a:rPr sz="1700" dirty="0">
                <a:latin typeface="Calibri"/>
                <a:cs typeface="Calibri"/>
              </a:rPr>
              <a:t>a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product</a:t>
            </a:r>
            <a:endParaRPr sz="1700">
              <a:latin typeface="Calibri"/>
              <a:cs typeface="Calibri"/>
            </a:endParaRPr>
          </a:p>
          <a:p>
            <a:pPr marL="1155700">
              <a:lnSpc>
                <a:spcPts val="1939"/>
              </a:lnSpc>
            </a:pPr>
            <a:r>
              <a:rPr sz="1700" spc="-10" dirty="0">
                <a:latin typeface="Calibri"/>
                <a:cs typeface="Calibri"/>
              </a:rPr>
              <a:t>exceeds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supply.</a:t>
            </a:r>
            <a:endParaRPr sz="1700">
              <a:latin typeface="Calibri"/>
              <a:cs typeface="Calibri"/>
            </a:endParaRPr>
          </a:p>
          <a:p>
            <a:pPr marL="1155700" marR="5080" lvl="2" indent="-228600">
              <a:lnSpc>
                <a:spcPts val="1839"/>
              </a:lnSpc>
              <a:spcBef>
                <a:spcPts val="430"/>
              </a:spcBef>
              <a:buFont typeface="Arial"/>
              <a:buChar char="•"/>
              <a:tabLst>
                <a:tab pos="1155700" algn="l"/>
                <a:tab pos="1156335" algn="l"/>
                <a:tab pos="1574800" algn="l"/>
              </a:tabLst>
            </a:pPr>
            <a:r>
              <a:rPr sz="1700" dirty="0">
                <a:latin typeface="Calibri"/>
                <a:cs typeface="Calibri"/>
              </a:rPr>
              <a:t>2)	</a:t>
            </a:r>
            <a:r>
              <a:rPr sz="1700" spc="-5" dirty="0">
                <a:latin typeface="Calibri"/>
                <a:cs typeface="Calibri"/>
              </a:rPr>
              <a:t>The product's </a:t>
            </a:r>
            <a:r>
              <a:rPr sz="1700" spc="-10" dirty="0">
                <a:latin typeface="Calibri"/>
                <a:cs typeface="Calibri"/>
              </a:rPr>
              <a:t>cost </a:t>
            </a:r>
            <a:r>
              <a:rPr sz="1700" dirty="0">
                <a:latin typeface="Calibri"/>
                <a:cs typeface="Calibri"/>
              </a:rPr>
              <a:t>is </a:t>
            </a:r>
            <a:r>
              <a:rPr sz="1700" spc="-5" dirty="0">
                <a:latin typeface="Calibri"/>
                <a:cs typeface="Calibri"/>
              </a:rPr>
              <a:t>too  </a:t>
            </a:r>
            <a:r>
              <a:rPr sz="1700" dirty="0">
                <a:latin typeface="Calibri"/>
                <a:cs typeface="Calibri"/>
              </a:rPr>
              <a:t>high and </a:t>
            </a:r>
            <a:r>
              <a:rPr sz="1700" spc="-5" dirty="0">
                <a:latin typeface="Calibri"/>
                <a:cs typeface="Calibri"/>
              </a:rPr>
              <a:t>improved productivity</a:t>
            </a:r>
            <a:r>
              <a:rPr sz="1700" spc="-19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is  needed </a:t>
            </a:r>
            <a:r>
              <a:rPr sz="1700" spc="-10" dirty="0">
                <a:latin typeface="Calibri"/>
                <a:cs typeface="Calibri"/>
              </a:rPr>
              <a:t>to </a:t>
            </a:r>
            <a:r>
              <a:rPr sz="1700" dirty="0">
                <a:latin typeface="Calibri"/>
                <a:cs typeface="Calibri"/>
              </a:rPr>
              <a:t>bring it</a:t>
            </a:r>
            <a:r>
              <a:rPr sz="1700" spc="-9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down.</a:t>
            </a:r>
            <a:endParaRPr sz="1700">
              <a:latin typeface="Calibri"/>
              <a:cs typeface="Calibri"/>
            </a:endParaRPr>
          </a:p>
          <a:p>
            <a:pPr marL="756285" marR="168275" lvl="1" indent="-287020">
              <a:lnSpc>
                <a:spcPct val="90000"/>
              </a:lnSpc>
              <a:spcBef>
                <a:spcPts val="420"/>
              </a:spcBef>
              <a:buFont typeface="Arial"/>
              <a:buChar char="–"/>
              <a:tabLst>
                <a:tab pos="810895" algn="l"/>
                <a:tab pos="812165" algn="l"/>
              </a:tabLst>
            </a:pPr>
            <a:r>
              <a:rPr dirty="0"/>
              <a:t>	</a:t>
            </a:r>
            <a:r>
              <a:rPr sz="2000" spc="-5" dirty="0">
                <a:latin typeface="Calibri"/>
                <a:cs typeface="Calibri"/>
              </a:rPr>
              <a:t>The risk with </a:t>
            </a:r>
            <a:r>
              <a:rPr sz="2000" dirty="0">
                <a:latin typeface="Calibri"/>
                <a:cs typeface="Calibri"/>
              </a:rPr>
              <a:t>this </a:t>
            </a:r>
            <a:r>
              <a:rPr sz="2000" spc="-5" dirty="0">
                <a:latin typeface="Calibri"/>
                <a:cs typeface="Calibri"/>
              </a:rPr>
              <a:t>concept </a:t>
            </a:r>
            <a:r>
              <a:rPr sz="2000" dirty="0">
                <a:latin typeface="Calibri"/>
                <a:cs typeface="Calibri"/>
              </a:rPr>
              <a:t>is in  </a:t>
            </a:r>
            <a:r>
              <a:rPr sz="2000" spc="-10" dirty="0">
                <a:latin typeface="Calibri"/>
                <a:cs typeface="Calibri"/>
              </a:rPr>
              <a:t>focusing too narrowly </a:t>
            </a:r>
            <a:r>
              <a:rPr sz="2000" spc="-5" dirty="0">
                <a:latin typeface="Calibri"/>
                <a:cs typeface="Calibri"/>
              </a:rPr>
              <a:t>on  </a:t>
            </a:r>
            <a:r>
              <a:rPr sz="2000" spc="-10" dirty="0">
                <a:latin typeface="Calibri"/>
                <a:cs typeface="Calibri"/>
              </a:rPr>
              <a:t>company operations. </a:t>
            </a:r>
            <a:r>
              <a:rPr sz="2000" spc="-5" dirty="0">
                <a:latin typeface="Calibri"/>
                <a:cs typeface="Calibri"/>
              </a:rPr>
              <a:t>Do not  ignore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desires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5" dirty="0">
                <a:latin typeface="Calibri"/>
                <a:cs typeface="Calibri"/>
              </a:rPr>
              <a:t>market.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851132"/>
            <a:ext cx="4018915" cy="54044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Product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Concept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54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i="1" spc="-5" dirty="0">
                <a:latin typeface="Calibri"/>
                <a:cs typeface="Calibri"/>
              </a:rPr>
              <a:t>product </a:t>
            </a:r>
            <a:r>
              <a:rPr sz="2000" i="1" spc="-10" dirty="0">
                <a:latin typeface="Calibri"/>
                <a:cs typeface="Calibri"/>
              </a:rPr>
              <a:t>concept </a:t>
            </a:r>
            <a:r>
              <a:rPr sz="2000" spc="-20" dirty="0">
                <a:latin typeface="Calibri"/>
                <a:cs typeface="Calibri"/>
              </a:rPr>
              <a:t>states </a:t>
            </a:r>
            <a:r>
              <a:rPr sz="2000" spc="-5" dirty="0">
                <a:latin typeface="Calibri"/>
                <a:cs typeface="Calibri"/>
              </a:rPr>
              <a:t>that  </a:t>
            </a:r>
            <a:r>
              <a:rPr sz="2000" spc="-10" dirty="0">
                <a:latin typeface="Calibri"/>
                <a:cs typeface="Calibri"/>
              </a:rPr>
              <a:t>consumers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spc="-25" dirty="0">
                <a:latin typeface="Calibri"/>
                <a:cs typeface="Calibri"/>
              </a:rPr>
              <a:t>favor </a:t>
            </a:r>
            <a:r>
              <a:rPr sz="2000" spc="-5" dirty="0">
                <a:latin typeface="Calibri"/>
                <a:cs typeface="Calibri"/>
              </a:rPr>
              <a:t>products  that </a:t>
            </a:r>
            <a:r>
              <a:rPr sz="2000" spc="-15" dirty="0">
                <a:latin typeface="Calibri"/>
                <a:cs typeface="Calibri"/>
              </a:rPr>
              <a:t>offer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most</a:t>
            </a:r>
            <a:endParaRPr sz="2000">
              <a:latin typeface="Calibri"/>
              <a:cs typeface="Calibri"/>
            </a:endParaRPr>
          </a:p>
          <a:p>
            <a:pPr marL="756285" marR="200660">
              <a:lnSpc>
                <a:spcPts val="2160"/>
              </a:lnSpc>
              <a:spcBef>
                <a:spcPts val="5"/>
              </a:spcBef>
            </a:pPr>
            <a:r>
              <a:rPr sz="2000" spc="-20" dirty="0">
                <a:latin typeface="Calibri"/>
                <a:cs typeface="Calibri"/>
              </a:rPr>
              <a:t>quality, </a:t>
            </a:r>
            <a:r>
              <a:rPr sz="2000" spc="-5" dirty="0">
                <a:latin typeface="Calibri"/>
                <a:cs typeface="Calibri"/>
              </a:rPr>
              <a:t>performance, and  </a:t>
            </a:r>
            <a:r>
              <a:rPr sz="2000" spc="-15" dirty="0">
                <a:latin typeface="Calibri"/>
                <a:cs typeface="Calibri"/>
              </a:rPr>
              <a:t>features,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0" dirty="0">
                <a:latin typeface="Calibri"/>
                <a:cs typeface="Calibri"/>
              </a:rPr>
              <a:t>organization </a:t>
            </a:r>
            <a:r>
              <a:rPr sz="2000" spc="-5" dirty="0">
                <a:latin typeface="Calibri"/>
                <a:cs typeface="Calibri"/>
              </a:rPr>
              <a:t>should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therefore  devote </a:t>
            </a:r>
            <a:r>
              <a:rPr sz="2000" dirty="0">
                <a:latin typeface="Calibri"/>
                <a:cs typeface="Calibri"/>
              </a:rPr>
              <a:t>its </a:t>
            </a:r>
            <a:r>
              <a:rPr sz="2000" spc="-5" dirty="0">
                <a:latin typeface="Calibri"/>
                <a:cs typeface="Calibri"/>
              </a:rPr>
              <a:t>energy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making  continuous </a:t>
            </a:r>
            <a:r>
              <a:rPr sz="2000" spc="-10" dirty="0">
                <a:latin typeface="Calibri"/>
                <a:cs typeface="Calibri"/>
              </a:rPr>
              <a:t>product  improvements.</a:t>
            </a:r>
            <a:endParaRPr sz="2000">
              <a:latin typeface="Calibri"/>
              <a:cs typeface="Calibri"/>
            </a:endParaRPr>
          </a:p>
          <a:p>
            <a:pPr marL="1155700" lvl="2" indent="-229235">
              <a:lnSpc>
                <a:spcPts val="1939"/>
              </a:lnSpc>
              <a:spcBef>
                <a:spcPts val="195"/>
              </a:spcBef>
              <a:buFont typeface="Arial"/>
              <a:buChar char="•"/>
              <a:tabLst>
                <a:tab pos="1155700" algn="l"/>
                <a:tab pos="1156335" algn="l"/>
                <a:tab pos="1612900" algn="l"/>
              </a:tabLst>
            </a:pPr>
            <a:r>
              <a:rPr sz="1700" spc="-5" dirty="0">
                <a:latin typeface="Calibri"/>
                <a:cs typeface="Calibri"/>
              </a:rPr>
              <a:t>1.	Some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manufacturers</a:t>
            </a:r>
            <a:endParaRPr sz="1700">
              <a:latin typeface="Calibri"/>
              <a:cs typeface="Calibri"/>
            </a:endParaRPr>
          </a:p>
          <a:p>
            <a:pPr marL="1155700">
              <a:lnSpc>
                <a:spcPts val="1835"/>
              </a:lnSpc>
            </a:pPr>
            <a:r>
              <a:rPr sz="1700" spc="-10" dirty="0">
                <a:latin typeface="Calibri"/>
                <a:cs typeface="Calibri"/>
              </a:rPr>
              <a:t>mistakenly </a:t>
            </a:r>
            <a:r>
              <a:rPr sz="1700" spc="-5" dirty="0">
                <a:latin typeface="Calibri"/>
                <a:cs typeface="Calibri"/>
              </a:rPr>
              <a:t>believe that </a:t>
            </a:r>
            <a:r>
              <a:rPr sz="1700" dirty="0">
                <a:latin typeface="Calibri"/>
                <a:cs typeface="Calibri"/>
              </a:rPr>
              <a:t>if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they</a:t>
            </a:r>
            <a:endParaRPr sz="1700">
              <a:latin typeface="Calibri"/>
              <a:cs typeface="Calibri"/>
            </a:endParaRPr>
          </a:p>
          <a:p>
            <a:pPr marL="1155700" marR="44450">
              <a:lnSpc>
                <a:spcPts val="1839"/>
              </a:lnSpc>
              <a:spcBef>
                <a:spcPts val="125"/>
              </a:spcBef>
            </a:pPr>
            <a:r>
              <a:rPr sz="1700" dirty="0">
                <a:latin typeface="Calibri"/>
                <a:cs typeface="Calibri"/>
              </a:rPr>
              <a:t>``build a </a:t>
            </a:r>
            <a:r>
              <a:rPr sz="1700" spc="-10" dirty="0">
                <a:latin typeface="Calibri"/>
                <a:cs typeface="Calibri"/>
              </a:rPr>
              <a:t>better </a:t>
            </a:r>
            <a:r>
              <a:rPr sz="1700" spc="-5" dirty="0">
                <a:latin typeface="Calibri"/>
                <a:cs typeface="Calibri"/>
              </a:rPr>
              <a:t>mousetrap''  consumers will beat </a:t>
            </a:r>
            <a:r>
              <a:rPr sz="1700" dirty="0">
                <a:latin typeface="Calibri"/>
                <a:cs typeface="Calibri"/>
              </a:rPr>
              <a:t>a </a:t>
            </a:r>
            <a:r>
              <a:rPr sz="1700" spc="-5" dirty="0">
                <a:latin typeface="Calibri"/>
                <a:cs typeface="Calibri"/>
              </a:rPr>
              <a:t>path to  </a:t>
            </a:r>
            <a:r>
              <a:rPr sz="1700" dirty="0">
                <a:latin typeface="Calibri"/>
                <a:cs typeface="Calibri"/>
              </a:rPr>
              <a:t>their </a:t>
            </a:r>
            <a:r>
              <a:rPr sz="1700" spc="-5" dirty="0">
                <a:latin typeface="Calibri"/>
                <a:cs typeface="Calibri"/>
              </a:rPr>
              <a:t>door just </a:t>
            </a:r>
            <a:r>
              <a:rPr sz="1700" spc="-20" dirty="0">
                <a:latin typeface="Calibri"/>
                <a:cs typeface="Calibri"/>
              </a:rPr>
              <a:t>for </a:t>
            </a:r>
            <a:r>
              <a:rPr sz="1700" dirty="0">
                <a:latin typeface="Calibri"/>
                <a:cs typeface="Calibri"/>
              </a:rPr>
              <a:t>their</a:t>
            </a:r>
            <a:r>
              <a:rPr sz="1700" spc="-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product.</a:t>
            </a:r>
            <a:endParaRPr sz="1700">
              <a:latin typeface="Calibri"/>
              <a:cs typeface="Calibri"/>
            </a:endParaRPr>
          </a:p>
          <a:p>
            <a:pPr marL="1155700" marR="40640" lvl="2" indent="-2286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tabLst>
                <a:tab pos="1155700" algn="l"/>
                <a:tab pos="1156335" algn="l"/>
                <a:tab pos="1612900" algn="l"/>
              </a:tabLst>
            </a:pPr>
            <a:r>
              <a:rPr sz="1700" dirty="0">
                <a:latin typeface="Calibri"/>
                <a:cs typeface="Calibri"/>
              </a:rPr>
              <a:t>2.	</a:t>
            </a:r>
            <a:r>
              <a:rPr sz="1700" spc="-5" dirty="0">
                <a:latin typeface="Calibri"/>
                <a:cs typeface="Calibri"/>
              </a:rPr>
              <a:t>The product concept can  </a:t>
            </a:r>
            <a:r>
              <a:rPr sz="1700" dirty="0">
                <a:latin typeface="Calibri"/>
                <a:cs typeface="Calibri"/>
              </a:rPr>
              <a:t>also lead </a:t>
            </a:r>
            <a:r>
              <a:rPr sz="1700" spc="-5" dirty="0">
                <a:latin typeface="Calibri"/>
                <a:cs typeface="Calibri"/>
              </a:rPr>
              <a:t>to </a:t>
            </a:r>
            <a:r>
              <a:rPr sz="1700" spc="-10" dirty="0">
                <a:latin typeface="Calibri"/>
                <a:cs typeface="Calibri"/>
              </a:rPr>
              <a:t>“marketing</a:t>
            </a:r>
            <a:r>
              <a:rPr sz="1700" spc="-1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myopia”  </a:t>
            </a:r>
            <a:r>
              <a:rPr sz="1700" dirty="0">
                <a:latin typeface="Calibri"/>
                <a:cs typeface="Calibri"/>
              </a:rPr>
              <a:t>the </a:t>
            </a:r>
            <a:r>
              <a:rPr sz="1700" spc="-10" dirty="0">
                <a:latin typeface="Calibri"/>
                <a:cs typeface="Calibri"/>
              </a:rPr>
              <a:t>failure </a:t>
            </a:r>
            <a:r>
              <a:rPr sz="1700" spc="-5" dirty="0">
                <a:latin typeface="Calibri"/>
                <a:cs typeface="Calibri"/>
              </a:rPr>
              <a:t>to </a:t>
            </a:r>
            <a:r>
              <a:rPr sz="1700" dirty="0">
                <a:latin typeface="Calibri"/>
                <a:cs typeface="Calibri"/>
              </a:rPr>
              <a:t>see the challenges  being </a:t>
            </a:r>
            <a:r>
              <a:rPr sz="1700" spc="-5" dirty="0">
                <a:latin typeface="Calibri"/>
                <a:cs typeface="Calibri"/>
              </a:rPr>
              <a:t>presented by other  products.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R'tist@Tourism, </a:t>
            </a:r>
            <a:r>
              <a:rPr spc="-5" dirty="0"/>
              <a:t>Pondicherry</a:t>
            </a:r>
            <a:r>
              <a:rPr spc="-8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07340" y="260096"/>
            <a:ext cx="4096385" cy="2273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selling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Concept</a:t>
            </a:r>
            <a:endParaRPr sz="2200">
              <a:latin typeface="Calibri"/>
              <a:cs typeface="Calibri"/>
            </a:endParaRPr>
          </a:p>
          <a:p>
            <a:pPr marL="756285" marR="5080" indent="-287020">
              <a:lnSpc>
                <a:spcPct val="80000"/>
              </a:lnSpc>
              <a:spcBef>
                <a:spcPts val="470"/>
              </a:spcBef>
              <a:tabLst>
                <a:tab pos="756285" algn="l"/>
              </a:tabLst>
            </a:pPr>
            <a:r>
              <a:rPr sz="1900" spc="-5" dirty="0">
                <a:latin typeface="Arial"/>
                <a:cs typeface="Arial"/>
              </a:rPr>
              <a:t>–	</a:t>
            </a:r>
            <a:r>
              <a:rPr sz="1900" spc="-15" dirty="0">
                <a:latin typeface="Calibri"/>
                <a:cs typeface="Calibri"/>
              </a:rPr>
              <a:t>Many organizations follow </a:t>
            </a:r>
            <a:r>
              <a:rPr sz="1900" spc="-5" dirty="0">
                <a:latin typeface="Calibri"/>
                <a:cs typeface="Calibri"/>
              </a:rPr>
              <a:t>the  selling </a:t>
            </a:r>
            <a:r>
              <a:rPr sz="1900" spc="-10" dirty="0">
                <a:latin typeface="Calibri"/>
                <a:cs typeface="Calibri"/>
              </a:rPr>
              <a:t>concept. The </a:t>
            </a:r>
            <a:r>
              <a:rPr sz="1900" i="1" spc="-10" dirty="0">
                <a:latin typeface="Calibri"/>
                <a:cs typeface="Calibri"/>
              </a:rPr>
              <a:t>selling  </a:t>
            </a:r>
            <a:r>
              <a:rPr sz="1900" i="1" spc="-15" dirty="0">
                <a:latin typeface="Calibri"/>
                <a:cs typeface="Calibri"/>
              </a:rPr>
              <a:t>concept </a:t>
            </a:r>
            <a:r>
              <a:rPr sz="1900" spc="-5" dirty="0">
                <a:latin typeface="Calibri"/>
                <a:cs typeface="Calibri"/>
              </a:rPr>
              <a:t>is the idea that  </a:t>
            </a:r>
            <a:r>
              <a:rPr sz="1900" spc="-15" dirty="0">
                <a:latin typeface="Calibri"/>
                <a:cs typeface="Calibri"/>
              </a:rPr>
              <a:t>consumers </a:t>
            </a:r>
            <a:r>
              <a:rPr sz="1900" spc="-5" dirty="0">
                <a:latin typeface="Calibri"/>
                <a:cs typeface="Calibri"/>
              </a:rPr>
              <a:t>will </a:t>
            </a:r>
            <a:r>
              <a:rPr sz="1900" spc="-10" dirty="0">
                <a:latin typeface="Calibri"/>
                <a:cs typeface="Calibri"/>
              </a:rPr>
              <a:t>not buy enough of 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5" dirty="0">
                <a:latin typeface="Calibri"/>
                <a:cs typeface="Calibri"/>
              </a:rPr>
              <a:t>organization's products </a:t>
            </a:r>
            <a:r>
              <a:rPr sz="1900" spc="-10" dirty="0">
                <a:latin typeface="Calibri"/>
                <a:cs typeface="Calibri"/>
              </a:rPr>
              <a:t>unless 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5" dirty="0">
                <a:latin typeface="Calibri"/>
                <a:cs typeface="Calibri"/>
              </a:rPr>
              <a:t>organization undertakes </a:t>
            </a:r>
            <a:r>
              <a:rPr sz="1900" spc="-5" dirty="0">
                <a:latin typeface="Calibri"/>
                <a:cs typeface="Calibri"/>
              </a:rPr>
              <a:t>a  </a:t>
            </a:r>
            <a:r>
              <a:rPr sz="1900" spc="-10" dirty="0">
                <a:latin typeface="Calibri"/>
                <a:cs typeface="Calibri"/>
              </a:rPr>
              <a:t>large-scale </a:t>
            </a:r>
            <a:r>
              <a:rPr sz="1900" spc="-5" dirty="0">
                <a:latin typeface="Calibri"/>
                <a:cs typeface="Calibri"/>
              </a:rPr>
              <a:t>selling and </a:t>
            </a:r>
            <a:r>
              <a:rPr sz="1900" spc="-15" dirty="0">
                <a:latin typeface="Calibri"/>
                <a:cs typeface="Calibri"/>
              </a:rPr>
              <a:t>promotion  </a:t>
            </a:r>
            <a:r>
              <a:rPr sz="1900" spc="-20" dirty="0">
                <a:latin typeface="Calibri"/>
                <a:cs typeface="Calibri"/>
              </a:rPr>
              <a:t>effort.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044" y="2510154"/>
            <a:ext cx="3119755" cy="8540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40665" marR="5080" indent="-228600">
              <a:lnSpc>
                <a:spcPts val="1540"/>
              </a:lnSpc>
              <a:spcBef>
                <a:spcPts val="459"/>
              </a:spcBef>
              <a:buFont typeface="Arial"/>
              <a:buChar char="•"/>
              <a:tabLst>
                <a:tab pos="240665" algn="l"/>
                <a:tab pos="241300" algn="l"/>
                <a:tab pos="669290" algn="l"/>
              </a:tabLst>
            </a:pPr>
            <a:r>
              <a:rPr sz="1600" spc="-5" dirty="0">
                <a:latin typeface="Calibri"/>
                <a:cs typeface="Calibri"/>
              </a:rPr>
              <a:t>1.	This </a:t>
            </a:r>
            <a:r>
              <a:rPr sz="1600" spc="-10" dirty="0">
                <a:latin typeface="Calibri"/>
                <a:cs typeface="Calibri"/>
              </a:rPr>
              <a:t>concept </a:t>
            </a:r>
            <a:r>
              <a:rPr sz="1600" spc="-5" dirty="0">
                <a:latin typeface="Calibri"/>
                <a:cs typeface="Calibri"/>
              </a:rPr>
              <a:t>is typically  </a:t>
            </a:r>
            <a:r>
              <a:rPr sz="1600" spc="-10" dirty="0">
                <a:latin typeface="Calibri"/>
                <a:cs typeface="Calibri"/>
              </a:rPr>
              <a:t>practiced </a:t>
            </a:r>
            <a:r>
              <a:rPr sz="1600" spc="-5" dirty="0">
                <a:latin typeface="Calibri"/>
                <a:cs typeface="Calibri"/>
              </a:rPr>
              <a:t>with </a:t>
            </a:r>
            <a:r>
              <a:rPr sz="1600" spc="-10" dirty="0">
                <a:latin typeface="Calibri"/>
                <a:cs typeface="Calibri"/>
              </a:rPr>
              <a:t>unsought goods  (those that </a:t>
            </a:r>
            <a:r>
              <a:rPr sz="1600" spc="-15" dirty="0">
                <a:latin typeface="Calibri"/>
                <a:cs typeface="Calibri"/>
              </a:rPr>
              <a:t>buyers </a:t>
            </a:r>
            <a:r>
              <a:rPr sz="1600" spc="-5" dirty="0">
                <a:latin typeface="Calibri"/>
                <a:cs typeface="Calibri"/>
              </a:rPr>
              <a:t>do </a:t>
            </a:r>
            <a:r>
              <a:rPr sz="1600" spc="-10" dirty="0">
                <a:latin typeface="Calibri"/>
                <a:cs typeface="Calibri"/>
              </a:rPr>
              <a:t>not </a:t>
            </a:r>
            <a:r>
              <a:rPr sz="1600" spc="-5" dirty="0">
                <a:latin typeface="Calibri"/>
                <a:cs typeface="Calibri"/>
              </a:rPr>
              <a:t>normally  think 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buying).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3339211"/>
            <a:ext cx="3060700" cy="8547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  <a:tab pos="669290" algn="l"/>
              </a:tabLst>
            </a:pPr>
            <a:r>
              <a:rPr sz="1600" spc="-5" dirty="0">
                <a:latin typeface="Calibri"/>
                <a:cs typeface="Calibri"/>
              </a:rPr>
              <a:t>2.	</a:t>
            </a:r>
            <a:r>
              <a:rPr sz="1600" spc="-75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be </a:t>
            </a:r>
            <a:r>
              <a:rPr sz="1600" spc="-10" dirty="0">
                <a:latin typeface="Calibri"/>
                <a:cs typeface="Calibri"/>
              </a:rPr>
              <a:t>successful </a:t>
            </a:r>
            <a:r>
              <a:rPr sz="1600" spc="-5" dirty="0">
                <a:latin typeface="Calibri"/>
                <a:cs typeface="Calibri"/>
              </a:rPr>
              <a:t>with this  </a:t>
            </a:r>
            <a:r>
              <a:rPr sz="1600" spc="-10" dirty="0">
                <a:latin typeface="Calibri"/>
                <a:cs typeface="Calibri"/>
              </a:rPr>
              <a:t>concept,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organization must be  good at tracking down </a:t>
            </a:r>
            <a:r>
              <a:rPr sz="1600" spc="-5" dirty="0">
                <a:latin typeface="Calibri"/>
                <a:cs typeface="Calibri"/>
              </a:rPr>
              <a:t>the  </a:t>
            </a:r>
            <a:r>
              <a:rPr sz="1600" spc="-15" dirty="0">
                <a:latin typeface="Calibri"/>
                <a:cs typeface="Calibri"/>
              </a:rPr>
              <a:t>interested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buyer.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044" y="4168521"/>
            <a:ext cx="3103245" cy="104902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240665" marR="5080" indent="-228600">
              <a:lnSpc>
                <a:spcPts val="1540"/>
              </a:lnSpc>
              <a:spcBef>
                <a:spcPts val="464"/>
              </a:spcBef>
              <a:buFont typeface="Arial"/>
              <a:buChar char="•"/>
              <a:tabLst>
                <a:tab pos="240665" algn="l"/>
                <a:tab pos="241300" algn="l"/>
                <a:tab pos="669290" algn="l"/>
              </a:tabLst>
            </a:pPr>
            <a:r>
              <a:rPr sz="1600" spc="-5" dirty="0">
                <a:latin typeface="Calibri"/>
                <a:cs typeface="Calibri"/>
              </a:rPr>
              <a:t>3.	Industries </a:t>
            </a:r>
            <a:r>
              <a:rPr sz="1600" spc="-10" dirty="0">
                <a:latin typeface="Calibri"/>
                <a:cs typeface="Calibri"/>
              </a:rPr>
              <a:t>that use </a:t>
            </a:r>
            <a:r>
              <a:rPr sz="1600" spc="-5" dirty="0">
                <a:latin typeface="Calibri"/>
                <a:cs typeface="Calibri"/>
              </a:rPr>
              <a:t>this  </a:t>
            </a:r>
            <a:r>
              <a:rPr sz="1600" spc="-10" dirty="0">
                <a:latin typeface="Calibri"/>
                <a:cs typeface="Calibri"/>
              </a:rPr>
              <a:t>concept </a:t>
            </a:r>
            <a:r>
              <a:rPr sz="1600" spc="-5" dirty="0">
                <a:latin typeface="Calibri"/>
                <a:cs typeface="Calibri"/>
              </a:rPr>
              <a:t>usually </a:t>
            </a:r>
            <a:r>
              <a:rPr sz="1600" spc="-15" dirty="0">
                <a:latin typeface="Calibri"/>
                <a:cs typeface="Calibri"/>
              </a:rPr>
              <a:t>have </a:t>
            </a:r>
            <a:r>
              <a:rPr sz="1600" spc="-20" dirty="0">
                <a:latin typeface="Calibri"/>
                <a:cs typeface="Calibri"/>
              </a:rPr>
              <a:t>overcapacity.  </a:t>
            </a:r>
            <a:r>
              <a:rPr sz="1600" spc="-5" dirty="0">
                <a:latin typeface="Calibri"/>
                <a:cs typeface="Calibri"/>
              </a:rPr>
              <a:t>Their aim is </a:t>
            </a:r>
            <a:r>
              <a:rPr sz="1600" spc="-10" dirty="0">
                <a:latin typeface="Calibri"/>
                <a:cs typeface="Calibri"/>
              </a:rPr>
              <a:t>to sell </a:t>
            </a:r>
            <a:r>
              <a:rPr sz="1600" spc="-5" dirty="0">
                <a:latin typeface="Calibri"/>
                <a:cs typeface="Calibri"/>
              </a:rPr>
              <a:t>what </a:t>
            </a:r>
            <a:r>
              <a:rPr sz="1600" spc="-10" dirty="0">
                <a:latin typeface="Calibri"/>
                <a:cs typeface="Calibri"/>
              </a:rPr>
              <a:t>they </a:t>
            </a:r>
            <a:r>
              <a:rPr sz="1600" spc="-20" dirty="0">
                <a:latin typeface="Calibri"/>
                <a:cs typeface="Calibri"/>
              </a:rPr>
              <a:t>make  </a:t>
            </a:r>
            <a:r>
              <a:rPr sz="1600" spc="-15" dirty="0">
                <a:latin typeface="Calibri"/>
                <a:cs typeface="Calibri"/>
              </a:rPr>
              <a:t>rather </a:t>
            </a:r>
            <a:r>
              <a:rPr sz="1600" spc="-5" dirty="0">
                <a:latin typeface="Calibri"/>
                <a:cs typeface="Calibri"/>
              </a:rPr>
              <a:t>than </a:t>
            </a:r>
            <a:r>
              <a:rPr sz="1600" spc="-20" dirty="0">
                <a:latin typeface="Calibri"/>
                <a:cs typeface="Calibri"/>
              </a:rPr>
              <a:t>make </a:t>
            </a:r>
            <a:r>
              <a:rPr sz="1600" spc="-5" dirty="0">
                <a:latin typeface="Calibri"/>
                <a:cs typeface="Calibri"/>
              </a:rPr>
              <a:t>what will </a:t>
            </a:r>
            <a:r>
              <a:rPr sz="1600" spc="-10" dirty="0">
                <a:latin typeface="Calibri"/>
                <a:cs typeface="Calibri"/>
              </a:rPr>
              <a:t>sell </a:t>
            </a:r>
            <a:r>
              <a:rPr sz="1600" spc="-5" dirty="0">
                <a:latin typeface="Calibri"/>
                <a:cs typeface="Calibri"/>
              </a:rPr>
              <a:t>in  the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market.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5192725"/>
            <a:ext cx="3009265" cy="6591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  <a:tab pos="669290" algn="l"/>
              </a:tabLst>
            </a:pPr>
            <a:r>
              <a:rPr sz="1600" spc="-10" dirty="0">
                <a:latin typeface="Calibri"/>
                <a:cs typeface="Calibri"/>
              </a:rPr>
              <a:t>4.	</a:t>
            </a:r>
            <a:r>
              <a:rPr sz="1600" spc="-15" dirty="0">
                <a:latin typeface="Calibri"/>
                <a:cs typeface="Calibri"/>
              </a:rPr>
              <a:t>There are </a:t>
            </a:r>
            <a:r>
              <a:rPr sz="1600" spc="-5" dirty="0">
                <a:latin typeface="Calibri"/>
                <a:cs typeface="Calibri"/>
              </a:rPr>
              <a:t>not only high </a:t>
            </a:r>
            <a:r>
              <a:rPr sz="1600" spc="-10" dirty="0">
                <a:latin typeface="Calibri"/>
                <a:cs typeface="Calibri"/>
              </a:rPr>
              <a:t>risks  </a:t>
            </a:r>
            <a:r>
              <a:rPr sz="1600" spc="-5" dirty="0">
                <a:latin typeface="Calibri"/>
                <a:cs typeface="Calibri"/>
              </a:rPr>
              <a:t>with this </a:t>
            </a:r>
            <a:r>
              <a:rPr sz="1600" spc="-10" dirty="0">
                <a:latin typeface="Calibri"/>
                <a:cs typeface="Calibri"/>
              </a:rPr>
              <a:t>approach </a:t>
            </a:r>
            <a:r>
              <a:rPr sz="1600" spc="-5" dirty="0">
                <a:latin typeface="Calibri"/>
                <a:cs typeface="Calibri"/>
              </a:rPr>
              <a:t>but </a:t>
            </a:r>
            <a:r>
              <a:rPr sz="1600" spc="-10" dirty="0">
                <a:latin typeface="Calibri"/>
                <a:cs typeface="Calibri"/>
              </a:rPr>
              <a:t>low  satisfaction by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customers.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5" y="336296"/>
            <a:ext cx="30118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Marketing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Concept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5028" y="673049"/>
            <a:ext cx="3585210" cy="26898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99085" marR="5080" indent="-287020">
              <a:lnSpc>
                <a:spcPct val="80000"/>
              </a:lnSpc>
              <a:spcBef>
                <a:spcPts val="55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i="1" spc="-15" dirty="0">
                <a:latin typeface="Calibri"/>
                <a:cs typeface="Calibri"/>
              </a:rPr>
              <a:t>marketing concept </a:t>
            </a:r>
            <a:r>
              <a:rPr sz="1900" spc="-10" dirty="0">
                <a:latin typeface="Calibri"/>
                <a:cs typeface="Calibri"/>
              </a:rPr>
              <a:t>holds </a:t>
            </a:r>
            <a:r>
              <a:rPr sz="1900" spc="-5" dirty="0">
                <a:latin typeface="Calibri"/>
                <a:cs typeface="Calibri"/>
              </a:rPr>
              <a:t>that  </a:t>
            </a:r>
            <a:r>
              <a:rPr sz="1900" spc="-10" dirty="0">
                <a:latin typeface="Calibri"/>
                <a:cs typeface="Calibri"/>
              </a:rPr>
              <a:t>achieving </a:t>
            </a:r>
            <a:r>
              <a:rPr sz="1900" spc="-15" dirty="0">
                <a:latin typeface="Calibri"/>
                <a:cs typeface="Calibri"/>
              </a:rPr>
              <a:t>organizational </a:t>
            </a:r>
            <a:r>
              <a:rPr sz="1900" spc="-10" dirty="0">
                <a:latin typeface="Calibri"/>
                <a:cs typeface="Calibri"/>
              </a:rPr>
              <a:t>goals  </a:t>
            </a:r>
            <a:r>
              <a:rPr sz="1900" spc="-5" dirty="0">
                <a:latin typeface="Calibri"/>
                <a:cs typeface="Calibri"/>
              </a:rPr>
              <a:t>depends on </a:t>
            </a:r>
            <a:r>
              <a:rPr sz="1900" spc="-10" dirty="0">
                <a:latin typeface="Calibri"/>
                <a:cs typeface="Calibri"/>
              </a:rPr>
              <a:t>determining </a:t>
            </a:r>
            <a:r>
              <a:rPr sz="1900" spc="-5" dirty="0">
                <a:latin typeface="Calibri"/>
                <a:cs typeface="Calibri"/>
              </a:rPr>
              <a:t>the  needs and </a:t>
            </a:r>
            <a:r>
              <a:rPr sz="1900" spc="-10" dirty="0">
                <a:latin typeface="Calibri"/>
                <a:cs typeface="Calibri"/>
              </a:rPr>
              <a:t>wants </a:t>
            </a:r>
            <a:r>
              <a:rPr sz="1900" spc="-5" dirty="0">
                <a:latin typeface="Calibri"/>
                <a:cs typeface="Calibri"/>
              </a:rPr>
              <a:t>of </a:t>
            </a:r>
            <a:r>
              <a:rPr sz="1900" spc="-15" dirty="0">
                <a:latin typeface="Calibri"/>
                <a:cs typeface="Calibri"/>
              </a:rPr>
              <a:t>target  markets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0" dirty="0">
                <a:latin typeface="Calibri"/>
                <a:cs typeface="Calibri"/>
              </a:rPr>
              <a:t>delivering </a:t>
            </a:r>
            <a:r>
              <a:rPr sz="1900" spc="-5" dirty="0">
                <a:latin typeface="Calibri"/>
                <a:cs typeface="Calibri"/>
              </a:rPr>
              <a:t>the  </a:t>
            </a:r>
            <a:r>
              <a:rPr sz="1900" spc="-10" dirty="0">
                <a:latin typeface="Calibri"/>
                <a:cs typeface="Calibri"/>
              </a:rPr>
              <a:t>desired satisfactions </a:t>
            </a:r>
            <a:r>
              <a:rPr sz="1900" spc="-15" dirty="0">
                <a:latin typeface="Calibri"/>
                <a:cs typeface="Calibri"/>
              </a:rPr>
              <a:t>more  effectively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0" dirty="0">
                <a:latin typeface="Calibri"/>
                <a:cs typeface="Calibri"/>
              </a:rPr>
              <a:t>efficiently </a:t>
            </a:r>
            <a:r>
              <a:rPr sz="1900" spc="-5" dirty="0">
                <a:latin typeface="Calibri"/>
                <a:cs typeface="Calibri"/>
              </a:rPr>
              <a:t>than  </a:t>
            </a:r>
            <a:r>
              <a:rPr sz="1900" spc="-15" dirty="0">
                <a:latin typeface="Calibri"/>
                <a:cs typeface="Calibri"/>
              </a:rPr>
              <a:t>competitors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do.</a:t>
            </a:r>
            <a:endParaRPr sz="1900">
              <a:latin typeface="Calibri"/>
              <a:cs typeface="Calibri"/>
            </a:endParaRPr>
          </a:p>
          <a:p>
            <a:pPr marL="299085" marR="27305" indent="-287020">
              <a:lnSpc>
                <a:spcPts val="1820"/>
              </a:lnSpc>
              <a:spcBef>
                <a:spcPts val="44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10" dirty="0">
                <a:latin typeface="Calibri"/>
                <a:cs typeface="Calibri"/>
              </a:rPr>
              <a:t>The </a:t>
            </a:r>
            <a:r>
              <a:rPr sz="1900" spc="-15" dirty="0">
                <a:latin typeface="Calibri"/>
                <a:cs typeface="Calibri"/>
              </a:rPr>
              <a:t>marketing </a:t>
            </a:r>
            <a:r>
              <a:rPr sz="1900" spc="-5" dirty="0">
                <a:latin typeface="Calibri"/>
                <a:cs typeface="Calibri"/>
              </a:rPr>
              <a:t>and selling  </a:t>
            </a:r>
            <a:r>
              <a:rPr sz="1900" spc="-10" dirty="0">
                <a:latin typeface="Calibri"/>
                <a:cs typeface="Calibri"/>
              </a:rPr>
              <a:t>concepts </a:t>
            </a:r>
            <a:r>
              <a:rPr sz="1900" spc="-15" dirty="0">
                <a:latin typeface="Calibri"/>
                <a:cs typeface="Calibri"/>
              </a:rPr>
              <a:t>are </a:t>
            </a:r>
            <a:r>
              <a:rPr sz="1900" spc="-10" dirty="0">
                <a:latin typeface="Calibri"/>
                <a:cs typeface="Calibri"/>
              </a:rPr>
              <a:t>often confused. The  </a:t>
            </a:r>
            <a:r>
              <a:rPr sz="1900" spc="-5" dirty="0">
                <a:latin typeface="Calibri"/>
                <a:cs typeface="Calibri"/>
              </a:rPr>
              <a:t>primary </a:t>
            </a:r>
            <a:r>
              <a:rPr sz="1900" spc="-15" dirty="0">
                <a:latin typeface="Calibri"/>
                <a:cs typeface="Calibri"/>
              </a:rPr>
              <a:t>differences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are: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2228" y="3339211"/>
            <a:ext cx="3165475" cy="8547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240665" algn="l"/>
                <a:tab pos="241300" algn="l"/>
                <a:tab pos="634365" algn="l"/>
              </a:tabLst>
            </a:pPr>
            <a:r>
              <a:rPr sz="1600" spc="-5" dirty="0">
                <a:latin typeface="Calibri"/>
                <a:cs typeface="Calibri"/>
              </a:rPr>
              <a:t>1)	The selling </a:t>
            </a:r>
            <a:r>
              <a:rPr sz="1600" spc="-10" dirty="0">
                <a:latin typeface="Calibri"/>
                <a:cs typeface="Calibri"/>
              </a:rPr>
              <a:t>concept </a:t>
            </a:r>
            <a:r>
              <a:rPr sz="1600" spc="-20" dirty="0">
                <a:latin typeface="Calibri"/>
                <a:cs typeface="Calibri"/>
              </a:rPr>
              <a:t>takes </a:t>
            </a:r>
            <a:r>
              <a:rPr sz="1600" spc="-5" dirty="0">
                <a:latin typeface="Calibri"/>
                <a:cs typeface="Calibri"/>
              </a:rPr>
              <a:t>an  'inside-out'' </a:t>
            </a:r>
            <a:r>
              <a:rPr sz="1600" spc="-10" dirty="0">
                <a:latin typeface="Calibri"/>
                <a:cs typeface="Calibri"/>
              </a:rPr>
              <a:t>perspective </a:t>
            </a:r>
            <a:r>
              <a:rPr sz="1600" spc="-15" dirty="0">
                <a:latin typeface="Calibri"/>
                <a:cs typeface="Calibri"/>
              </a:rPr>
              <a:t>(focuses </a:t>
            </a:r>
            <a:r>
              <a:rPr sz="1600" spc="-10" dirty="0">
                <a:latin typeface="Calibri"/>
                <a:cs typeface="Calibri"/>
              </a:rPr>
              <a:t>or  existing products </a:t>
            </a:r>
            <a:r>
              <a:rPr sz="1600" spc="-5" dirty="0">
                <a:latin typeface="Calibri"/>
                <a:cs typeface="Calibri"/>
              </a:rPr>
              <a:t>and uses </a:t>
            </a:r>
            <a:r>
              <a:rPr sz="1600" spc="-10" dirty="0">
                <a:latin typeface="Calibri"/>
                <a:cs typeface="Calibri"/>
              </a:rPr>
              <a:t>heavy  promotion </a:t>
            </a:r>
            <a:r>
              <a:rPr sz="1600" spc="-5" dirty="0">
                <a:latin typeface="Calibri"/>
                <a:cs typeface="Calibri"/>
              </a:rPr>
              <a:t>and selling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efforts).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42228" y="4168521"/>
            <a:ext cx="30111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  <a:tab pos="634365" algn="l"/>
              </a:tabLst>
            </a:pPr>
            <a:r>
              <a:rPr sz="1600" spc="-5" dirty="0">
                <a:latin typeface="Calibri"/>
                <a:cs typeface="Calibri"/>
              </a:rPr>
              <a:t>2)	The </a:t>
            </a:r>
            <a:r>
              <a:rPr sz="1600" spc="-15" dirty="0">
                <a:latin typeface="Calibri"/>
                <a:cs typeface="Calibri"/>
              </a:rPr>
              <a:t>marketing concept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takes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0828" y="4363592"/>
            <a:ext cx="23075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an ``outside-in''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perspective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5028" y="4558665"/>
            <a:ext cx="3500120" cy="16789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0">
              <a:lnSpc>
                <a:spcPts val="173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(focuses </a:t>
            </a:r>
            <a:r>
              <a:rPr sz="1600" spc="-5" dirty="0">
                <a:latin typeface="Calibri"/>
                <a:cs typeface="Calibri"/>
              </a:rPr>
              <a:t>on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customer</a:t>
            </a:r>
            <a:endParaRPr sz="1600">
              <a:latin typeface="Calibri"/>
              <a:cs typeface="Calibri"/>
            </a:endParaRPr>
          </a:p>
          <a:p>
            <a:pPr marL="698500">
              <a:lnSpc>
                <a:spcPts val="1720"/>
              </a:lnSpc>
            </a:pPr>
            <a:r>
              <a:rPr sz="1600" spc="-10" dirty="0">
                <a:latin typeface="Calibri"/>
                <a:cs typeface="Calibri"/>
              </a:rPr>
              <a:t>needs, values,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10" dirty="0">
                <a:latin typeface="Calibri"/>
                <a:cs typeface="Calibri"/>
              </a:rPr>
              <a:t>satisfactions).</a:t>
            </a:r>
            <a:endParaRPr sz="1600">
              <a:latin typeface="Calibri"/>
              <a:cs typeface="Calibri"/>
            </a:endParaRPr>
          </a:p>
          <a:p>
            <a:pPr marL="299085" marR="5080" indent="-287020">
              <a:lnSpc>
                <a:spcPct val="80000"/>
              </a:lnSpc>
              <a:spcBef>
                <a:spcPts val="450"/>
              </a:spcBef>
              <a:tabLst>
                <a:tab pos="350520" algn="l"/>
              </a:tabLst>
            </a:pPr>
            <a:r>
              <a:rPr sz="1900" spc="-5" dirty="0">
                <a:latin typeface="Arial"/>
                <a:cs typeface="Arial"/>
              </a:rPr>
              <a:t>–		</a:t>
            </a:r>
            <a:r>
              <a:rPr sz="1900" spc="-15" dirty="0">
                <a:latin typeface="Calibri"/>
                <a:cs typeface="Calibri"/>
              </a:rPr>
              <a:t>Many </a:t>
            </a:r>
            <a:r>
              <a:rPr sz="1900" spc="-10" dirty="0">
                <a:latin typeface="Calibri"/>
                <a:cs typeface="Calibri"/>
              </a:rPr>
              <a:t>companies </a:t>
            </a:r>
            <a:r>
              <a:rPr sz="1900" spc="-5" dirty="0">
                <a:latin typeface="Calibri"/>
                <a:cs typeface="Calibri"/>
              </a:rPr>
              <a:t>claim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5" dirty="0">
                <a:latin typeface="Calibri"/>
                <a:cs typeface="Calibri"/>
              </a:rPr>
              <a:t>adopt  the </a:t>
            </a:r>
            <a:r>
              <a:rPr sz="1900" spc="-10" dirty="0">
                <a:latin typeface="Calibri"/>
                <a:cs typeface="Calibri"/>
              </a:rPr>
              <a:t>marketing concept </a:t>
            </a:r>
            <a:r>
              <a:rPr sz="1900" spc="-5" dirty="0">
                <a:latin typeface="Calibri"/>
                <a:cs typeface="Calibri"/>
              </a:rPr>
              <a:t>but really  do </a:t>
            </a:r>
            <a:r>
              <a:rPr sz="1900" spc="-10" dirty="0">
                <a:latin typeface="Calibri"/>
                <a:cs typeface="Calibri"/>
              </a:rPr>
              <a:t>not unless </a:t>
            </a:r>
            <a:r>
              <a:rPr sz="1900" spc="-5" dirty="0">
                <a:latin typeface="Calibri"/>
                <a:cs typeface="Calibri"/>
              </a:rPr>
              <a:t>they </a:t>
            </a:r>
            <a:r>
              <a:rPr sz="1900" spc="-10" dirty="0">
                <a:latin typeface="Calibri"/>
                <a:cs typeface="Calibri"/>
              </a:rPr>
              <a:t>commit </a:t>
            </a:r>
            <a:r>
              <a:rPr sz="1900" spc="-15" dirty="0">
                <a:latin typeface="Calibri"/>
                <a:cs typeface="Calibri"/>
              </a:rPr>
              <a:t>to  market-focused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10" dirty="0">
                <a:latin typeface="Calibri"/>
                <a:cs typeface="Calibri"/>
              </a:rPr>
              <a:t>customer-  </a:t>
            </a:r>
            <a:r>
              <a:rPr sz="1900" spc="-15" dirty="0">
                <a:latin typeface="Calibri"/>
                <a:cs typeface="Calibri"/>
              </a:rPr>
              <a:t>driven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philosophies.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1588</Words>
  <Application>Microsoft Office PowerPoint</Application>
  <PresentationFormat>On-screen Show (4:3)</PresentationFormat>
  <Paragraphs>275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Tourism Marketing Systems</vt:lpstr>
      <vt:lpstr>Slide 2</vt:lpstr>
      <vt:lpstr>Slide 3</vt:lpstr>
      <vt:lpstr>SWOT analysis of Tourism</vt:lpstr>
      <vt:lpstr>PEST analysis of Tourism</vt:lpstr>
      <vt:lpstr>Core concepts in Marketing</vt:lpstr>
      <vt:lpstr>Slide 7</vt:lpstr>
      <vt:lpstr>Marketing Management Philosophies</vt:lpstr>
      <vt:lpstr>Slide 9</vt:lpstr>
      <vt:lpstr>Slide 10</vt:lpstr>
      <vt:lpstr>Economic importance of Marketing</vt:lpstr>
      <vt:lpstr>Tourism marketing</vt:lpstr>
      <vt:lpstr>Slide 13</vt:lpstr>
      <vt:lpstr>Tourism Marketing mix</vt:lpstr>
      <vt:lpstr>Slide 15</vt:lpstr>
      <vt:lpstr>Slide 16</vt:lpstr>
      <vt:lpstr>Slide 17</vt:lpstr>
      <vt:lpstr>Tourism Demand Modeling and Forecasting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Marketing Systems</dc:title>
  <cp:lastModifiedBy>TNPSC</cp:lastModifiedBy>
  <cp:revision>2</cp:revision>
  <dcterms:created xsi:type="dcterms:W3CDTF">2021-01-29T10:49:17Z</dcterms:created>
  <dcterms:modified xsi:type="dcterms:W3CDTF">2021-01-29T10:52:08Z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2021-01-29T00:00:00Z</vt:filetime>
  </property>
</Properties>
</file>