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9144000" cy="6858000"/>
  <p:embeddedFontLst>
    <p:embeddedFont>
      <p:font typeface="Calibri" pitchFamily="34" charset="0"/>
      <p:regular r:id="rId42"/>
      <p:bold r:id="rId43"/>
      <p:italic r:id="rId44"/>
      <p:boldItalic r:id="rId45"/>
    </p:embeddedFont>
    <p:embeddedFont>
      <p:font typeface="LBRMBI+Symbol" charset="2"/>
      <p:regular r:id="rId4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1398" y="-3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1.fntdata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3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2.fntdata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4EFBA6-A836-4B35-BA57-F77ED86159E5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17UCTC42 -Data Structures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3ACE9-5860-4E5F-8F1D-6BB58EAB60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16988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908C8-37C0-45A4-9008-614F0EE2C56E}" type="datetimeFigureOut">
              <a:rPr lang="en-US" smtClean="0"/>
              <a:pPr/>
              <a:t>2/23/2021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17UCTC42 -Data Structures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AD764D-EE5A-4238-A2B4-0898B621FC4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1433905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920436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0674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09663-621D-4448-B8AE-B673763687C6}" type="datetime1">
              <a:rPr lang="en-US" smtClean="0"/>
              <a:pPr/>
              <a:t>2/23/2021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17UCTC42 - Data Structures</a:t>
            </a:r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17UCTC42 - Data Structures</a:t>
            </a:r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7203D-194D-418F-B4CF-87AAF9826ED5}" type="datetime1">
              <a:rPr lang="en-US" smtClean="0"/>
              <a:pPr/>
              <a:t>2/23/2021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92856" y="204786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250313" y="2563944"/>
            <a:ext cx="4798660" cy="18851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877"/>
              </a:lnSpc>
              <a:spcBef>
                <a:spcPts val="0"/>
              </a:spcBef>
              <a:spcAft>
                <a:spcPts val="0"/>
              </a:spcAft>
            </a:pPr>
            <a:r>
              <a:rPr sz="44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4400" b="1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400" b="1" dirty="0" smtClean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endParaRPr lang="en-US" sz="4400" b="1" dirty="0" smtClean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>
              <a:lnSpc>
                <a:spcPts val="4877"/>
              </a:lnSpc>
            </a:pPr>
            <a:endParaRPr lang="en-AU" alt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4877"/>
              </a:lnSpc>
            </a:pPr>
            <a:r>
              <a:rPr lang="en-AU" altLang="en-US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AU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en-AU" alt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AU" alt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Dr.J.Thasleen</a:t>
            </a:r>
            <a:r>
              <a:rPr lang="en-AU" alt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Fathima</a:t>
            </a:r>
            <a:endParaRPr sz="2800" b="1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599434" y="6308658"/>
            <a:ext cx="2096520" cy="410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554"/>
              </a:lnSpc>
            </a:pPr>
            <a:r>
              <a:rPr lang="en-AU" altLang="en-US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altLang="en-US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AU" altLang="en-US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>
              <a:lnSpc>
                <a:spcPts val="1554"/>
              </a:lnSpc>
            </a:pPr>
            <a:r>
              <a:rPr lang="en-AU" altLang="en-US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AU" altLang="en-US" sz="1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endParaRPr sz="14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276590" y="6308658"/>
            <a:ext cx="241554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785492" y="369823"/>
            <a:ext cx="5877985" cy="544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86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General</a:t>
            </a:r>
            <a:r>
              <a:rPr sz="3600" b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Rules for Estimation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6240" y="1287694"/>
            <a:ext cx="8052414" cy="1107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Loops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: The running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of a loop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at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most</a:t>
            </a:r>
            <a:r>
              <a:rPr sz="2400" spc="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running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</a:p>
          <a:p>
            <a:pPr marL="342900" marR="0">
              <a:lnSpc>
                <a:spcPts val="2657"/>
              </a:lnSpc>
              <a:spcBef>
                <a:spcPts val="17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the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statements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inside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that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loop times the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24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</a:p>
          <a:p>
            <a:pPr marL="342900" marR="0">
              <a:lnSpc>
                <a:spcPts val="2660"/>
              </a:lnSpc>
              <a:spcBef>
                <a:spcPts val="223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iterations.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96240" y="2458507"/>
            <a:ext cx="8345372" cy="1107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84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Nested Loops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: Running time of a nested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loop containing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</a:p>
          <a:p>
            <a:pPr marL="342900" marR="0">
              <a:lnSpc>
                <a:spcPts val="2657"/>
              </a:lnSpc>
              <a:spcBef>
                <a:spcPts val="17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statement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 the inner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most</a:t>
            </a:r>
            <a:r>
              <a:rPr sz="2400" spc="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loop is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running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of statement</a:t>
            </a:r>
          </a:p>
          <a:p>
            <a:pPr marL="342900" marR="0">
              <a:lnSpc>
                <a:spcPts val="2657"/>
              </a:lnSpc>
              <a:spcBef>
                <a:spcPts val="22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multiplied</a:t>
            </a:r>
            <a:r>
              <a:rPr sz="2400" spc="-4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by the product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the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sized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all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loops.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6240" y="3628939"/>
            <a:ext cx="8008598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Consecutive</a:t>
            </a:r>
            <a:r>
              <a:rPr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Statements: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Just add the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running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times of those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39140" y="3994953"/>
            <a:ext cx="3026054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consecutive</a:t>
            </a:r>
            <a:r>
              <a:rPr sz="24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statements.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6240" y="4433865"/>
            <a:ext cx="7941771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If/Else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24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Never more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than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running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of the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test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plus the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39140" y="4799625"/>
            <a:ext cx="4666488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larger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running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times of S1 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S2.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186673" y="6308658"/>
            <a:ext cx="331470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509773" y="396333"/>
            <a:ext cx="4485616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3200" b="1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</a:t>
            </a:r>
            <a:r>
              <a:rPr sz="3200" b="1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Rates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51118"/>
            <a:ext cx="8427977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24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measure an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algorithm’s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requirement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as a function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the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6993" y="1580302"/>
            <a:ext cx="1778533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problem</a:t>
            </a:r>
            <a:r>
              <a:rPr sz="2400" i="1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size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01293" y="1968245"/>
            <a:ext cx="7661723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Problem size depends</a:t>
            </a:r>
            <a:r>
              <a:rPr sz="1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on the application:</a:t>
            </a:r>
            <a:r>
              <a:rPr sz="18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e.g.</a:t>
            </a:r>
            <a:r>
              <a:rPr sz="1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number of elements</a:t>
            </a:r>
            <a:r>
              <a:rPr sz="1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 a list for a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87805" y="2215242"/>
            <a:ext cx="5270482" cy="29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sorting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algorithm, the</a:t>
            </a:r>
            <a:r>
              <a:rPr sz="1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number disks for towers of hanoi.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43788" y="2531659"/>
            <a:ext cx="8396678" cy="20144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So, for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instance,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we say that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(if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problem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size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n)</a:t>
            </a:r>
          </a:p>
          <a:p>
            <a:pPr marL="457504" marR="0">
              <a:lnSpc>
                <a:spcPts val="1993"/>
              </a:lnSpc>
              <a:spcBef>
                <a:spcPts val="341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 requires</a:t>
            </a:r>
            <a:r>
              <a:rPr sz="1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5*n</a:t>
            </a:r>
            <a:r>
              <a:rPr sz="1800" b="1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 units</a:t>
            </a:r>
            <a:r>
              <a:rPr sz="1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to solve a problem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of size n.</a:t>
            </a:r>
          </a:p>
          <a:p>
            <a:pPr marL="457504" marR="0">
              <a:lnSpc>
                <a:spcPts val="1993"/>
              </a:lnSpc>
              <a:spcBef>
                <a:spcPts val="38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B requires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7*n</a:t>
            </a:r>
            <a:r>
              <a:rPr sz="1800" b="1" spc="4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 units to solve a problem of size n.</a:t>
            </a:r>
          </a:p>
          <a:p>
            <a:pPr marL="0" marR="0">
              <a:lnSpc>
                <a:spcPts val="2657"/>
              </a:lnSpc>
              <a:spcBef>
                <a:spcPts val="49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most</a:t>
            </a:r>
            <a:r>
              <a:rPr sz="2400" spc="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important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thing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learn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how quickly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algorithm’s</a:t>
            </a:r>
          </a:p>
          <a:p>
            <a:pPr marL="343204" marR="0">
              <a:lnSpc>
                <a:spcPts val="2594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requirement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grows as a function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the problem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size.</a:t>
            </a:r>
          </a:p>
          <a:p>
            <a:pPr marL="457504" marR="0">
              <a:lnSpc>
                <a:spcPts val="1993"/>
              </a:lnSpc>
              <a:spcBef>
                <a:spcPts val="391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 requires</a:t>
            </a:r>
            <a:r>
              <a:rPr sz="1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 proportional to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1800" b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3788" y="4556632"/>
            <a:ext cx="7610295" cy="6917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504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B requires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 proportional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marR="0">
              <a:lnSpc>
                <a:spcPts val="2657"/>
              </a:lnSpc>
              <a:spcBef>
                <a:spcPts val="44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 algorithm’s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proportional</a:t>
            </a:r>
            <a:r>
              <a:rPr sz="2400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requirement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known</a:t>
            </a:r>
            <a:r>
              <a:rPr sz="24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86993" y="5202070"/>
            <a:ext cx="1676501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growth rate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43788" y="5604627"/>
            <a:ext cx="8285379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24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compare the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efficiency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two algorithms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by comparing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86993" y="5933811"/>
            <a:ext cx="2377744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their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growth rates.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900173" y="396333"/>
            <a:ext cx="5703934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3200" b="1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</a:t>
            </a:r>
            <a:r>
              <a:rPr sz="3200" b="1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Rates</a:t>
            </a:r>
            <a:r>
              <a:rPr sz="3200" b="1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(cont.)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16753" y="4635097"/>
            <a:ext cx="4053966" cy="6424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38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1" spc="-12" dirty="0">
                <a:solidFill>
                  <a:srgbClr val="000000"/>
                </a:solidFill>
                <a:latin typeface="Arial"/>
                <a:cs typeface="Arial"/>
              </a:rPr>
              <a:t>Time</a:t>
            </a:r>
            <a:r>
              <a:rPr sz="2000" b="1" i="1" spc="-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Arial"/>
                <a:cs typeface="Arial"/>
              </a:rPr>
              <a:t>requirements</a:t>
            </a:r>
            <a:r>
              <a:rPr sz="2000" b="1" i="1" spc="-34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Arial"/>
                <a:cs typeface="Arial"/>
              </a:rPr>
              <a:t>as a</a:t>
            </a:r>
            <a:r>
              <a:rPr sz="2000" b="1" i="1" spc="-12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Arial"/>
                <a:cs typeface="Arial"/>
              </a:rPr>
              <a:t>function</a:t>
            </a:r>
          </a:p>
          <a:p>
            <a:pPr marL="68580" marR="0">
              <a:lnSpc>
                <a:spcPts val="2238"/>
              </a:lnSpc>
              <a:spcBef>
                <a:spcPts val="331"/>
              </a:spcBef>
              <a:spcAft>
                <a:spcPts val="0"/>
              </a:spcAft>
            </a:pPr>
            <a:r>
              <a:rPr sz="2000" b="1" i="1" dirty="0">
                <a:solidFill>
                  <a:srgbClr val="000000"/>
                </a:solidFill>
                <a:latin typeface="Arial"/>
                <a:cs typeface="Arial"/>
              </a:rPr>
              <a:t>of</a:t>
            </a:r>
            <a:r>
              <a:rPr sz="2000" b="1" i="1" spc="-1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Arial"/>
                <a:cs typeface="Arial"/>
              </a:rPr>
              <a:t>the</a:t>
            </a:r>
            <a:r>
              <a:rPr sz="2000" b="1" i="1" spc="-1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Arial"/>
                <a:cs typeface="Arial"/>
              </a:rPr>
              <a:t>problem</a:t>
            </a:r>
            <a:r>
              <a:rPr sz="2000" b="1" i="1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Arial"/>
                <a:cs typeface="Arial"/>
              </a:rPr>
              <a:t>size</a:t>
            </a:r>
            <a:r>
              <a:rPr sz="2000" b="1" i="1" spc="-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Arial"/>
                <a:cs typeface="Arial"/>
              </a:rPr>
              <a:t>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65908" y="609977"/>
            <a:ext cx="5315760" cy="600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27"/>
              </a:lnSpc>
              <a:spcBef>
                <a:spcPts val="0"/>
              </a:spcBef>
              <a:spcAft>
                <a:spcPts val="0"/>
              </a:spcAft>
            </a:pPr>
            <a:r>
              <a:rPr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Common</a:t>
            </a:r>
            <a:r>
              <a:rPr sz="4000" b="1" spc="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Growth Rates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40" y="1596446"/>
            <a:ext cx="1417237" cy="949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</a:p>
          <a:p>
            <a:pPr marL="0" marR="0">
              <a:lnSpc>
                <a:spcPts val="3099"/>
              </a:lnSpc>
              <a:spcBef>
                <a:spcPts val="984"/>
              </a:spcBef>
              <a:spcAft>
                <a:spcPts val="0"/>
              </a:spcAft>
            </a:pP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664075" y="1596446"/>
            <a:ext cx="2909634" cy="949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Growth</a:t>
            </a:r>
            <a:r>
              <a:rPr sz="2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Rate 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Name</a:t>
            </a:r>
          </a:p>
          <a:p>
            <a:pPr marL="0" marR="0">
              <a:lnSpc>
                <a:spcPts val="3099"/>
              </a:lnSpc>
              <a:spcBef>
                <a:spcPts val="984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Constant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7240" y="2633147"/>
            <a:ext cx="964045" cy="1467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log</a:t>
            </a:r>
            <a:r>
              <a:rPr sz="2800" i="1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  <a:p>
            <a:pPr marL="0" marR="0">
              <a:lnSpc>
                <a:spcPts val="3096"/>
              </a:lnSpc>
              <a:spcBef>
                <a:spcPts val="967"/>
              </a:spcBef>
              <a:spcAft>
                <a:spcPts val="0"/>
              </a:spcAft>
            </a:pP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log</a:t>
            </a:r>
            <a:r>
              <a:rPr sz="2800" i="1" spc="1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  <a:p>
            <a:pPr marL="0" marR="0">
              <a:lnSpc>
                <a:spcPts val="3099"/>
              </a:lnSpc>
              <a:spcBef>
                <a:spcPts val="933"/>
              </a:spcBef>
              <a:spcAft>
                <a:spcPts val="0"/>
              </a:spcAft>
            </a:pP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664075" y="2633147"/>
            <a:ext cx="1949951" cy="14679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Logarithmic</a:t>
            </a:r>
          </a:p>
          <a:p>
            <a:pPr marL="0" marR="0">
              <a:lnSpc>
                <a:spcPts val="3096"/>
              </a:lnSpc>
              <a:spcBef>
                <a:spcPts val="98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Log-squared</a:t>
            </a:r>
          </a:p>
          <a:p>
            <a:pPr marL="0" marR="0">
              <a:lnSpc>
                <a:spcPts val="3099"/>
              </a:lnSpc>
              <a:spcBef>
                <a:spcPts val="983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Linear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7240" y="4187881"/>
            <a:ext cx="1257443" cy="9494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N log N</a:t>
            </a:r>
          </a:p>
          <a:p>
            <a:pPr marL="0" marR="0">
              <a:lnSpc>
                <a:spcPts val="3096"/>
              </a:lnSpc>
              <a:spcBef>
                <a:spcPts val="967"/>
              </a:spcBef>
              <a:spcAft>
                <a:spcPts val="0"/>
              </a:spcAft>
            </a:pP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800" i="1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664075" y="4706041"/>
            <a:ext cx="1553183" cy="949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Quadratic</a:t>
            </a:r>
          </a:p>
          <a:p>
            <a:pPr marL="0" marR="0">
              <a:lnSpc>
                <a:spcPts val="3099"/>
              </a:lnSpc>
              <a:spcBef>
                <a:spcPts val="984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Cubic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77240" y="5222092"/>
            <a:ext cx="507492" cy="4338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800" i="1" baseline="30107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77240" y="5740582"/>
            <a:ext cx="489281" cy="4334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800" i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664075" y="5742692"/>
            <a:ext cx="1870630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Exponential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186673" y="6308658"/>
            <a:ext cx="331470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8541" y="181272"/>
            <a:ext cx="3550336" cy="681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Arial"/>
                <a:cs typeface="Arial"/>
              </a:rPr>
              <a:t>Figure</a:t>
            </a:r>
            <a:r>
              <a:rPr sz="2400" b="1" spc="-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00"/>
                </a:solidFill>
                <a:latin typeface="Arial"/>
                <a:cs typeface="Arial"/>
              </a:rPr>
              <a:t>6.1</a:t>
            </a:r>
          </a:p>
          <a:p>
            <a:pPr marL="0" marR="0">
              <a:lnSpc>
                <a:spcPts val="2238"/>
              </a:lnSpc>
              <a:spcBef>
                <a:spcPts val="19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Running</a:t>
            </a:r>
            <a:r>
              <a:rPr sz="20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times</a:t>
            </a:r>
            <a:r>
              <a:rPr sz="20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for</a:t>
            </a:r>
            <a:r>
              <a:rPr sz="20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small</a:t>
            </a:r>
            <a:r>
              <a:rPr sz="2000" spc="-18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inputs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86673" y="6308658"/>
            <a:ext cx="331470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18541" y="181272"/>
            <a:ext cx="4028811" cy="6819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81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Arial"/>
                <a:cs typeface="Arial"/>
              </a:rPr>
              <a:t>Figure</a:t>
            </a:r>
            <a:r>
              <a:rPr sz="2400" b="1" spc="-2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000000"/>
                </a:solidFill>
                <a:latin typeface="Arial"/>
                <a:cs typeface="Arial"/>
              </a:rPr>
              <a:t>6.2</a:t>
            </a:r>
          </a:p>
          <a:p>
            <a:pPr marL="0" marR="0">
              <a:lnSpc>
                <a:spcPts val="2238"/>
              </a:lnSpc>
              <a:spcBef>
                <a:spcPts val="19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Running</a:t>
            </a:r>
            <a:r>
              <a:rPr sz="2000" spc="-2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times</a:t>
            </a:r>
            <a:r>
              <a:rPr sz="2000" spc="-2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for</a:t>
            </a:r>
            <a:r>
              <a:rPr sz="2000" spc="-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moderate</a:t>
            </a:r>
            <a:r>
              <a:rPr sz="2000" spc="-4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000000"/>
                </a:solidFill>
                <a:latin typeface="Arial"/>
                <a:cs typeface="Arial"/>
              </a:rPr>
              <a:t>inputs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186673" y="6308658"/>
            <a:ext cx="331470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66774" y="419193"/>
            <a:ext cx="7171984" cy="976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Order-of-Magnitude</a:t>
            </a:r>
            <a:r>
              <a:rPr sz="3200" b="1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3200" b="1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3200" b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Big O</a:t>
            </a:r>
          </a:p>
          <a:p>
            <a:pPr marL="2752953" marR="0">
              <a:lnSpc>
                <a:spcPts val="3548"/>
              </a:lnSpc>
              <a:spcBef>
                <a:spcPts val="291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Notation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744894"/>
            <a:ext cx="8500312" cy="7418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2400" spc="58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i="1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A requires</a:t>
            </a:r>
            <a:r>
              <a:rPr sz="2400" i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2400" i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proportional</a:t>
            </a:r>
            <a:r>
              <a:rPr sz="2400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to f(n),</a:t>
            </a:r>
            <a:r>
              <a:rPr sz="2400" i="1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 is</a:t>
            </a:r>
          </a:p>
          <a:p>
            <a:pPr marL="343204" marR="0">
              <a:lnSpc>
                <a:spcPts val="2660"/>
              </a:lnSpc>
              <a:spcBef>
                <a:spcPts val="173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said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be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order</a:t>
            </a:r>
            <a:r>
              <a:rPr sz="24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f(n),</a:t>
            </a:r>
            <a:r>
              <a:rPr sz="2400" b="1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it</a:t>
            </a:r>
            <a:r>
              <a:rPr sz="24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denoted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O(f(n)).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3788" y="2549947"/>
            <a:ext cx="7320334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 f(n)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called</a:t>
            </a:r>
            <a:r>
              <a:rPr sz="24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algorithm’s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</a:p>
          <a:p>
            <a:pPr marL="343204" marR="0">
              <a:lnSpc>
                <a:spcPts val="2657"/>
              </a:lnSpc>
              <a:spcBef>
                <a:spcPts val="172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3788" y="3354619"/>
            <a:ext cx="8379562" cy="741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Since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capital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 is used in the notation,</a:t>
            </a:r>
            <a:r>
              <a:rPr sz="2400" spc="56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notation</a:t>
            </a:r>
            <a:r>
              <a:rPr sz="24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called</a:t>
            </a:r>
          </a:p>
          <a:p>
            <a:pPr marL="343204" marR="0">
              <a:lnSpc>
                <a:spcPts val="2660"/>
              </a:lnSpc>
              <a:spcBef>
                <a:spcPts val="17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Big</a:t>
            </a:r>
            <a:r>
              <a:rPr sz="24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 notation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3788" y="4159095"/>
            <a:ext cx="7720279" cy="8150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 requires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proportional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b="1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, it is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2400" b="1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).</a:t>
            </a:r>
          </a:p>
          <a:p>
            <a:pPr marL="0" marR="0">
              <a:lnSpc>
                <a:spcPts val="2657"/>
              </a:lnSpc>
              <a:spcBef>
                <a:spcPts val="748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 requires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proportional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it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O(n).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87805" y="548733"/>
            <a:ext cx="7037150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Definition</a:t>
            </a:r>
            <a:r>
              <a:rPr sz="3200" b="1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of the Order</a:t>
            </a:r>
            <a:r>
              <a:rPr sz="3200" b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32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  <a:r>
              <a:rPr sz="32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91646"/>
            <a:ext cx="1773042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Definition: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09269" y="1803710"/>
            <a:ext cx="7855058" cy="20309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 A is</a:t>
            </a:r>
            <a:r>
              <a:rPr sz="2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order f(n)</a:t>
            </a:r>
            <a:r>
              <a:rPr sz="2800" b="1" spc="6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– denoted as O(f(n))</a:t>
            </a:r>
            <a:r>
              <a:rPr sz="2800" b="1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</a:p>
          <a:p>
            <a:pPr marL="0" marR="0">
              <a:lnSpc>
                <a:spcPts val="3099"/>
              </a:lnSpc>
              <a:spcBef>
                <a:spcPts val="936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if constants k and n</a:t>
            </a:r>
            <a:r>
              <a:rPr sz="2800" b="1" baseline="-24428" dirty="0">
                <a:solidFill>
                  <a:srgbClr val="000000"/>
                </a:solidFill>
                <a:latin typeface="Times New Roman"/>
                <a:cs typeface="Times New Roman"/>
              </a:rPr>
              <a:t>0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exist such that</a:t>
            </a:r>
            <a:r>
              <a:rPr sz="2800" b="1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 requires</a:t>
            </a:r>
          </a:p>
          <a:p>
            <a:pPr marL="0" marR="0">
              <a:lnSpc>
                <a:spcPts val="3096"/>
              </a:lnSpc>
              <a:spcBef>
                <a:spcPts val="45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no</a:t>
            </a:r>
            <a:r>
              <a:rPr sz="2800" b="1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more than</a:t>
            </a:r>
            <a:r>
              <a:rPr sz="2800" b="1" spc="70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k*f(n)</a:t>
            </a:r>
            <a:r>
              <a:rPr sz="2800" b="1" spc="74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time units to solve</a:t>
            </a:r>
            <a:r>
              <a:rPr sz="2800" b="1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a problem</a:t>
            </a:r>
          </a:p>
          <a:p>
            <a:pPr marL="0" marR="0">
              <a:lnSpc>
                <a:spcPts val="3425"/>
              </a:lnSpc>
              <a:spcBef>
                <a:spcPts val="628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of size</a:t>
            </a:r>
            <a:r>
              <a:rPr sz="2800" b="1" spc="7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800" b="1" spc="70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LBRMBI+Symbol"/>
                <a:cs typeface="LBRMBI+Symbol"/>
              </a:rPr>
              <a:t>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800" b="1" spc="10" baseline="-24428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3788" y="4242067"/>
            <a:ext cx="8426524" cy="77470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4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requirement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b="1" spc="5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LBRMBI+Symbol"/>
                <a:cs typeface="LBRMBI+Symbol"/>
              </a:rPr>
              <a:t>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b="1" baseline="-24500" dirty="0">
                <a:solidFill>
                  <a:srgbClr val="000000"/>
                </a:solidFill>
                <a:latin typeface="Times New Roman"/>
                <a:cs typeface="Times New Roman"/>
              </a:rPr>
              <a:t>0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 the definition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O(f(n)) formalizes</a:t>
            </a:r>
          </a:p>
          <a:p>
            <a:pPr marL="343204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notion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sufficiently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large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problems.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01293" y="5056504"/>
            <a:ext cx="6075274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general,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many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values of k and</a:t>
            </a:r>
            <a:r>
              <a:rPr sz="1800" spc="4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n can satisfy</a:t>
            </a:r>
            <a:r>
              <a:rPr sz="1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definition.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17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95701" y="396333"/>
            <a:ext cx="4117026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Order</a:t>
            </a:r>
            <a:r>
              <a:rPr sz="32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of an</a:t>
            </a:r>
            <a:r>
              <a:rPr sz="32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87244"/>
            <a:ext cx="8208568" cy="376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 algorithm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requires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i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–3*n+10</a:t>
            </a:r>
            <a:r>
              <a:rPr sz="2400" i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seconds to solve a problem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6993" y="1653454"/>
            <a:ext cx="5312587" cy="4282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size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n. If constants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k 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n</a:t>
            </a:r>
            <a:r>
              <a:rPr sz="2400" baseline="-24500" dirty="0">
                <a:solidFill>
                  <a:srgbClr val="000000"/>
                </a:solidFill>
                <a:latin typeface="Times New Roman"/>
                <a:cs typeface="Times New Roman"/>
              </a:rPr>
              <a:t>0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exist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such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6993" y="2059139"/>
            <a:ext cx="6368849" cy="12896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46201" marR="0">
              <a:lnSpc>
                <a:spcPts val="2943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k*n</a:t>
            </a:r>
            <a:r>
              <a:rPr sz="2400" i="1" baseline="30125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i="1" spc="196" baseline="301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&gt;</a:t>
            </a:r>
            <a:r>
              <a:rPr sz="2400" i="1" spc="60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i="1" baseline="30125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–3*n+10</a:t>
            </a:r>
            <a:r>
              <a:rPr sz="2400" i="1" spc="168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all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n </a:t>
            </a:r>
            <a:r>
              <a:rPr sz="2400" dirty="0">
                <a:solidFill>
                  <a:srgbClr val="000000"/>
                </a:solidFill>
                <a:latin typeface="LBRMBI+Symbol"/>
                <a:cs typeface="LBRMBI+Symbol"/>
              </a:rPr>
              <a:t>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i="1" baseline="-25200" dirty="0">
                <a:solidFill>
                  <a:srgbClr val="000000"/>
                </a:solidFill>
                <a:latin typeface="Times New Roman"/>
                <a:cs typeface="Times New Roman"/>
              </a:rPr>
              <a:t>0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  <a:p>
            <a:pPr marL="0" marR="0">
              <a:lnSpc>
                <a:spcPts val="2657"/>
              </a:lnSpc>
              <a:spcBef>
                <a:spcPts val="368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order 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spc="196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(In fact,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k is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3 and n</a:t>
            </a:r>
            <a:r>
              <a:rPr sz="2400" baseline="-24700" dirty="0">
                <a:solidFill>
                  <a:srgbClr val="000000"/>
                </a:solidFill>
                <a:latin typeface="Times New Roman"/>
                <a:cs typeface="Times New Roman"/>
              </a:rPr>
              <a:t>0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2)</a:t>
            </a:r>
          </a:p>
          <a:p>
            <a:pPr marL="571525" marR="0">
              <a:lnSpc>
                <a:spcPts val="2940"/>
              </a:lnSpc>
              <a:spcBef>
                <a:spcPts val="121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3*n</a:t>
            </a:r>
            <a:r>
              <a:rPr sz="2400" i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i="1" spc="183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&gt;</a:t>
            </a:r>
            <a:r>
              <a:rPr sz="2400" i="1" spc="6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i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–3*n+10</a:t>
            </a:r>
            <a:r>
              <a:rPr sz="2400" i="1" spc="21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all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n </a:t>
            </a:r>
            <a:r>
              <a:rPr sz="2400" dirty="0">
                <a:solidFill>
                  <a:srgbClr val="000000"/>
                </a:solidFill>
                <a:latin typeface="LBRMBI+Symbol"/>
                <a:cs typeface="LBRMBI+Symbol"/>
              </a:rPr>
              <a:t>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2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6993" y="3376181"/>
            <a:ext cx="8064041" cy="775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94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Thus,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algorithm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no more</a:t>
            </a:r>
            <a:r>
              <a:rPr sz="24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than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k*n</a:t>
            </a:r>
            <a:r>
              <a:rPr sz="2400" i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i="1" spc="-21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units for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n </a:t>
            </a:r>
            <a:r>
              <a:rPr sz="2400" dirty="0">
                <a:solidFill>
                  <a:srgbClr val="000000"/>
                </a:solidFill>
                <a:latin typeface="LBRMBI+Symbol"/>
                <a:cs typeface="LBRMBI+Symbol"/>
              </a:rPr>
              <a:t></a:t>
            </a:r>
          </a:p>
          <a:p>
            <a:pPr marL="0" marR="0">
              <a:lnSpc>
                <a:spcPts val="2660"/>
              </a:lnSpc>
              <a:spcBef>
                <a:spcPts val="201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i="1" spc="7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,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39393" y="3940891"/>
            <a:ext cx="253898" cy="262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70"/>
              </a:lnSpc>
              <a:spcBef>
                <a:spcPts val="0"/>
              </a:spcBef>
              <a:spcAft>
                <a:spcPts val="0"/>
              </a:spcAft>
            </a:pPr>
            <a:r>
              <a:rPr sz="1600" i="1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86993" y="4213959"/>
            <a:ext cx="1861746" cy="37609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 it is</a:t>
            </a:r>
            <a:r>
              <a:rPr sz="2400" spc="59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2400" b="1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086101" y="396333"/>
            <a:ext cx="5332963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Order</a:t>
            </a:r>
            <a:r>
              <a:rPr sz="32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of an</a:t>
            </a:r>
            <a:r>
              <a:rPr sz="32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3200" b="1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(cont.)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19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520185" y="343277"/>
            <a:ext cx="2410068" cy="6004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427"/>
              </a:lnSpc>
              <a:spcBef>
                <a:spcPts val="0"/>
              </a:spcBef>
              <a:spcAft>
                <a:spcPts val="0"/>
              </a:spcAft>
            </a:pPr>
            <a:r>
              <a:rPr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6240" y="1325174"/>
            <a:ext cx="8150312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800" spc="10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 </a:t>
            </a:r>
            <a:r>
              <a:rPr sz="2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800" b="1" i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is a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set of instructions</a:t>
            </a:r>
            <a:r>
              <a:rPr sz="28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 followed to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39140" y="1709222"/>
            <a:ext cx="6917956" cy="15668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solve</a:t>
            </a:r>
            <a:r>
              <a:rPr sz="28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problem.</a:t>
            </a:r>
          </a:p>
          <a:p>
            <a:pPr marL="114299" marR="0">
              <a:lnSpc>
                <a:spcPts val="2660"/>
              </a:lnSpc>
              <a:spcBef>
                <a:spcPts val="521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400" spc="45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There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be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more</a:t>
            </a:r>
            <a:r>
              <a:rPr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than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one solution</a:t>
            </a:r>
            <a:r>
              <a:rPr sz="24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(more than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one</a:t>
            </a:r>
          </a:p>
          <a:p>
            <a:pPr marL="401116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algorithm)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solve a given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problem.</a:t>
            </a:r>
          </a:p>
          <a:p>
            <a:pPr marL="114299" marR="0">
              <a:lnSpc>
                <a:spcPts val="2657"/>
              </a:lnSpc>
              <a:spcBef>
                <a:spcPts val="46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400" spc="45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 algorithm</a:t>
            </a:r>
            <a:r>
              <a:rPr sz="24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can be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implemented using different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6240" y="3229651"/>
            <a:ext cx="8296916" cy="8440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44016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programming languages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on different platforms.</a:t>
            </a:r>
          </a:p>
          <a:p>
            <a:pPr marL="0" marR="0">
              <a:lnSpc>
                <a:spcPts val="3099"/>
              </a:lnSpc>
              <a:spcBef>
                <a:spcPts val="539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800" spc="10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 algorithm</a:t>
            </a:r>
            <a:r>
              <a:rPr sz="28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must</a:t>
            </a:r>
            <a:r>
              <a:rPr sz="28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be correct. It should</a:t>
            </a:r>
            <a:r>
              <a:rPr sz="2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correctly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solve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39140" y="4026337"/>
            <a:ext cx="1945614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problem.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96240" y="4485681"/>
            <a:ext cx="7948880" cy="11733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7199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400" spc="45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e.g.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sorting,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means</a:t>
            </a:r>
            <a:r>
              <a:rPr sz="24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even if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(1) the input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already</a:t>
            </a:r>
          </a:p>
          <a:p>
            <a:pPr marL="744016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sorted,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or (2) it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contains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repeated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elements.</a:t>
            </a:r>
          </a:p>
          <a:p>
            <a:pPr marL="0" marR="0">
              <a:lnSpc>
                <a:spcPts val="3099"/>
              </a:lnSpc>
              <a:spcBef>
                <a:spcPts val="59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800" spc="10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Once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we have a correct algorithm</a:t>
            </a:r>
            <a:r>
              <a:rPr sz="28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for a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problem, we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39140" y="5611628"/>
            <a:ext cx="7288683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determine the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efficiency</a:t>
            </a:r>
            <a:r>
              <a:rPr sz="2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algorithm.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276590" y="6308658"/>
            <a:ext cx="241554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76858" y="396333"/>
            <a:ext cx="7355004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3200" b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Comparison</a:t>
            </a:r>
            <a:r>
              <a:rPr sz="3200" b="1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of Growth-Rate</a:t>
            </a:r>
            <a:r>
              <a:rPr sz="3200" b="1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467258" y="396333"/>
            <a:ext cx="8572254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3200" b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Comparison</a:t>
            </a:r>
            <a:r>
              <a:rPr sz="3200" b="1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of Growth-Rate</a:t>
            </a:r>
            <a:r>
              <a:rPr sz="3200" b="1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3200" b="1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(cont.)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7977" y="396333"/>
            <a:ext cx="4273169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3200" b="1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0040" y="1358645"/>
            <a:ext cx="596800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O(1)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505966" y="1358645"/>
            <a:ext cx="6940067" cy="9496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 requirement is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constant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, and it is independent</a:t>
            </a:r>
            <a:r>
              <a:rPr sz="18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of the problem’s size.</a:t>
            </a:r>
          </a:p>
          <a:p>
            <a:pPr marL="12191" marR="0">
              <a:lnSpc>
                <a:spcPts val="1993"/>
              </a:lnSpc>
              <a:spcBef>
                <a:spcPts val="59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requirement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for a</a:t>
            </a:r>
            <a:r>
              <a:rPr sz="1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logarithmic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increases</a:t>
            </a:r>
            <a:r>
              <a:rPr sz="1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increases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slowly</a:t>
            </a:r>
          </a:p>
          <a:p>
            <a:pPr marL="12191" marR="0">
              <a:lnSpc>
                <a:spcPts val="1993"/>
              </a:lnSpc>
              <a:spcBef>
                <a:spcPts val="59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as the problem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size increases.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20040" y="1687829"/>
            <a:ext cx="978333" cy="3311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O(log</a:t>
            </a:r>
            <a:r>
              <a:rPr sz="1800" b="1" baseline="-24666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n)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20040" y="2346306"/>
            <a:ext cx="610211" cy="29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O(n)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518158" y="2346306"/>
            <a:ext cx="6718486" cy="620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requirement</a:t>
            </a:r>
            <a:r>
              <a:rPr sz="1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for a</a:t>
            </a:r>
            <a:r>
              <a:rPr sz="1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linear</a:t>
            </a:r>
            <a:r>
              <a:rPr sz="1800" b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increases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directly</a:t>
            </a:r>
            <a:r>
              <a:rPr sz="1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with the size</a:t>
            </a:r>
          </a:p>
          <a:p>
            <a:pPr marL="0" marR="0">
              <a:lnSpc>
                <a:spcPts val="1993"/>
              </a:lnSpc>
              <a:spcBef>
                <a:spcPts val="59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of the problem.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20040" y="3004946"/>
            <a:ext cx="7718780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O(n*log</a:t>
            </a:r>
            <a:r>
              <a:rPr sz="1800" b="1" spc="1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n)</a:t>
            </a:r>
            <a:r>
              <a:rPr sz="1800" b="1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requirement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for a</a:t>
            </a:r>
            <a:r>
              <a:rPr sz="1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n*log</a:t>
            </a:r>
            <a:r>
              <a:rPr sz="1800" b="1" spc="14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n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increases</a:t>
            </a:r>
            <a:r>
              <a:rPr sz="1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more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rapidly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than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108252" y="3129237"/>
            <a:ext cx="228600" cy="206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161154" y="3129237"/>
            <a:ext cx="228600" cy="2068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b="1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518158" y="3334130"/>
            <a:ext cx="1835810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 linear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algorithm.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20040" y="3662637"/>
            <a:ext cx="685725" cy="16089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1800" b="1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  <a:p>
            <a:pPr marL="0" marR="0">
              <a:lnSpc>
                <a:spcPts val="1993"/>
              </a:lnSpc>
              <a:spcBef>
                <a:spcPts val="3187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1800" b="1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  <a:p>
            <a:pPr marL="0" marR="0">
              <a:lnSpc>
                <a:spcPts val="1993"/>
              </a:lnSpc>
              <a:spcBef>
                <a:spcPts val="3185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O(2</a:t>
            </a:r>
            <a:r>
              <a:rPr sz="1800" b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518158" y="3663314"/>
            <a:ext cx="6634774" cy="6206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requirement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for a</a:t>
            </a:r>
            <a:r>
              <a:rPr sz="1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quadratic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increases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rapidly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with the</a:t>
            </a:r>
          </a:p>
          <a:p>
            <a:pPr marL="0" marR="0">
              <a:lnSpc>
                <a:spcPts val="1993"/>
              </a:lnSpc>
              <a:spcBef>
                <a:spcPts val="60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size of the problem.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518158" y="4321936"/>
            <a:ext cx="6730177" cy="12792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requirement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for a </a:t>
            </a:r>
            <a:r>
              <a:rPr sz="1800" spc="18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ubic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increases</a:t>
            </a:r>
            <a:r>
              <a:rPr sz="1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more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rapidly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with the</a:t>
            </a:r>
          </a:p>
          <a:p>
            <a:pPr marL="0" marR="0">
              <a:lnSpc>
                <a:spcPts val="1993"/>
              </a:lnSpc>
              <a:spcBef>
                <a:spcPts val="59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size of the problem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than the time requirement for a quadratic</a:t>
            </a:r>
            <a:r>
              <a:rPr sz="1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algorithm.</a:t>
            </a:r>
          </a:p>
          <a:p>
            <a:pPr marL="0" marR="0">
              <a:lnSpc>
                <a:spcPts val="1993"/>
              </a:lnSpc>
              <a:spcBef>
                <a:spcPts val="59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As the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size of the problem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increases,</a:t>
            </a:r>
            <a:r>
              <a:rPr sz="1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the time requirement for an</a:t>
            </a:r>
          </a:p>
          <a:p>
            <a:pPr marL="0" marR="0">
              <a:lnSpc>
                <a:spcPts val="1996"/>
              </a:lnSpc>
              <a:spcBef>
                <a:spcPts val="599"/>
              </a:spcBef>
              <a:spcAft>
                <a:spcPts val="0"/>
              </a:spcAft>
            </a:pPr>
            <a:r>
              <a:rPr sz="1800" b="1" dirty="0">
                <a:solidFill>
                  <a:srgbClr val="000000"/>
                </a:solidFill>
                <a:latin typeface="Times New Roman"/>
                <a:cs typeface="Times New Roman"/>
              </a:rPr>
              <a:t>exponential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increases</a:t>
            </a:r>
            <a:r>
              <a:rPr sz="1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too rapidly to be practical.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617977" y="396333"/>
            <a:ext cx="4273169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3200" b="1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87694"/>
            <a:ext cx="8548675" cy="11076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 algorithm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takes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 second to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run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with the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problem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size</a:t>
            </a:r>
          </a:p>
          <a:p>
            <a:pPr marL="343204" marR="0">
              <a:lnSpc>
                <a:spcPts val="2657"/>
              </a:lnSpc>
              <a:spcBef>
                <a:spcPts val="17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8,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what is the time requirement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(approximately)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that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</a:p>
          <a:p>
            <a:pPr marL="343204" marR="0">
              <a:lnSpc>
                <a:spcPts val="2660"/>
              </a:lnSpc>
              <a:spcBef>
                <a:spcPts val="223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problem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size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16?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3788" y="2458507"/>
            <a:ext cx="2144521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its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order is: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6993" y="2897419"/>
            <a:ext cx="746152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O(1)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272919" y="2895038"/>
            <a:ext cx="2570937" cy="378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3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spc="5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T(n) =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 second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86993" y="3333950"/>
            <a:ext cx="6919059" cy="378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3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O(log</a:t>
            </a:r>
            <a:r>
              <a:rPr sz="2400" b="1" spc="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n)</a:t>
            </a:r>
            <a:r>
              <a:rPr sz="2400" b="1" spc="24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spc="5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(1*log</a:t>
            </a:r>
            <a:r>
              <a:rPr sz="2400" spc="19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16)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/ log</a:t>
            </a:r>
            <a:r>
              <a:rPr sz="2400" spc="2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8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4/3 seconds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517014" y="3501997"/>
            <a:ext cx="253745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11345" y="3501997"/>
            <a:ext cx="253745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545582" y="3501997"/>
            <a:ext cx="253745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86993" y="3775225"/>
            <a:ext cx="763527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O(n)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272919" y="3772842"/>
            <a:ext cx="4216520" cy="378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6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spc="5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(1*16) / 8 = 2 seconds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86993" y="4212028"/>
            <a:ext cx="7681059" cy="378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3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O(n*log</a:t>
            </a:r>
            <a:r>
              <a:rPr sz="2400" b="1" spc="19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n)</a:t>
            </a:r>
            <a:r>
              <a:rPr sz="2400" b="1" spc="-11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spc="5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(1*16*log</a:t>
            </a:r>
            <a:r>
              <a:rPr sz="2400" spc="19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16)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/ 8*log</a:t>
            </a:r>
            <a:r>
              <a:rPr sz="2400" spc="1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8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8/3 seconds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838579" y="4380075"/>
            <a:ext cx="253745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b="1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868926" y="4380075"/>
            <a:ext cx="253745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307582" y="4380075"/>
            <a:ext cx="253745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86993" y="4652871"/>
            <a:ext cx="865050" cy="1254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2400" b="1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  <a:p>
            <a:pPr marL="0" marR="0">
              <a:lnSpc>
                <a:spcPts val="2657"/>
              </a:lnSpc>
              <a:spcBef>
                <a:spcPts val="744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2400" b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  <a:p>
            <a:pPr marL="0" marR="0">
              <a:lnSpc>
                <a:spcPts val="2657"/>
              </a:lnSpc>
              <a:spcBef>
                <a:spcPts val="797"/>
              </a:spcBef>
              <a:spcAft>
                <a:spcPts val="0"/>
              </a:spcAft>
            </a:pP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O(2</a:t>
            </a:r>
            <a:r>
              <a:rPr sz="2400" b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2272919" y="4650940"/>
            <a:ext cx="4419064" cy="378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3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spc="5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(1*16</a:t>
            </a:r>
            <a:r>
              <a:rPr sz="24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) /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8</a:t>
            </a:r>
            <a:r>
              <a:rPr sz="24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4 seconds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2272919" y="5089852"/>
            <a:ext cx="4419064" cy="378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3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spc="5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(1*16</a:t>
            </a:r>
            <a:r>
              <a:rPr sz="24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) /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8</a:t>
            </a:r>
            <a:r>
              <a:rPr sz="24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3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8 seconds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272919" y="5529094"/>
            <a:ext cx="6293583" cy="378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3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spc="5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(1*2</a:t>
            </a:r>
            <a:r>
              <a:rPr sz="24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16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) /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4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8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 2</a:t>
            </a:r>
            <a:r>
              <a:rPr sz="24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8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seconds = 256 seconds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442974" y="396333"/>
            <a:ext cx="6621350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Properties</a:t>
            </a:r>
            <a:r>
              <a:rPr sz="3200" b="1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of Growth-Rate</a:t>
            </a:r>
            <a:r>
              <a:rPr sz="3200" b="1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87694"/>
            <a:ext cx="8161887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  <a:r>
              <a:rPr sz="2400" i="1" spc="119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2400" i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can ignore low-order terms</a:t>
            </a:r>
            <a:r>
              <a:rPr sz="2400" i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in an algorithm’s</a:t>
            </a:r>
            <a:r>
              <a:rPr sz="2400" i="1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1293" y="1653454"/>
            <a:ext cx="1229868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function.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01293" y="2068152"/>
            <a:ext cx="7011059" cy="6214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13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an algorithm</a:t>
            </a:r>
            <a:r>
              <a:rPr sz="1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is O(n</a:t>
            </a:r>
            <a:r>
              <a:rPr sz="18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+4n</a:t>
            </a:r>
            <a:r>
              <a:rPr sz="18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+3n),</a:t>
            </a:r>
            <a:r>
              <a:rPr sz="1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it is also O(n</a:t>
            </a:r>
            <a:r>
              <a:rPr sz="18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).</a:t>
            </a:r>
          </a:p>
          <a:p>
            <a:pPr marL="0" marR="0">
              <a:lnSpc>
                <a:spcPts val="1993"/>
              </a:lnSpc>
              <a:spcBef>
                <a:spcPts val="601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13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We only use the higher-order term as algorithm’s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growth-rate function.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3788" y="3080299"/>
            <a:ext cx="8518297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2.</a:t>
            </a:r>
            <a:r>
              <a:rPr sz="2400" i="1" spc="119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2400" i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can ignore a multiplicative</a:t>
            </a:r>
            <a:r>
              <a:rPr sz="2400" i="1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constant</a:t>
            </a:r>
            <a:r>
              <a:rPr sz="2400" i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in the higher-order</a:t>
            </a:r>
            <a:r>
              <a:rPr sz="2400" i="1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term</a:t>
            </a:r>
          </a:p>
          <a:p>
            <a:pPr marL="457504" marR="0">
              <a:lnSpc>
                <a:spcPts val="2657"/>
              </a:lnSpc>
              <a:spcBef>
                <a:spcPts val="172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400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an algorithm’s</a:t>
            </a:r>
            <a:r>
              <a:rPr sz="2400" i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2400" i="1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function.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01293" y="3860739"/>
            <a:ext cx="4253458" cy="2922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13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an algorithm</a:t>
            </a:r>
            <a:r>
              <a:rPr sz="1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is O(5n</a:t>
            </a:r>
            <a:r>
              <a:rPr sz="18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), it is also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18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).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3788" y="4543593"/>
            <a:ext cx="4697275" cy="70663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3.</a:t>
            </a:r>
            <a:r>
              <a:rPr sz="2400" i="1" spc="119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O(f(n))</a:t>
            </a:r>
            <a:r>
              <a:rPr sz="2400" i="1" spc="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+ O(g(n))</a:t>
            </a:r>
            <a:r>
              <a:rPr sz="2400" i="1" spc="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= O(f(n)+g(n))</a:t>
            </a:r>
          </a:p>
          <a:p>
            <a:pPr marL="457504" marR="0">
              <a:lnSpc>
                <a:spcPts val="1993"/>
              </a:lnSpc>
              <a:spcBef>
                <a:spcPts val="61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13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We can combine growth-rate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functions.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01293" y="5286473"/>
            <a:ext cx="7015200" cy="6224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13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1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an algorithm</a:t>
            </a:r>
            <a:r>
              <a:rPr sz="18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is O(n</a:t>
            </a:r>
            <a:r>
              <a:rPr sz="18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) + O(4n), it is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also O(n</a:t>
            </a:r>
            <a:r>
              <a:rPr sz="18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1800" spc="-15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+4n</a:t>
            </a:r>
            <a:r>
              <a:rPr sz="18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) </a:t>
            </a:r>
            <a:r>
              <a:rPr sz="18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 So, it is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1800" baseline="29999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).</a:t>
            </a:r>
          </a:p>
          <a:p>
            <a:pPr marL="0" marR="0">
              <a:lnSpc>
                <a:spcPts val="1993"/>
              </a:lnSpc>
              <a:spcBef>
                <a:spcPts val="597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13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Similar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rules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hold for multiplication.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30526" y="396333"/>
            <a:ext cx="4644428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Some</a:t>
            </a:r>
            <a:r>
              <a:rPr sz="32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Mathematical</a:t>
            </a:r>
            <a:r>
              <a:rPr sz="3200" b="1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Facts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87694"/>
            <a:ext cx="4678933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Some mathematical</a:t>
            </a:r>
            <a:r>
              <a:rPr sz="24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equalities</a:t>
            </a:r>
            <a:r>
              <a:rPr sz="24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are: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3260961" y="1781780"/>
            <a:ext cx="1657720" cy="315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86"/>
              </a:lnSpc>
              <a:spcBef>
                <a:spcPts val="0"/>
              </a:spcBef>
              <a:spcAft>
                <a:spcPts val="0"/>
              </a:spcAft>
            </a:pPr>
            <a:r>
              <a:rPr sz="19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1950" i="1" spc="-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sz="1950" spc="-1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spc="165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9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1950" i="1" spc="14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spc="-17" dirty="0">
                <a:solidFill>
                  <a:srgbClr val="000000"/>
                </a:solidFill>
                <a:latin typeface="Times New Roman"/>
                <a:cs typeface="Times New Roman"/>
              </a:rPr>
              <a:t>1)</a:t>
            </a:r>
            <a:r>
              <a:rPr sz="1950" spc="23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06209" y="1753131"/>
            <a:ext cx="286874" cy="345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18"/>
              </a:lnSpc>
              <a:spcBef>
                <a:spcPts val="0"/>
              </a:spcBef>
              <a:spcAft>
                <a:spcPts val="0"/>
              </a:spcAft>
            </a:pPr>
            <a:r>
              <a:rPr sz="19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804362" y="1736749"/>
            <a:ext cx="223692" cy="1996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72"/>
              </a:lnSpc>
              <a:spcBef>
                <a:spcPts val="0"/>
              </a:spcBef>
              <a:spcAft>
                <a:spcPts val="0"/>
              </a:spcAft>
            </a:pPr>
            <a:r>
              <a:rPr sz="115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003667" y="1756300"/>
            <a:ext cx="223692" cy="1996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272"/>
              </a:lnSpc>
              <a:spcBef>
                <a:spcPts val="0"/>
              </a:spcBef>
              <a:spcAft>
                <a:spcPts val="0"/>
              </a:spcAft>
            </a:pPr>
            <a:r>
              <a:rPr sz="11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92237" y="1892244"/>
            <a:ext cx="414204" cy="4985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625"/>
              </a:lnSpc>
              <a:spcBef>
                <a:spcPts val="0"/>
              </a:spcBef>
              <a:spcAft>
                <a:spcPts val="0"/>
              </a:spcAft>
            </a:pPr>
            <a:r>
              <a:rPr sz="295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230716" y="1946503"/>
            <a:ext cx="2067964" cy="345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18"/>
              </a:lnSpc>
              <a:spcBef>
                <a:spcPts val="0"/>
              </a:spcBef>
              <a:spcAft>
                <a:spcPts val="0"/>
              </a:spcAft>
            </a:pPr>
            <a:r>
              <a:rPr sz="1950" i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1950" i="1" spc="17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195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1950" spc="-1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1950" spc="10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1950" spc="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195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dirty="0">
                <a:solidFill>
                  <a:srgbClr val="000000"/>
                </a:solidFill>
                <a:latin typeface="Times New Roman"/>
                <a:cs typeface="Times New Roman"/>
              </a:rPr>
              <a:t>... </a:t>
            </a:r>
            <a:r>
              <a:rPr sz="19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1950" spc="1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1950" i="1" spc="2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95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94472" y="1946503"/>
            <a:ext cx="286874" cy="3452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18"/>
              </a:lnSpc>
              <a:spcBef>
                <a:spcPts val="0"/>
              </a:spcBef>
              <a:spcAft>
                <a:spcPts val="0"/>
              </a:spcAft>
            </a:pPr>
            <a:r>
              <a:rPr sz="1950" dirty="0">
                <a:solidFill>
                  <a:srgbClr val="000000"/>
                </a:solidFill>
                <a:latin typeface="LBRMBI+Symbol"/>
                <a:cs typeface="LBRMBI+Symbol"/>
              </a:rPr>
              <a:t>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3712202" y="2215930"/>
            <a:ext cx="274910" cy="315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86"/>
              </a:lnSpc>
              <a:spcBef>
                <a:spcPts val="0"/>
              </a:spcBef>
              <a:spcAft>
                <a:spcPts val="0"/>
              </a:spcAft>
            </a:pPr>
            <a:r>
              <a:rPr sz="195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710124" y="2215930"/>
            <a:ext cx="274910" cy="3157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86"/>
              </a:lnSpc>
              <a:spcBef>
                <a:spcPts val="0"/>
              </a:spcBef>
              <a:spcAft>
                <a:spcPts val="0"/>
              </a:spcAft>
            </a:pPr>
            <a:r>
              <a:rPr sz="195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937169" y="2346115"/>
            <a:ext cx="367473" cy="216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07"/>
              </a:lnSpc>
              <a:spcBef>
                <a:spcPts val="0"/>
              </a:spcBef>
              <a:spcAft>
                <a:spcPts val="0"/>
              </a:spcAft>
            </a:pPr>
            <a:r>
              <a:rPr sz="1150" i="1" spc="157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1150" spc="25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11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3427192" y="3148217"/>
            <a:ext cx="2906346" cy="328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83"/>
              </a:lnSpc>
              <a:spcBef>
                <a:spcPts val="0"/>
              </a:spcBef>
              <a:spcAft>
                <a:spcPts val="0"/>
              </a:spcAft>
            </a:pPr>
            <a:r>
              <a:rPr sz="20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50" i="1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sz="2050" spc="-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spc="199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20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50" i="1" spc="16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000000"/>
                </a:solidFill>
                <a:latin typeface="Times New Roman"/>
                <a:cs typeface="Times New Roman"/>
              </a:rPr>
              <a:t>1)</a:t>
            </a:r>
            <a:r>
              <a:rPr sz="2050" spc="-1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000000"/>
                </a:solidFill>
                <a:latin typeface="Times New Roman"/>
                <a:cs typeface="Times New Roman"/>
              </a:rPr>
              <a:t>*</a:t>
            </a:r>
            <a:r>
              <a:rPr sz="2050" spc="-8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spc="219" dirty="0">
                <a:solidFill>
                  <a:srgbClr val="000000"/>
                </a:solidFill>
                <a:latin typeface="Times New Roman"/>
                <a:cs typeface="Times New Roman"/>
              </a:rPr>
              <a:t>(2</a:t>
            </a:r>
            <a:r>
              <a:rPr sz="20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50" i="1" spc="164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000000"/>
                </a:solidFill>
                <a:latin typeface="Times New Roman"/>
                <a:cs typeface="Times New Roman"/>
              </a:rPr>
              <a:t>1)</a:t>
            </a:r>
            <a:r>
              <a:rPr sz="2050" spc="249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4123333" y="3118300"/>
            <a:ext cx="297049" cy="35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25"/>
              </a:lnSpc>
              <a:spcBef>
                <a:spcPts val="0"/>
              </a:spcBef>
              <a:spcAft>
                <a:spcPts val="0"/>
              </a:spcAft>
            </a:pPr>
            <a:r>
              <a:rPr sz="20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5252881" y="3118300"/>
            <a:ext cx="297049" cy="35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25"/>
              </a:lnSpc>
              <a:spcBef>
                <a:spcPts val="0"/>
              </a:spcBef>
              <a:spcAft>
                <a:spcPts val="0"/>
              </a:spcAft>
            </a:pPr>
            <a:r>
              <a:rPr sz="20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6216928" y="3105344"/>
            <a:ext cx="229086" cy="20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14246" y="3125175"/>
            <a:ext cx="229086" cy="20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593740" y="3255631"/>
            <a:ext cx="434014" cy="5188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785"/>
              </a:lnSpc>
              <a:spcBef>
                <a:spcPts val="0"/>
              </a:spcBef>
              <a:spcAft>
                <a:spcPts val="0"/>
              </a:spcAft>
            </a:pPr>
            <a:r>
              <a:rPr sz="310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959124" y="3302246"/>
            <a:ext cx="2116283" cy="3710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9541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  <a:p>
            <a:pPr marL="303514" marR="0">
              <a:lnSpc>
                <a:spcPts val="2525"/>
              </a:lnSpc>
              <a:spcBef>
                <a:spcPts val="50"/>
              </a:spcBef>
              <a:spcAft>
                <a:spcPts val="0"/>
              </a:spcAft>
            </a:pPr>
            <a:r>
              <a:rPr sz="205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2050" spc="14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2050" spc="177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2050" spc="21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</a:p>
          <a:p>
            <a:pPr marL="0" marR="0">
              <a:lnSpc>
                <a:spcPts val="2283"/>
              </a:lnSpc>
              <a:spcBef>
                <a:spcPts val="0"/>
              </a:spcBef>
              <a:spcAft>
                <a:spcPts val="0"/>
              </a:spcAft>
            </a:pPr>
            <a:r>
              <a:rPr sz="2050" i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2050" i="1" spc="29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2050" spc="16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  <a:r>
              <a:rPr sz="2050" spc="17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spc="20" dirty="0">
                <a:solidFill>
                  <a:srgbClr val="000000"/>
                </a:solidFill>
                <a:latin typeface="Times New Roman"/>
                <a:cs typeface="Times New Roman"/>
              </a:rPr>
              <a:t>...</a:t>
            </a:r>
            <a:r>
              <a:rPr sz="2050" spc="18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2963917" y="3302246"/>
            <a:ext cx="229086" cy="20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328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3157993" y="3314437"/>
            <a:ext cx="297049" cy="35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25"/>
              </a:lnSpc>
              <a:spcBef>
                <a:spcPts val="0"/>
              </a:spcBef>
              <a:spcAft>
                <a:spcPts val="0"/>
              </a:spcAft>
            </a:pPr>
            <a:r>
              <a:rPr sz="205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780159" y="3314437"/>
            <a:ext cx="297049" cy="3588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25"/>
              </a:lnSpc>
              <a:spcBef>
                <a:spcPts val="0"/>
              </a:spcBef>
              <a:spcAft>
                <a:spcPts val="0"/>
              </a:spcAft>
            </a:pPr>
            <a:r>
              <a:rPr sz="2050" dirty="0">
                <a:solidFill>
                  <a:srgbClr val="000000"/>
                </a:solidFill>
                <a:latin typeface="LBRMBI+Symbol"/>
                <a:cs typeface="LBRMBI+Symbol"/>
              </a:rPr>
              <a:t>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4476317" y="3588574"/>
            <a:ext cx="284180" cy="328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83"/>
              </a:lnSpc>
              <a:spcBef>
                <a:spcPts val="0"/>
              </a:spcBef>
              <a:spcAft>
                <a:spcPts val="0"/>
              </a:spcAft>
            </a:pPr>
            <a:r>
              <a:rPr sz="205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115041" y="3588574"/>
            <a:ext cx="284180" cy="328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83"/>
              </a:lnSpc>
              <a:spcBef>
                <a:spcPts val="0"/>
              </a:spcBef>
              <a:spcAft>
                <a:spcPts val="0"/>
              </a:spcAft>
            </a:pPr>
            <a:r>
              <a:rPr sz="205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642716" y="3722922"/>
            <a:ext cx="383747" cy="2247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9"/>
              </a:lnSpc>
              <a:spcBef>
                <a:spcPts val="0"/>
              </a:spcBef>
              <a:spcAft>
                <a:spcPts val="0"/>
              </a:spcAft>
            </a:pPr>
            <a:r>
              <a:rPr sz="1200" i="1" spc="178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1200" spc="46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12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84332" y="4701550"/>
            <a:ext cx="439689" cy="237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71"/>
              </a:lnSpc>
              <a:spcBef>
                <a:spcPts val="0"/>
              </a:spcBef>
              <a:spcAft>
                <a:spcPts val="0"/>
              </a:spcAft>
            </a:pPr>
            <a:r>
              <a:rPr sz="13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1300" i="1" spc="-1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spc="46" dirty="0">
                <a:solidFill>
                  <a:srgbClr val="000000"/>
                </a:solidFill>
                <a:latin typeface="LBRMBI+Symbol"/>
                <a:cs typeface="LBRMBI+Symbol"/>
              </a:rPr>
              <a:t></a:t>
            </a:r>
            <a:r>
              <a:rPr sz="13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649198" y="4859719"/>
            <a:ext cx="453457" cy="5521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4047"/>
              </a:lnSpc>
              <a:spcBef>
                <a:spcPts val="0"/>
              </a:spcBef>
              <a:spcAft>
                <a:spcPts val="0"/>
              </a:spcAft>
            </a:pPr>
            <a:r>
              <a:rPr sz="330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1223066" y="4909523"/>
            <a:ext cx="197954" cy="21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20"/>
              </a:lnSpc>
              <a:spcBef>
                <a:spcPts val="0"/>
              </a:spcBef>
              <a:spcAft>
                <a:spcPts val="0"/>
              </a:spcAft>
            </a:pPr>
            <a:r>
              <a:rPr sz="1300" i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1050147" y="4922582"/>
            <a:ext cx="2728442" cy="3810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3765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2200" spc="197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2200" spc="139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2200" spc="188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2200" spc="226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</a:p>
          <a:p>
            <a:pPr marL="0" marR="0">
              <a:lnSpc>
                <a:spcPts val="2441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200" spc="30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sz="2200" spc="170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2200" spc="178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200" spc="18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spc="14" dirty="0">
                <a:solidFill>
                  <a:srgbClr val="000000"/>
                </a:solidFill>
                <a:latin typeface="Times New Roman"/>
                <a:cs typeface="Times New Roman"/>
              </a:rPr>
              <a:t>...</a:t>
            </a:r>
            <a:r>
              <a:rPr sz="2200" spc="193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665279" y="4890909"/>
            <a:ext cx="351861" cy="237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71"/>
              </a:lnSpc>
              <a:spcBef>
                <a:spcPts val="0"/>
              </a:spcBef>
              <a:spcAft>
                <a:spcPts val="0"/>
              </a:spcAft>
            </a:pPr>
            <a:r>
              <a:rPr sz="13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1300" i="1" spc="-1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300" dirty="0">
                <a:solidFill>
                  <a:srgbClr val="000000"/>
                </a:solidFill>
                <a:latin typeface="LBRMBI+Symbol"/>
                <a:cs typeface="LBRMBI+Symbol"/>
              </a:rPr>
              <a:t>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3870681" y="4909523"/>
            <a:ext cx="1129474" cy="3941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</a:pPr>
            <a:r>
              <a:rPr sz="1950" baseline="53452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1950" spc="379" baseline="534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2200" spc="3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LBRMBI+Symbol"/>
                <a:cs typeface="LBRMBI+Symbol"/>
              </a:rPr>
              <a:t>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502922" y="4909523"/>
            <a:ext cx="234381" cy="218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20"/>
              </a:lnSpc>
              <a:spcBef>
                <a:spcPts val="0"/>
              </a:spcBef>
              <a:spcAft>
                <a:spcPts val="0"/>
              </a:spcAft>
            </a:pPr>
            <a:r>
              <a:rPr sz="13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4323230" y="4954570"/>
            <a:ext cx="865806" cy="3481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41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200" spc="285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85020" y="5359394"/>
            <a:ext cx="418319" cy="23769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71"/>
              </a:lnSpc>
              <a:spcBef>
                <a:spcPts val="0"/>
              </a:spcBef>
              <a:spcAft>
                <a:spcPts val="0"/>
              </a:spcAft>
            </a:pPr>
            <a:r>
              <a:rPr sz="1300" i="1" spc="187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1300" spc="187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13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45082" y="396333"/>
            <a:ext cx="6416973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3200" b="1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3200" b="1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– Example1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31153" y="1251118"/>
            <a:ext cx="745033" cy="7673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Cost</a:t>
            </a:r>
          </a:p>
          <a:p>
            <a:pPr marL="181355" marR="0">
              <a:lnSpc>
                <a:spcPts val="2657"/>
              </a:lnSpc>
              <a:spcBef>
                <a:spcPts val="376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760207" y="1251118"/>
            <a:ext cx="949196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Times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6993" y="1660645"/>
            <a:ext cx="1247880" cy="3833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18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i = 1;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987283" y="1642786"/>
            <a:ext cx="304800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86993" y="2063109"/>
            <a:ext cx="1614491" cy="383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2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sz="2400" spc="-1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 0;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112509" y="2045232"/>
            <a:ext cx="440892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987283" y="2045232"/>
            <a:ext cx="304952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86993" y="2465699"/>
            <a:ext cx="3282446" cy="158463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18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while</a:t>
            </a:r>
            <a:r>
              <a:rPr sz="2400" spc="-2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(i &lt;= n) {</a:t>
            </a:r>
          </a:p>
          <a:p>
            <a:pPr marL="571525" marR="0">
              <a:lnSpc>
                <a:spcPts val="2718"/>
              </a:lnSpc>
              <a:spcBef>
                <a:spcPts val="499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i = i + 1;</a:t>
            </a:r>
          </a:p>
          <a:p>
            <a:pPr marL="571525" marR="0">
              <a:lnSpc>
                <a:spcPts val="2718"/>
              </a:lnSpc>
              <a:spcBef>
                <a:spcPts val="499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sz="24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 sum</a:t>
            </a:r>
            <a:r>
              <a:rPr sz="2400" spc="-1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+ i;</a:t>
            </a:r>
          </a:p>
          <a:p>
            <a:pPr marL="0" marR="0">
              <a:lnSpc>
                <a:spcPts val="2721"/>
              </a:lnSpc>
              <a:spcBef>
                <a:spcPts val="401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112509" y="2447839"/>
            <a:ext cx="440740" cy="1180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c3</a:t>
            </a:r>
          </a:p>
          <a:p>
            <a:pPr marL="0" marR="0">
              <a:lnSpc>
                <a:spcPts val="2657"/>
              </a:lnSpc>
              <a:spcBef>
                <a:spcPts val="46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c4</a:t>
            </a:r>
          </a:p>
          <a:p>
            <a:pPr marL="0" marR="0">
              <a:lnSpc>
                <a:spcPts val="2657"/>
              </a:lnSpc>
              <a:spcBef>
                <a:spcPts val="51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c5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987283" y="2447839"/>
            <a:ext cx="629107" cy="118031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n+1</a:t>
            </a:r>
          </a:p>
          <a:p>
            <a:pPr marL="0" marR="0">
              <a:lnSpc>
                <a:spcPts val="2657"/>
              </a:lnSpc>
              <a:spcBef>
                <a:spcPts val="46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  <a:p>
            <a:pPr marL="0" marR="0">
              <a:lnSpc>
                <a:spcPts val="2657"/>
              </a:lnSpc>
              <a:spcBef>
                <a:spcPts val="51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43788" y="4470441"/>
            <a:ext cx="5568417" cy="11807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  <a:r>
              <a:rPr sz="2400" spc="23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400" spc="5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c1 + c2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+ (n+1)*c3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+ n*c4 + n*c5</a:t>
            </a:r>
          </a:p>
          <a:p>
            <a:pPr marL="914730" marR="0">
              <a:lnSpc>
                <a:spcPts val="2657"/>
              </a:lnSpc>
              <a:spcBef>
                <a:spcPts val="46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(c3+c4+c5)*n</a:t>
            </a:r>
            <a:r>
              <a:rPr sz="24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+ (c1+c2+c3)</a:t>
            </a:r>
          </a:p>
          <a:p>
            <a:pPr marL="914730" marR="0">
              <a:lnSpc>
                <a:spcPts val="2660"/>
              </a:lnSpc>
              <a:spcBef>
                <a:spcPts val="511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a*n + b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86993" y="5675398"/>
            <a:ext cx="7236563" cy="3780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3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 So, the growth-rate</a:t>
            </a:r>
            <a:r>
              <a:rPr sz="24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this algorithm</a:t>
            </a:r>
            <a:r>
              <a:rPr sz="24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400" spc="5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O(n)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45082" y="396333"/>
            <a:ext cx="6416973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3200" b="1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3200" b="1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– Example2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016753" y="1253715"/>
            <a:ext cx="648437" cy="6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4"/>
              </a:lnSpc>
              <a:spcBef>
                <a:spcPts val="0"/>
              </a:spcBef>
              <a:spcAft>
                <a:spcPts val="0"/>
              </a:spcAft>
            </a:pPr>
            <a:r>
              <a:rPr sz="20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Cost</a:t>
            </a:r>
          </a:p>
          <a:p>
            <a:pPr marL="150876" marR="0">
              <a:lnSpc>
                <a:spcPts val="2270"/>
              </a:lnSpc>
              <a:spcBef>
                <a:spcPts val="412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c1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845807" y="1253715"/>
            <a:ext cx="816879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4"/>
              </a:lnSpc>
              <a:spcBef>
                <a:spcPts val="0"/>
              </a:spcBef>
              <a:spcAft>
                <a:spcPts val="0"/>
              </a:spcAft>
            </a:pPr>
            <a:r>
              <a:rPr sz="20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Times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6993" y="1594311"/>
            <a:ext cx="763318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i=1;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149083" y="1594311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86993" y="1925019"/>
            <a:ext cx="1372535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sz="2000" spc="-1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= 0;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167629" y="1925019"/>
            <a:ext cx="45785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149083" y="1925019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86993" y="2260426"/>
            <a:ext cx="2594805" cy="661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2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while</a:t>
            </a:r>
            <a:r>
              <a:rPr sz="2000" spc="-1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(i &lt;= n) {</a:t>
            </a:r>
          </a:p>
          <a:p>
            <a:pPr marL="571525" marR="0">
              <a:lnSpc>
                <a:spcPts val="2270"/>
              </a:lnSpc>
              <a:spcBef>
                <a:spcPts val="31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j=1;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5167629" y="2260426"/>
            <a:ext cx="458225" cy="661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2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c3</a:t>
            </a:r>
          </a:p>
          <a:p>
            <a:pPr marL="0" marR="0">
              <a:lnSpc>
                <a:spcPts val="2270"/>
              </a:lnSpc>
              <a:spcBef>
                <a:spcPts val="31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c4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49083" y="2260426"/>
            <a:ext cx="611137" cy="6619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2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n+1</a:t>
            </a:r>
          </a:p>
          <a:p>
            <a:pPr marL="0" marR="0">
              <a:lnSpc>
                <a:spcPts val="2270"/>
              </a:lnSpc>
              <a:spcBef>
                <a:spcPts val="31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358519" y="2931240"/>
            <a:ext cx="2594174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while</a:t>
            </a:r>
            <a:r>
              <a:rPr sz="2000" spc="-1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(j &lt;= n) {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167629" y="2931240"/>
            <a:ext cx="45785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c5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996683" y="2931240"/>
            <a:ext cx="1221507" cy="9969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n*(n+1)</a:t>
            </a:r>
          </a:p>
          <a:p>
            <a:pPr marL="152400" marR="0">
              <a:lnSpc>
                <a:spcPts val="2270"/>
              </a:lnSpc>
              <a:spcBef>
                <a:spcPts val="31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n*n</a:t>
            </a:r>
          </a:p>
          <a:p>
            <a:pPr marL="152400" marR="0">
              <a:lnSpc>
                <a:spcPts val="2270"/>
              </a:lnSpc>
              <a:spcBef>
                <a:spcPts val="36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n*n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1966595" y="3266520"/>
            <a:ext cx="365886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sum = sum + i;</a:t>
            </a:r>
            <a:r>
              <a:rPr sz="2000" spc="717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c6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242669" y="3601799"/>
            <a:ext cx="2403398" cy="9972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23925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j = j + 1;</a:t>
            </a:r>
          </a:p>
          <a:p>
            <a:pPr marL="0" marR="0">
              <a:lnSpc>
                <a:spcPts val="2270"/>
              </a:lnSpc>
              <a:spcBef>
                <a:spcPts val="3011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i = i +1;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5167629" y="3601799"/>
            <a:ext cx="457859" cy="9972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c7</a:t>
            </a:r>
          </a:p>
          <a:p>
            <a:pPr marL="0" marR="0">
              <a:lnSpc>
                <a:spcPts val="2270"/>
              </a:lnSpc>
              <a:spcBef>
                <a:spcPts val="3011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c8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242669" y="3937334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7149083" y="4272614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786993" y="4607894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443788" y="4941977"/>
            <a:ext cx="605171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1358519" y="4941977"/>
            <a:ext cx="7017753" cy="99083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000" spc="48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c1 + c2 + (n+1)*c3</a:t>
            </a:r>
            <a:r>
              <a:rPr sz="2000" spc="-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n*c4</a:t>
            </a:r>
            <a:r>
              <a:rPr sz="20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n*(n+1)*c5+n*n*c6+n*n*c7+n*c8</a:t>
            </a:r>
          </a:p>
          <a:p>
            <a:pPr marL="0" marR="0">
              <a:lnSpc>
                <a:spcPts val="2221"/>
              </a:lnSpc>
              <a:spcBef>
                <a:spcPts val="471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0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(c5+c6+c7)*n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spc="-59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(c3+c4+c5+c8)*n</a:t>
            </a:r>
            <a:r>
              <a:rPr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(c1+c2+c3)</a:t>
            </a:r>
          </a:p>
          <a:p>
            <a:pPr marL="0" marR="0">
              <a:lnSpc>
                <a:spcPts val="2219"/>
              </a:lnSpc>
              <a:spcBef>
                <a:spcPts val="418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0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a*n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spc="-22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b*n</a:t>
            </a:r>
            <a:r>
              <a:rPr sz="20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c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86993" y="5946159"/>
            <a:ext cx="6135693" cy="321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4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So,</a:t>
            </a:r>
            <a:r>
              <a:rPr sz="20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 growth-rate</a:t>
            </a:r>
            <a:r>
              <a:rPr sz="2000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20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20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000" spc="4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2000" b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545082" y="396333"/>
            <a:ext cx="6416973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3200" b="1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3200" b="1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– Example3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945126" y="1174918"/>
            <a:ext cx="745033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Cost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774180" y="1174918"/>
            <a:ext cx="948281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Times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15365" y="1629363"/>
            <a:ext cx="3198631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for</a:t>
            </a:r>
            <a:r>
              <a:rPr sz="2000" spc="-2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(i=1; i&lt;=n; i++)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096002" y="1629363"/>
            <a:ext cx="45785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c1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925056" y="1629363"/>
            <a:ext cx="610588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n+1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914159" y="2035499"/>
            <a:ext cx="214671" cy="17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7"/>
              </a:lnSpc>
              <a:spcBef>
                <a:spcPts val="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6817755" y="2141208"/>
            <a:ext cx="395497" cy="774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68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  <a:p>
            <a:pPr marL="53671" marR="0">
              <a:lnSpc>
                <a:spcPts val="1192"/>
              </a:lnSpc>
              <a:spcBef>
                <a:spcPts val="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  <a:r>
              <a:rPr sz="950" i="1" spc="-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50" spc="49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9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  <a:p>
            <a:pPr marL="19653" marR="0">
              <a:lnSpc>
                <a:spcPts val="1065"/>
              </a:lnSpc>
              <a:spcBef>
                <a:spcPts val="51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115305" y="2189293"/>
            <a:ext cx="745166" cy="2978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45"/>
              </a:lnSpc>
              <a:spcBef>
                <a:spcPts val="0"/>
              </a:spcBef>
              <a:spcAft>
                <a:spcPts val="0"/>
              </a:spcAft>
            </a:pPr>
            <a:r>
              <a:rPr sz="165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650" spc="1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  <a:r>
              <a:rPr sz="165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1650" spc="-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50" dirty="0">
                <a:solidFill>
                  <a:srgbClr val="000000"/>
                </a:solidFill>
                <a:latin typeface="Times New Roman"/>
                <a:cs typeface="Times New Roman"/>
              </a:rPr>
              <a:t>1)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18641" y="2306146"/>
            <a:ext cx="4535072" cy="99722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2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for (j=1; j&lt;=i; j++)</a:t>
            </a:r>
            <a:r>
              <a:rPr sz="2000" spc="690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c2</a:t>
            </a:r>
          </a:p>
          <a:p>
            <a:pPr marL="305079" marR="0">
              <a:lnSpc>
                <a:spcPts val="2270"/>
              </a:lnSpc>
              <a:spcBef>
                <a:spcPts val="300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for (k=1; k&lt;=j; k++)</a:t>
            </a:r>
            <a:r>
              <a:rPr sz="2000" spc="450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c3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7166133" y="2731060"/>
            <a:ext cx="186449" cy="1734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5"/>
              </a:lnSpc>
              <a:spcBef>
                <a:spcPts val="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740300" y="2848643"/>
            <a:ext cx="678305" cy="423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32"/>
              </a:lnSpc>
              <a:spcBef>
                <a:spcPts val="0"/>
              </a:spcBef>
              <a:spcAft>
                <a:spcPts val="0"/>
              </a:spcAft>
            </a:pPr>
            <a:r>
              <a:rPr sz="245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  <a:r>
              <a:rPr sz="245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5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340617" y="2895543"/>
            <a:ext cx="750059" cy="2950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23"/>
              </a:lnSpc>
              <a:spcBef>
                <a:spcPts val="0"/>
              </a:spcBef>
              <a:spcAft>
                <a:spcPts val="0"/>
              </a:spcAft>
            </a:pPr>
            <a:r>
              <a:rPr sz="1650" spc="162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650" i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  <a:r>
              <a:rPr sz="1650" i="1" spc="2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1650" spc="-7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50" spc="12" dirty="0">
                <a:solidFill>
                  <a:srgbClr val="000000"/>
                </a:solidFill>
                <a:latin typeface="Times New Roman"/>
                <a:cs typeface="Times New Roman"/>
              </a:rPr>
              <a:t>1)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6793789" y="3223354"/>
            <a:ext cx="644183" cy="1878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78"/>
              </a:lnSpc>
              <a:spcBef>
                <a:spcPts val="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  <a:r>
              <a:rPr sz="950" i="1" spc="-6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50" spc="55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9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950" spc="4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k </a:t>
            </a:r>
            <a:r>
              <a:rPr sz="950" spc="5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9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6916316" y="3428192"/>
            <a:ext cx="213462" cy="173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3"/>
              </a:lnSpc>
              <a:spcBef>
                <a:spcPts val="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7244926" y="3417044"/>
            <a:ext cx="186330" cy="1732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3"/>
              </a:lnSpc>
              <a:spcBef>
                <a:spcPts val="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819548" y="3534993"/>
            <a:ext cx="677499" cy="4225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26"/>
              </a:lnSpc>
              <a:spcBef>
                <a:spcPts val="0"/>
              </a:spcBef>
              <a:spcAft>
                <a:spcPts val="0"/>
              </a:spcAft>
            </a:pPr>
            <a:r>
              <a:rPr sz="245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  <a:r>
              <a:rPr sz="245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5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7423450" y="3605631"/>
            <a:ext cx="245425" cy="269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25"/>
              </a:lnSpc>
              <a:spcBef>
                <a:spcPts val="0"/>
              </a:spcBef>
              <a:spcAft>
                <a:spcPts val="0"/>
              </a:spcAft>
            </a:pPr>
            <a:r>
              <a:rPr sz="1650" i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1590421" y="3647520"/>
            <a:ext cx="1068777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x=x+1;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5096002" y="3647520"/>
            <a:ext cx="45785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c4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6873366" y="3909369"/>
            <a:ext cx="643500" cy="187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76"/>
              </a:lnSpc>
              <a:spcBef>
                <a:spcPts val="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  <a:r>
              <a:rPr sz="950" i="1" spc="-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50" spc="52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9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950" spc="4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k </a:t>
            </a:r>
            <a:r>
              <a:rPr sz="950" spc="52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9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3408958" y="4473899"/>
            <a:ext cx="214671" cy="1749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77"/>
              </a:lnSpc>
              <a:spcBef>
                <a:spcPts val="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740645" y="4488076"/>
            <a:ext cx="207793" cy="1606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65"/>
              </a:lnSpc>
              <a:spcBef>
                <a:spcPts val="0"/>
              </a:spcBef>
              <a:spcAft>
                <a:spcPts val="0"/>
              </a:spcAft>
            </a:pPr>
            <a:r>
              <a:rPr sz="8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8038748" y="4477956"/>
            <a:ext cx="183180" cy="1606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65"/>
              </a:lnSpc>
              <a:spcBef>
                <a:spcPts val="0"/>
              </a:spcBef>
              <a:spcAft>
                <a:spcPts val="0"/>
              </a:spcAft>
            </a:pPr>
            <a:r>
              <a:rPr sz="8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5532661" y="4562197"/>
            <a:ext cx="206470" cy="157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0"/>
              </a:lnSpc>
              <a:spcBef>
                <a:spcPts val="0"/>
              </a:spcBef>
              <a:spcAft>
                <a:spcPts val="0"/>
              </a:spcAft>
            </a:pPr>
            <a:r>
              <a:rPr sz="8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5822720" y="4552357"/>
            <a:ext cx="182444" cy="157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0"/>
              </a:lnSpc>
              <a:spcBef>
                <a:spcPts val="0"/>
              </a:spcBef>
              <a:spcAft>
                <a:spcPts val="0"/>
              </a:spcAft>
            </a:pPr>
            <a:r>
              <a:rPr sz="8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3312555" y="4579608"/>
            <a:ext cx="380866" cy="427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68"/>
              </a:lnSpc>
              <a:spcBef>
                <a:spcPts val="0"/>
              </a:spcBef>
              <a:spcAft>
                <a:spcPts val="0"/>
              </a:spcAft>
            </a:pPr>
            <a:r>
              <a:rPr sz="250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7652860" y="4585088"/>
            <a:ext cx="628749" cy="3869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46"/>
              </a:lnSpc>
              <a:spcBef>
                <a:spcPts val="0"/>
              </a:spcBef>
              <a:spcAft>
                <a:spcPts val="0"/>
              </a:spcAft>
            </a:pPr>
            <a:r>
              <a:rPr sz="225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  <a:r>
              <a:rPr sz="225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5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3610106" y="4627693"/>
            <a:ext cx="745165" cy="2978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45"/>
              </a:lnSpc>
              <a:spcBef>
                <a:spcPts val="0"/>
              </a:spcBef>
              <a:spcAft>
                <a:spcPts val="0"/>
              </a:spcAft>
            </a:pPr>
            <a:r>
              <a:rPr sz="1650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650" spc="1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  <a:r>
              <a:rPr sz="1650" i="1" spc="8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1650" spc="-8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50" dirty="0">
                <a:solidFill>
                  <a:srgbClr val="000000"/>
                </a:solidFill>
                <a:latin typeface="Times New Roman"/>
                <a:cs typeface="Times New Roman"/>
              </a:rPr>
              <a:t>1)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372465" y="4652417"/>
            <a:ext cx="605680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1287144" y="4652417"/>
            <a:ext cx="2075464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000" spc="48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c1*(n+1)</a:t>
            </a:r>
            <a:r>
              <a:rPr sz="20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c2*(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4413521" y="4652417"/>
            <a:ext cx="1022055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) +</a:t>
            </a:r>
            <a:r>
              <a:rPr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c3* (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5446974" y="4656159"/>
            <a:ext cx="616448" cy="3779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75"/>
              </a:lnSpc>
              <a:spcBef>
                <a:spcPts val="0"/>
              </a:spcBef>
              <a:spcAft>
                <a:spcPts val="0"/>
              </a:spcAft>
            </a:pPr>
            <a:r>
              <a:rPr sz="220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  <a:r>
              <a:rPr sz="22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6679660" y="4652417"/>
            <a:ext cx="959446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c4*(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8200697" y="4649171"/>
            <a:ext cx="236789" cy="2485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656"/>
              </a:lnSpc>
              <a:spcBef>
                <a:spcPts val="0"/>
              </a:spcBef>
              <a:spcAft>
                <a:spcPts val="0"/>
              </a:spcAft>
            </a:pPr>
            <a:r>
              <a:rPr sz="1500" i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8436528" y="4652417"/>
            <a:ext cx="237153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5976681" y="4697542"/>
            <a:ext cx="679761" cy="2648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5"/>
              </a:lnSpc>
              <a:spcBef>
                <a:spcPts val="0"/>
              </a:spcBef>
              <a:spcAft>
                <a:spcPts val="0"/>
              </a:spcAft>
            </a:pPr>
            <a:r>
              <a:rPr sz="1450" spc="145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450" i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  <a:r>
              <a:rPr sz="1450" i="1" spc="19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  <a:r>
              <a:rPr sz="1450" spc="-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450" spc="15" dirty="0">
                <a:solidFill>
                  <a:srgbClr val="000000"/>
                </a:solidFill>
                <a:latin typeface="Times New Roman"/>
                <a:cs typeface="Times New Roman"/>
              </a:rPr>
              <a:t>1)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7701683" y="4924872"/>
            <a:ext cx="597906" cy="1737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67"/>
              </a:lnSpc>
              <a:spcBef>
                <a:spcPts val="0"/>
              </a:spcBef>
              <a:spcAft>
                <a:spcPts val="0"/>
              </a:spcAft>
            </a:pPr>
            <a:r>
              <a:rPr sz="8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  <a:r>
              <a:rPr sz="850" i="1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50" spc="55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8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850" spc="39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50" i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  <a:r>
              <a:rPr sz="850" i="1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50" spc="55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8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3366227" y="4958027"/>
            <a:ext cx="341825" cy="189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192"/>
              </a:lnSpc>
              <a:spcBef>
                <a:spcPts val="0"/>
              </a:spcBef>
              <a:spcAft>
                <a:spcPts val="0"/>
              </a:spcAft>
            </a:pPr>
            <a:r>
              <a:rPr sz="9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  <a:r>
              <a:rPr sz="950" i="1" spc="-7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950" spc="49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9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5494172" y="4999182"/>
            <a:ext cx="182444" cy="157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0"/>
              </a:lnSpc>
              <a:spcBef>
                <a:spcPts val="0"/>
              </a:spcBef>
              <a:spcAft>
                <a:spcPts val="0"/>
              </a:spcAft>
            </a:pPr>
            <a:r>
              <a:rPr sz="850" i="1" dirty="0">
                <a:solidFill>
                  <a:srgbClr val="000000"/>
                </a:solidFill>
                <a:latin typeface="Times New Roman"/>
                <a:cs typeface="Times New Roman"/>
              </a:rPr>
              <a:t>j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5542743" y="4986859"/>
            <a:ext cx="211750" cy="170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0"/>
              </a:lnSpc>
              <a:spcBef>
                <a:spcPts val="0"/>
              </a:spcBef>
              <a:spcAft>
                <a:spcPts val="0"/>
              </a:spcAft>
            </a:pPr>
            <a:r>
              <a:rPr sz="85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5607345" y="4999182"/>
            <a:ext cx="328247" cy="1575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40"/>
              </a:lnSpc>
              <a:spcBef>
                <a:spcPts val="0"/>
              </a:spcBef>
              <a:spcAft>
                <a:spcPts val="0"/>
              </a:spcAft>
            </a:pPr>
            <a:r>
              <a:rPr sz="8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850" spc="36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50" i="1" dirty="0">
                <a:solidFill>
                  <a:srgbClr val="000000"/>
                </a:solidFill>
                <a:latin typeface="Times New Roman"/>
                <a:cs typeface="Times New Roman"/>
              </a:rPr>
              <a:t>k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5809886" y="4986859"/>
            <a:ext cx="270624" cy="1702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40"/>
              </a:lnSpc>
              <a:spcBef>
                <a:spcPts val="0"/>
              </a:spcBef>
              <a:spcAft>
                <a:spcPts val="0"/>
              </a:spcAft>
            </a:pPr>
            <a:r>
              <a:rPr sz="850" spc="38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85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715365" y="5323086"/>
            <a:ext cx="6135947" cy="6554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71779" marR="0">
              <a:lnSpc>
                <a:spcPts val="2221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a*n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2000" spc="-22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b*n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spc="-34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c*n</a:t>
            </a:r>
            <a:r>
              <a:rPr sz="20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d</a:t>
            </a:r>
          </a:p>
          <a:p>
            <a:pPr marL="0" marR="0">
              <a:lnSpc>
                <a:spcPts val="2224"/>
              </a:lnSpc>
              <a:spcBef>
                <a:spcPts val="454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So,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 growth-rate</a:t>
            </a:r>
            <a:r>
              <a:rPr sz="2000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20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20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0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000" spc="49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O(n</a:t>
            </a:r>
            <a:r>
              <a:rPr sz="2000" b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48" name="object 48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28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22122" y="396333"/>
            <a:ext cx="8463793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3200" b="1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32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– Recursive</a:t>
            </a:r>
            <a:r>
              <a:rPr sz="32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1439" y="1276027"/>
            <a:ext cx="7661246" cy="62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void</a:t>
            </a:r>
            <a:r>
              <a:rPr sz="1800" spc="-3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hanoi(int</a:t>
            </a:r>
            <a:r>
              <a:rPr sz="1800" spc="-49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n,</a:t>
            </a:r>
            <a:r>
              <a:rPr sz="1800" spc="-1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char</a:t>
            </a:r>
            <a:r>
              <a:rPr sz="1800" spc="-3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source,</a:t>
            </a:r>
            <a:r>
              <a:rPr sz="1800" spc="-3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char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dest,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char</a:t>
            </a:r>
            <a:r>
              <a:rPr sz="1800" spc="-3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spare)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marL="272795" marR="0">
              <a:lnSpc>
                <a:spcPts val="2039"/>
              </a:lnSpc>
              <a:spcBef>
                <a:spcPts val="55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if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(n</a:t>
            </a:r>
            <a:r>
              <a:rPr sz="1800" spc="-1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&gt;</a:t>
            </a:r>
            <a:r>
              <a:rPr sz="1800" spc="-1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0)</a:t>
            </a:r>
            <a:r>
              <a:rPr sz="1800" spc="-1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282685" y="1276027"/>
            <a:ext cx="701129" cy="6262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1800" b="1" u="sng" dirty="0">
                <a:solidFill>
                  <a:srgbClr val="000000"/>
                </a:solidFill>
                <a:latin typeface="Courier New"/>
                <a:cs typeface="Courier New"/>
              </a:rPr>
              <a:t>Cost</a:t>
            </a:r>
          </a:p>
          <a:p>
            <a:pPr marL="175259" marR="0">
              <a:lnSpc>
                <a:spcPts val="2039"/>
              </a:lnSpc>
              <a:spcBef>
                <a:spcPts val="55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c1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1439" y="1934395"/>
            <a:ext cx="6709283" cy="16141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78536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hanoi(n-1,</a:t>
            </a:r>
            <a:r>
              <a:rPr sz="1800" spc="-6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source,</a:t>
            </a:r>
            <a:r>
              <a:rPr sz="1800" spc="-3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spare,</a:t>
            </a:r>
            <a:r>
              <a:rPr sz="1800" spc="-3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dest);</a:t>
            </a:r>
          </a:p>
          <a:p>
            <a:pPr marL="545591" marR="0">
              <a:lnSpc>
                <a:spcPts val="2041"/>
              </a:lnSpc>
              <a:spcBef>
                <a:spcPts val="553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cout</a:t>
            </a:r>
            <a:r>
              <a:rPr sz="1800" spc="-4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&lt;&lt;</a:t>
            </a:r>
            <a:r>
              <a:rPr sz="18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"Move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top</a:t>
            </a:r>
            <a:r>
              <a:rPr sz="1800" spc="-2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disk</a:t>
            </a:r>
            <a:r>
              <a:rPr sz="1800" spc="-2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from</a:t>
            </a:r>
            <a:r>
              <a:rPr sz="1800" spc="-2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pole</a:t>
            </a:r>
            <a:r>
              <a:rPr sz="1800" spc="-2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"</a:t>
            </a:r>
            <a:r>
              <a:rPr sz="18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&lt;&lt;</a:t>
            </a:r>
            <a:r>
              <a:rPr sz="18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source</a:t>
            </a:r>
          </a:p>
          <a:p>
            <a:pPr marL="1187450" marR="0">
              <a:lnSpc>
                <a:spcPts val="2039"/>
              </a:lnSpc>
              <a:spcBef>
                <a:spcPts val="55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&lt;&lt;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"</a:t>
            </a:r>
            <a:r>
              <a:rPr sz="1800" spc="-1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to</a:t>
            </a:r>
            <a:r>
              <a:rPr sz="1800" spc="-1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pole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"</a:t>
            </a:r>
            <a:r>
              <a:rPr sz="1800" spc="-1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&lt;&lt;</a:t>
            </a:r>
            <a:r>
              <a:rPr sz="1800" spc="-1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dest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&lt;&lt;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endl;</a:t>
            </a:r>
          </a:p>
          <a:p>
            <a:pPr marL="478536" marR="0">
              <a:lnSpc>
                <a:spcPts val="2039"/>
              </a:lnSpc>
              <a:spcBef>
                <a:spcPts val="55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hanoi(n-1,</a:t>
            </a:r>
            <a:r>
              <a:rPr sz="1800" spc="-6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spare,</a:t>
            </a:r>
            <a:r>
              <a:rPr sz="1800" spc="-3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dest,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source);</a:t>
            </a:r>
          </a:p>
          <a:p>
            <a:pPr marL="0" marR="0">
              <a:lnSpc>
                <a:spcPts val="2039"/>
              </a:lnSpc>
              <a:spcBef>
                <a:spcPts val="55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r>
              <a:rPr sz="18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457945" y="1934395"/>
            <a:ext cx="426764" cy="29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c2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457945" y="2263707"/>
            <a:ext cx="427130" cy="2974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41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c3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8457945" y="2922328"/>
            <a:ext cx="426764" cy="29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c4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1439" y="3940089"/>
            <a:ext cx="8031173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time-complexity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function T(n) of a recursive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34340" y="4305849"/>
            <a:ext cx="8475289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defined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 terms of itself,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known</a:t>
            </a:r>
            <a:r>
              <a:rPr sz="24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as</a:t>
            </a:r>
            <a:r>
              <a:rPr sz="24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recurrence</a:t>
            </a:r>
            <a:r>
              <a:rPr sz="24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equation</a:t>
            </a:r>
          </a:p>
          <a:p>
            <a:pPr marL="0" marR="0">
              <a:lnSpc>
                <a:spcPts val="2657"/>
              </a:lnSpc>
              <a:spcBef>
                <a:spcPts val="17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T(n).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1439" y="5110521"/>
            <a:ext cx="8685789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find the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a recursive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algorithm,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we have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34340" y="5476611"/>
            <a:ext cx="3914241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solve its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recurrence</a:t>
            </a:r>
            <a:r>
              <a:rPr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relation.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29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77240" y="571877"/>
            <a:ext cx="7329961" cy="10870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085977" marR="0">
              <a:lnSpc>
                <a:spcPts val="4427"/>
              </a:lnSpc>
              <a:spcBef>
                <a:spcPts val="0"/>
              </a:spcBef>
              <a:spcAft>
                <a:spcPts val="0"/>
              </a:spcAft>
            </a:pPr>
            <a:r>
              <a:rPr sz="4000" b="1" dirty="0">
                <a:solidFill>
                  <a:srgbClr val="000000"/>
                </a:solidFill>
                <a:latin typeface="Times New Roman"/>
                <a:cs typeface="Times New Roman"/>
              </a:rPr>
              <a:t>Algorithmic Performance</a:t>
            </a:r>
          </a:p>
          <a:p>
            <a:pPr marL="0" marR="0">
              <a:lnSpc>
                <a:spcPts val="3096"/>
              </a:lnSpc>
              <a:spcBef>
                <a:spcPts val="785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There are</a:t>
            </a:r>
            <a:r>
              <a:rPr sz="28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two aspects</a:t>
            </a:r>
            <a:r>
              <a:rPr sz="2800" i="1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 algorithmic performance: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40" y="1675694"/>
            <a:ext cx="1243374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800" spc="10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691894" y="2109750"/>
            <a:ext cx="4246683" cy="9604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Instructions</a:t>
            </a:r>
            <a:r>
              <a:rPr sz="20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take time.</a:t>
            </a:r>
          </a:p>
          <a:p>
            <a:pPr marL="0" marR="0">
              <a:lnSpc>
                <a:spcPts val="2219"/>
              </a:lnSpc>
              <a:spcBef>
                <a:spcPts val="303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fast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does</a:t>
            </a:r>
            <a:r>
              <a:rPr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 algorithm</a:t>
            </a:r>
            <a:r>
              <a:rPr sz="2000" spc="-5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perform?</a:t>
            </a:r>
          </a:p>
          <a:p>
            <a:pPr marL="0" marR="0">
              <a:lnSpc>
                <a:spcPts val="2219"/>
              </a:lnSpc>
              <a:spcBef>
                <a:spcPts val="35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affects</a:t>
            </a:r>
            <a:r>
              <a:rPr sz="20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its runtime?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7240" y="3084251"/>
            <a:ext cx="1343155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800" spc="10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Space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91894" y="3518307"/>
            <a:ext cx="5816233" cy="9602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20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structures</a:t>
            </a:r>
            <a:r>
              <a:rPr sz="2000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take space</a:t>
            </a:r>
          </a:p>
          <a:p>
            <a:pPr marL="0" marR="0">
              <a:lnSpc>
                <a:spcPts val="2221"/>
              </a:lnSpc>
              <a:spcBef>
                <a:spcPts val="30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sz="20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kind</a:t>
            </a:r>
            <a:r>
              <a:rPr sz="20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20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structures</a:t>
            </a:r>
            <a:r>
              <a:rPr sz="2000" spc="-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can be used?</a:t>
            </a:r>
          </a:p>
          <a:p>
            <a:pPr marL="0" marR="0">
              <a:lnSpc>
                <a:spcPts val="2219"/>
              </a:lnSpc>
              <a:spcBef>
                <a:spcPts val="35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does</a:t>
            </a:r>
            <a:r>
              <a:rPr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choice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structure</a:t>
            </a:r>
            <a:r>
              <a:rPr sz="2000" spc="-5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affect</a:t>
            </a:r>
            <a:r>
              <a:rPr sz="20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 runtime?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77240" y="4489907"/>
            <a:ext cx="3747477" cy="4341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103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Wingdings"/>
                <a:cs typeface="Wingdings"/>
              </a:rPr>
              <a:t></a:t>
            </a:r>
            <a:r>
              <a:rPr sz="2800" spc="-22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will focus on time: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234744" y="4933737"/>
            <a:ext cx="6644233" cy="7600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400" spc="4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How to estimate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time required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an algorithm</a:t>
            </a:r>
          </a:p>
          <a:p>
            <a:pPr marL="0" marR="0">
              <a:lnSpc>
                <a:spcPts val="2660"/>
              </a:lnSpc>
              <a:spcBef>
                <a:spcPts val="316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400" spc="4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How to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reduce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time required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276590" y="6308658"/>
            <a:ext cx="241554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189634" y="396333"/>
            <a:ext cx="7128388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3200" b="1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32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– Hanoi</a:t>
            </a:r>
            <a:r>
              <a:rPr sz="3200" b="1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Towers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40450"/>
            <a:ext cx="6721707" cy="401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18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What is the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cost of</a:t>
            </a:r>
            <a:r>
              <a:rPr sz="2400" spc="59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hanoi(n,’A’,’B’,’C’)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3788" y="2045742"/>
            <a:ext cx="1454845" cy="6556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n=0</a:t>
            </a:r>
          </a:p>
          <a:p>
            <a:pPr marL="343204" marR="0">
              <a:lnSpc>
                <a:spcPts val="2219"/>
              </a:lnSpc>
              <a:spcBef>
                <a:spcPts val="473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T(0)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c1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3788" y="3051963"/>
            <a:ext cx="1163560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n&gt;0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6993" y="3387243"/>
            <a:ext cx="4509585" cy="6555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c1 + c2 + T(n-1)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c3 + c4</a:t>
            </a:r>
            <a:r>
              <a:rPr sz="20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T(n-1)</a:t>
            </a:r>
          </a:p>
          <a:p>
            <a:pPr marL="634009" marR="0">
              <a:lnSpc>
                <a:spcPts val="2221"/>
              </a:lnSpc>
              <a:spcBef>
                <a:spcPts val="47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2*T(n-1)</a:t>
            </a:r>
            <a:r>
              <a:rPr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(c1+c2+c3+c4)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421002" y="4056069"/>
            <a:ext cx="6307411" cy="321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4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2*T(n-1)</a:t>
            </a:r>
            <a:r>
              <a:rPr sz="2000" b="1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+ c</a:t>
            </a:r>
            <a:r>
              <a:rPr sz="2000" b="1" spc="13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</a:t>
            </a:r>
            <a:r>
              <a:rPr sz="2000" spc="4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recurrence</a:t>
            </a:r>
            <a:r>
              <a:rPr sz="2000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equation</a:t>
            </a:r>
            <a:r>
              <a:rPr sz="20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20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 growth-rate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3541140" y="4332377"/>
            <a:ext cx="3714217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hanoi-towers</a:t>
            </a:r>
            <a:r>
              <a:rPr sz="2000" spc="-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3788" y="5002937"/>
            <a:ext cx="7671722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15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Now,</a:t>
            </a:r>
            <a:r>
              <a:rPr sz="20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we have</a:t>
            </a:r>
            <a:r>
              <a:rPr sz="20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to solve</a:t>
            </a:r>
            <a:r>
              <a:rPr sz="20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20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recurrence</a:t>
            </a:r>
            <a:r>
              <a:rPr sz="20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equation</a:t>
            </a:r>
            <a:r>
              <a:rPr sz="20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to find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 growth-rate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86993" y="5277366"/>
            <a:ext cx="3710582" cy="32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1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2000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hanoi-towers</a:t>
            </a:r>
            <a:r>
              <a:rPr sz="2000" spc="-5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30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578510" y="396333"/>
            <a:ext cx="8349304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Growth-Rate</a:t>
            </a:r>
            <a:r>
              <a:rPr sz="3200" b="1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Functions</a:t>
            </a:r>
            <a:r>
              <a:rPr sz="3200" b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– Hanoi</a:t>
            </a:r>
            <a:r>
              <a:rPr sz="3200" b="1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Towers (cont.)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3840" y="1283742"/>
            <a:ext cx="8619156" cy="6247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15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There</a:t>
            </a:r>
            <a:r>
              <a:rPr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are many methods to solve</a:t>
            </a:r>
            <a:r>
              <a:rPr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recurrence</a:t>
            </a:r>
            <a:r>
              <a:rPr sz="20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equations,</a:t>
            </a:r>
            <a:r>
              <a:rPr sz="20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sz="20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we will</a:t>
            </a:r>
            <a:r>
              <a:rPr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use</a:t>
            </a:r>
            <a:r>
              <a:rPr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 simple</a:t>
            </a:r>
          </a:p>
          <a:p>
            <a:pPr marL="342900" marR="0">
              <a:lnSpc>
                <a:spcPts val="2219"/>
              </a:lnSpc>
              <a:spcBef>
                <a:spcPts val="18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method known</a:t>
            </a:r>
            <a:r>
              <a:rPr sz="2000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as </a:t>
            </a:r>
            <a:r>
              <a:rPr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repeated</a:t>
            </a:r>
            <a:r>
              <a:rPr sz="2000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substitutions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43840" y="2320171"/>
            <a:ext cx="2170744" cy="32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1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T(n)</a:t>
            </a:r>
            <a:r>
              <a:rPr sz="20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2*T(n-1)</a:t>
            </a:r>
            <a:r>
              <a:rPr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c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75716" y="2686203"/>
            <a:ext cx="3330141" cy="68570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2 * (2*T(n-2)+c)</a:t>
            </a:r>
            <a:r>
              <a:rPr sz="2000" spc="-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c</a:t>
            </a:r>
          </a:p>
          <a:p>
            <a:pPr marL="0" marR="0">
              <a:lnSpc>
                <a:spcPts val="2219"/>
              </a:lnSpc>
              <a:spcBef>
                <a:spcPts val="66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2 * (2*</a:t>
            </a:r>
            <a:r>
              <a:rPr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(2*T(n-3)+c)</a:t>
            </a:r>
            <a:r>
              <a:rPr sz="2000" spc="-5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c) + c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43840" y="3417574"/>
            <a:ext cx="4092931" cy="14176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31876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3</a:t>
            </a:r>
            <a:r>
              <a:rPr sz="2000" spc="-1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* T(n-3)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(2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+2</a:t>
            </a:r>
            <a:r>
              <a:rPr sz="2000" spc="-15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)*c</a:t>
            </a:r>
          </a:p>
          <a:p>
            <a:pPr marL="0" marR="0">
              <a:lnSpc>
                <a:spcPts val="2221"/>
              </a:lnSpc>
              <a:spcBef>
                <a:spcPts val="66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20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substitution</a:t>
            </a:r>
            <a:r>
              <a:rPr sz="20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repeated</a:t>
            </a:r>
            <a:r>
              <a:rPr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i-1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th</a:t>
            </a:r>
            <a:r>
              <a:rPr sz="2000" spc="-19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times</a:t>
            </a:r>
          </a:p>
          <a:p>
            <a:pPr marL="531876" marR="0">
              <a:lnSpc>
                <a:spcPts val="2219"/>
              </a:lnSpc>
              <a:spcBef>
                <a:spcPts val="65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i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* T(n-i)</a:t>
            </a:r>
            <a:r>
              <a:rPr sz="2000" spc="-4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(2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i-1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...</a:t>
            </a:r>
            <a:r>
              <a:rPr sz="20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)*c</a:t>
            </a:r>
          </a:p>
          <a:p>
            <a:pPr marL="0" marR="0">
              <a:lnSpc>
                <a:spcPts val="2219"/>
              </a:lnSpc>
              <a:spcBef>
                <a:spcPts val="66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when</a:t>
            </a:r>
            <a:r>
              <a:rPr sz="20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i=n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816475" y="3417723"/>
            <a:ext cx="1739005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(assuming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n&gt;2)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75716" y="4880868"/>
            <a:ext cx="3480282" cy="3200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00" spc="-1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* T(0)</a:t>
            </a:r>
            <a:r>
              <a:rPr sz="20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(2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n-1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... +2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)*c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2141024" y="5139268"/>
            <a:ext cx="332887" cy="164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sz="8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800" i="1" spc="-5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 spc="34" dirty="0">
                <a:solidFill>
                  <a:srgbClr val="000000"/>
                </a:solidFill>
                <a:latin typeface="LBRMBI+Symbol"/>
                <a:cs typeface="LBRMBI+Symbol"/>
              </a:rPr>
              <a:t></a:t>
            </a: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75716" y="5240816"/>
            <a:ext cx="2188530" cy="3627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55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baseline="30149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00" spc="-11" baseline="3014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* c1 + (</a:t>
            </a:r>
            <a:r>
              <a:rPr sz="2000" spc="10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10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  <a:r>
              <a:rPr sz="2100" spc="86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)*c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2479942" y="5271565"/>
            <a:ext cx="181104" cy="1523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9"/>
              </a:lnSpc>
              <a:spcBef>
                <a:spcPts val="0"/>
              </a:spcBef>
              <a:spcAft>
                <a:spcPts val="0"/>
              </a:spcAft>
            </a:pPr>
            <a:r>
              <a:rPr sz="800" i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2371003" y="5300819"/>
            <a:ext cx="240800" cy="2335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39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2141456" y="5556644"/>
            <a:ext cx="319478" cy="16448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5"/>
              </a:lnSpc>
              <a:spcBef>
                <a:spcPts val="0"/>
              </a:spcBef>
              <a:spcAft>
                <a:spcPts val="0"/>
              </a:spcAft>
            </a:pPr>
            <a:r>
              <a:rPr sz="800" i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800" i="1" spc="-7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800" spc="-7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0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775716" y="5976639"/>
            <a:ext cx="8251614" cy="32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4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sz="2000" spc="1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00" spc="-1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* c1 + ( 2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-1</a:t>
            </a:r>
            <a:r>
              <a:rPr sz="20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)*c</a:t>
            </a:r>
            <a:r>
              <a:rPr sz="2000" spc="4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</a:t>
            </a:r>
            <a:r>
              <a:rPr sz="2000" spc="11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*(c1+c)</a:t>
            </a:r>
            <a:r>
              <a:rPr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– c</a:t>
            </a:r>
            <a:r>
              <a:rPr sz="2000" spc="107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So,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 growth</a:t>
            </a:r>
            <a:r>
              <a:rPr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rate</a:t>
            </a:r>
            <a:r>
              <a:rPr sz="20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function</a:t>
            </a:r>
            <a:r>
              <a:rPr sz="2000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is </a:t>
            </a: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O(2</a:t>
            </a:r>
            <a:r>
              <a:rPr sz="2000" b="1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31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219957" y="396333"/>
            <a:ext cx="3065130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sz="3200" b="1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to Analyze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022518"/>
            <a:ext cx="7582761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 algorithm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can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different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times to solve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different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6993" y="1351702"/>
            <a:ext cx="7667814" cy="6791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problems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the same</a:t>
            </a:r>
            <a:r>
              <a:rPr sz="24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size.</a:t>
            </a:r>
          </a:p>
          <a:p>
            <a:pPr marL="114300" marR="0">
              <a:lnSpc>
                <a:spcPts val="1997"/>
              </a:lnSpc>
              <a:spcBef>
                <a:spcPts val="33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Eg.</a:t>
            </a:r>
            <a:r>
              <a:rPr sz="1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Searching</a:t>
            </a:r>
            <a:r>
              <a:rPr sz="1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an item in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 list of n elements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using sequential</a:t>
            </a:r>
            <a:r>
              <a:rPr sz="1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search.</a:t>
            </a:r>
            <a:r>
              <a:rPr sz="18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 Cost: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87805" y="1986533"/>
            <a:ext cx="840943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1,2,...,n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3788" y="2302788"/>
            <a:ext cx="7941274" cy="2040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Worst-Case</a:t>
            </a:r>
            <a:r>
              <a:rPr sz="2400" b="1" i="1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2400" b="1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–The maximum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amount of time that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</a:p>
          <a:p>
            <a:pPr marL="343204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spc="-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solve a problem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size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n.</a:t>
            </a:r>
          </a:p>
          <a:p>
            <a:pPr marL="457504" marR="0">
              <a:lnSpc>
                <a:spcPts val="1993"/>
              </a:lnSpc>
              <a:spcBef>
                <a:spcPts val="34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gives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an upper bound for the time complexity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of an algorithm.</a:t>
            </a:r>
          </a:p>
          <a:p>
            <a:pPr marL="457504" marR="0">
              <a:lnSpc>
                <a:spcPts val="1993"/>
              </a:lnSpc>
              <a:spcBef>
                <a:spcPts val="38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Normally,</a:t>
            </a:r>
            <a:r>
              <a:rPr sz="18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we try to find worst-case behavior of an algorithm.</a:t>
            </a:r>
          </a:p>
          <a:p>
            <a:pPr marL="0" marR="0">
              <a:lnSpc>
                <a:spcPts val="2660"/>
              </a:lnSpc>
              <a:spcBef>
                <a:spcPts val="49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Best-Case</a:t>
            </a:r>
            <a:r>
              <a:rPr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2400" b="1" i="1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–The minimum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amount of time that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</a:p>
          <a:p>
            <a:pPr marL="343204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spc="-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solve a problem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size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01293" y="4355464"/>
            <a:ext cx="5663793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best case behavior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of an algorithm</a:t>
            </a:r>
            <a:r>
              <a:rPr sz="1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is NOT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so useful.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3788" y="4671609"/>
            <a:ext cx="7939099" cy="7048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Average-Case</a:t>
            </a:r>
            <a:r>
              <a:rPr sz="2400" b="1" i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2400" b="1" i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–The average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amount of time that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</a:t>
            </a:r>
          </a:p>
          <a:p>
            <a:pPr marL="343204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spc="-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solve a problem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size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901293" y="5388795"/>
            <a:ext cx="7458762" cy="114192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Sometimes, it</a:t>
            </a:r>
            <a:r>
              <a:rPr sz="1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is difficult</a:t>
            </a:r>
            <a:r>
              <a:rPr sz="1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to find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the average-case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behavior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of an</a:t>
            </a:r>
            <a:r>
              <a:rPr sz="1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algorithm.</a:t>
            </a:r>
          </a:p>
          <a:p>
            <a:pPr marL="0" marR="0">
              <a:lnSpc>
                <a:spcPts val="1993"/>
              </a:lnSpc>
              <a:spcBef>
                <a:spcPts val="38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We have to look at all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possible</a:t>
            </a:r>
            <a:r>
              <a:rPr sz="18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data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organizations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of a given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size n, and their</a:t>
            </a:r>
          </a:p>
          <a:p>
            <a:pPr marL="286511" marR="0">
              <a:lnSpc>
                <a:spcPts val="1944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distribution</a:t>
            </a:r>
            <a:r>
              <a:rPr sz="18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probabilities</a:t>
            </a:r>
            <a:r>
              <a:rPr sz="1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of these organizations.</a:t>
            </a:r>
          </a:p>
          <a:p>
            <a:pPr marL="0" marR="0">
              <a:lnSpc>
                <a:spcPts val="1993"/>
              </a:lnSpc>
              <a:spcBef>
                <a:spcPts val="382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Worst-case analysis is more common</a:t>
            </a:r>
            <a:r>
              <a:rPr sz="1800" b="1" i="1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than average-case</a:t>
            </a:r>
            <a:r>
              <a:rPr sz="1800" b="1" i="1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analysis.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32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948685" y="396333"/>
            <a:ext cx="3608415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sz="3200" b="1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is Important?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69406"/>
            <a:ext cx="8211923" cy="76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18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 array-based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list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retrieve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operation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O(1), a linked-list-</a:t>
            </a:r>
          </a:p>
          <a:p>
            <a:pPr marL="343204" marR="0">
              <a:lnSpc>
                <a:spcPts val="2718"/>
              </a:lnSpc>
              <a:spcBef>
                <a:spcPts val="7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based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list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retrieve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operation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O(n).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3788" y="2092476"/>
            <a:ext cx="8344613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But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insert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delete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operations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are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much</a:t>
            </a:r>
            <a:r>
              <a:rPr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easier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on a linked-list-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6993" y="2458507"/>
            <a:ext cx="3358591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based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list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implementation.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86993" y="2895038"/>
            <a:ext cx="8198793" cy="11098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3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spc="13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When selecting</a:t>
            </a:r>
            <a:r>
              <a:rPr sz="2400" spc="-4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implementation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an Abstract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Data Type</a:t>
            </a:r>
          </a:p>
          <a:p>
            <a:pPr marL="0" marR="0">
              <a:lnSpc>
                <a:spcPts val="2657"/>
              </a:lnSpc>
              <a:spcBef>
                <a:spcPts val="17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(ADT), we have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consider how frequently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particular</a:t>
            </a:r>
            <a:r>
              <a:rPr sz="2400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ADT</a:t>
            </a:r>
          </a:p>
          <a:p>
            <a:pPr marL="0" marR="0">
              <a:lnSpc>
                <a:spcPts val="2660"/>
              </a:lnSpc>
              <a:spcBef>
                <a:spcPts val="22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operations</a:t>
            </a:r>
            <a:r>
              <a:rPr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occur in a given application.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43788" y="4507017"/>
            <a:ext cx="8194805" cy="74140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If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problem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size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always small, we can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probably ignore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</a:p>
          <a:p>
            <a:pPr marL="343204" marR="0">
              <a:lnSpc>
                <a:spcPts val="2657"/>
              </a:lnSpc>
              <a:spcBef>
                <a:spcPts val="172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algorithm’s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efficiency.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01293" y="5288261"/>
            <a:ext cx="5366546" cy="2915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6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1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this case,</a:t>
            </a:r>
            <a:r>
              <a:rPr sz="1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we should choose the simplest algorithm.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33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340610" y="396333"/>
            <a:ext cx="4823541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sz="3200" b="1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is Important?</a:t>
            </a:r>
            <a:r>
              <a:rPr sz="3200" b="1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(cont.)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87694"/>
            <a:ext cx="7961915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2400" spc="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have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weigh the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trade-offs between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 algorithm’s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6993" y="1653454"/>
            <a:ext cx="5337657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requirement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its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memory</a:t>
            </a:r>
            <a:r>
              <a:rPr sz="2400" spc="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requirements.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3788" y="2092476"/>
            <a:ext cx="7975858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24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have to compare algorithms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both style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 efficiency.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01293" y="2508122"/>
            <a:ext cx="8017915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1800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should focus on gross differences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in efficiency</a:t>
            </a:r>
            <a:r>
              <a:rPr sz="18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and not reward coding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87805" y="2782442"/>
            <a:ext cx="3585515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tricks</a:t>
            </a:r>
            <a:r>
              <a:rPr sz="18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save small amount of time.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01293" y="3111626"/>
            <a:ext cx="6702552" cy="6204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18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is, there is no need for coding tricks if the gain is not too much.</a:t>
            </a:r>
          </a:p>
          <a:p>
            <a:pPr marL="0" marR="0">
              <a:lnSpc>
                <a:spcPts val="1993"/>
              </a:lnSpc>
              <a:spcBef>
                <a:spcPts val="598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Easily</a:t>
            </a:r>
            <a:r>
              <a:rPr sz="18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understandable</a:t>
            </a:r>
            <a:r>
              <a:rPr sz="18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program is also</a:t>
            </a:r>
            <a:r>
              <a:rPr sz="1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important.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3788" y="3793513"/>
            <a:ext cx="7350470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Order-of-magnitude</a:t>
            </a:r>
            <a:r>
              <a:rPr sz="2400" spc="-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focuses on large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problems.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34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113277" y="396333"/>
            <a:ext cx="3279856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Sequential</a:t>
            </a:r>
            <a:r>
              <a:rPr sz="3200" b="1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Search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56215"/>
            <a:ext cx="7401557" cy="29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sz="1800" spc="-2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sequentialSearch(const</a:t>
            </a:r>
            <a:r>
              <a:rPr sz="1800" spc="-5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sz="18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a[],</a:t>
            </a:r>
            <a:r>
              <a:rPr sz="1800" spc="-2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sz="18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item,</a:t>
            </a:r>
            <a:r>
              <a:rPr sz="1800" spc="-1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sz="18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n){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786993" y="1557968"/>
            <a:ext cx="6035215" cy="29706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for</a:t>
            </a:r>
            <a:r>
              <a:rPr sz="1800" spc="-2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(int</a:t>
            </a:r>
            <a:r>
              <a:rPr sz="1800" spc="-2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 = 0;</a:t>
            </a:r>
            <a:r>
              <a:rPr sz="1800" spc="-2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 &lt; n &amp;&amp; a[i]!=</a:t>
            </a:r>
            <a:r>
              <a:rPr sz="1800" spc="-3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item;</a:t>
            </a:r>
            <a:r>
              <a:rPr sz="1800" spc="-3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i++);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3788" y="1859720"/>
            <a:ext cx="2433144" cy="12026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3204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if</a:t>
            </a:r>
            <a:r>
              <a:rPr sz="18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(i</a:t>
            </a:r>
            <a:r>
              <a:rPr sz="18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== n)</a:t>
            </a:r>
          </a:p>
          <a:p>
            <a:pPr marL="914730" marR="0">
              <a:lnSpc>
                <a:spcPts val="2041"/>
              </a:lnSpc>
              <a:spcBef>
                <a:spcPts val="387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return</a:t>
            </a:r>
            <a:r>
              <a:rPr sz="1800" spc="-6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–1;</a:t>
            </a:r>
          </a:p>
          <a:p>
            <a:pPr marL="343204" marR="0">
              <a:lnSpc>
                <a:spcPts val="2039"/>
              </a:lnSpc>
              <a:spcBef>
                <a:spcPts val="38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return</a:t>
            </a:r>
            <a:r>
              <a:rPr sz="1800" spc="-4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i;</a:t>
            </a:r>
          </a:p>
          <a:p>
            <a:pPr marL="0" marR="0">
              <a:lnSpc>
                <a:spcPts val="2039"/>
              </a:lnSpc>
              <a:spcBef>
                <a:spcPts val="386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43788" y="3070251"/>
            <a:ext cx="2430757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Unsuccessful</a:t>
            </a:r>
            <a:r>
              <a:rPr sz="2000" b="1" i="1" spc="-5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Search: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3187573" y="3068263"/>
            <a:ext cx="968449" cy="321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4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O(n)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3788" y="3707265"/>
            <a:ext cx="2149369" cy="3202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1"/>
              </a:lnSpc>
              <a:spcBef>
                <a:spcPts val="0"/>
              </a:spcBef>
              <a:spcAft>
                <a:spcPts val="0"/>
              </a:spcAft>
            </a:pPr>
            <a:r>
              <a:rPr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Successful</a:t>
            </a:r>
            <a:r>
              <a:rPr sz="2000" b="1" i="1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Search: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86993" y="4040829"/>
            <a:ext cx="6226911" cy="9924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4"/>
              </a:lnSpc>
              <a:spcBef>
                <a:spcPts val="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Best-Case:</a:t>
            </a:r>
            <a:r>
              <a:rPr sz="2000" b="1" spc="4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item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0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in the first</a:t>
            </a:r>
            <a:r>
              <a:rPr sz="20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location</a:t>
            </a:r>
            <a:r>
              <a:rPr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 array</a:t>
            </a:r>
            <a:r>
              <a:rPr sz="20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O(1)</a:t>
            </a:r>
          </a:p>
          <a:p>
            <a:pPr marL="0" marR="0">
              <a:lnSpc>
                <a:spcPts val="2224"/>
              </a:lnSpc>
              <a:spcBef>
                <a:spcPts val="455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Worst-Case:</a:t>
            </a:r>
            <a:r>
              <a:rPr sz="2000" b="1" spc="-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i="1" dirty="0">
                <a:solidFill>
                  <a:srgbClr val="000000"/>
                </a:solidFill>
                <a:latin typeface="Times New Roman"/>
                <a:cs typeface="Times New Roman"/>
              </a:rPr>
              <a:t>item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0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in the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last</a:t>
            </a:r>
            <a:r>
              <a:rPr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location</a:t>
            </a:r>
            <a:r>
              <a:rPr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 the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array </a:t>
            </a: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O(n)</a:t>
            </a:r>
          </a:p>
          <a:p>
            <a:pPr marL="0" marR="0">
              <a:lnSpc>
                <a:spcPts val="2219"/>
              </a:lnSpc>
              <a:spcBef>
                <a:spcPts val="420"/>
              </a:spcBef>
              <a:spcAft>
                <a:spcPts val="0"/>
              </a:spcAft>
            </a:pPr>
            <a:r>
              <a:rPr sz="2000" b="1" dirty="0">
                <a:solidFill>
                  <a:srgbClr val="000000"/>
                </a:solidFill>
                <a:latin typeface="Times New Roman"/>
                <a:cs typeface="Times New Roman"/>
              </a:rPr>
              <a:t>Average-Case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:</a:t>
            </a:r>
            <a:r>
              <a:rPr sz="2000" spc="-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key comparisons</a:t>
            </a:r>
            <a:r>
              <a:rPr sz="20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1, 2,</a:t>
            </a:r>
            <a:r>
              <a:rPr sz="20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..., n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132108" y="5306595"/>
            <a:ext cx="209768" cy="16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2"/>
              </a:lnSpc>
              <a:spcBef>
                <a:spcPts val="0"/>
              </a:spcBef>
              <a:spcAft>
                <a:spcPts val="0"/>
              </a:spcAft>
            </a:pPr>
            <a:r>
              <a:rPr sz="90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042709" y="5403615"/>
            <a:ext cx="362685" cy="3967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824"/>
              </a:lnSpc>
              <a:spcBef>
                <a:spcPts val="0"/>
              </a:spcBef>
              <a:spcAft>
                <a:spcPts val="0"/>
              </a:spcAft>
            </a:pPr>
            <a:r>
              <a:rPr sz="2300" dirty="0">
                <a:solidFill>
                  <a:srgbClr val="000000"/>
                </a:solidFill>
                <a:latin typeface="LBRMBI+Symbol"/>
                <a:cs typeface="LBRMBI+Symbol"/>
              </a:rPr>
              <a:t>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313776" y="5469923"/>
            <a:ext cx="206989" cy="254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sz="1550" i="1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862595" y="5603235"/>
            <a:ext cx="209768" cy="1642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92"/>
              </a:lnSpc>
              <a:spcBef>
                <a:spcPts val="0"/>
              </a:spcBef>
              <a:spcAft>
                <a:spcPts val="0"/>
              </a:spcAft>
            </a:pPr>
            <a:r>
              <a:rPr sz="9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992146" y="5612637"/>
            <a:ext cx="755971" cy="277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81"/>
              </a:lnSpc>
              <a:spcBef>
                <a:spcPts val="0"/>
              </a:spcBef>
              <a:spcAft>
                <a:spcPts val="0"/>
              </a:spcAft>
            </a:pPr>
            <a:r>
              <a:rPr sz="1550" dirty="0">
                <a:solidFill>
                  <a:srgbClr val="000000"/>
                </a:solidFill>
                <a:latin typeface="LBRMBI+Symbol"/>
                <a:cs typeface="LBRMBI+Symbol"/>
              </a:rPr>
              <a:t></a:t>
            </a:r>
          </a:p>
          <a:p>
            <a:pPr marL="169722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sz="1550" i="1" spc="162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1550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  <a:r>
              <a:rPr sz="155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550" dirty="0">
                <a:solidFill>
                  <a:srgbClr val="000000"/>
                </a:solidFill>
                <a:latin typeface="Times New Roman"/>
                <a:cs typeface="Times New Roman"/>
              </a:rPr>
              <a:t>/ 2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651762" y="5634918"/>
            <a:ext cx="333344" cy="254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sz="1550" spc="135" dirty="0">
                <a:solidFill>
                  <a:srgbClr val="000000"/>
                </a:solidFill>
                <a:latin typeface="Times New Roman"/>
                <a:cs typeface="Times New Roman"/>
              </a:rPr>
              <a:t>(</a:t>
            </a:r>
            <a:r>
              <a:rPr sz="15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3187573" y="5717559"/>
            <a:ext cx="968449" cy="3219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4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O(n)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079042" y="5751836"/>
            <a:ext cx="324504" cy="1776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098"/>
              </a:lnSpc>
              <a:spcBef>
                <a:spcPts val="0"/>
              </a:spcBef>
              <a:spcAft>
                <a:spcPts val="0"/>
              </a:spcAft>
            </a:pPr>
            <a:r>
              <a:rPr sz="900" i="1" spc="129" dirty="0">
                <a:solidFill>
                  <a:srgbClr val="000000"/>
                </a:solidFill>
                <a:latin typeface="Times New Roman"/>
                <a:cs typeface="Times New Roman"/>
              </a:rPr>
              <a:t>i</a:t>
            </a:r>
            <a:r>
              <a:rPr sz="900" spc="28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  <a:r>
              <a:rPr sz="9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1455757" y="5758982"/>
            <a:ext cx="260235" cy="27700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881"/>
              </a:lnSpc>
              <a:spcBef>
                <a:spcPts val="0"/>
              </a:spcBef>
              <a:spcAft>
                <a:spcPts val="0"/>
              </a:spcAft>
            </a:pPr>
            <a:r>
              <a:rPr sz="1550" dirty="0">
                <a:solidFill>
                  <a:srgbClr val="000000"/>
                </a:solidFill>
                <a:latin typeface="LBRMBI+Symbol"/>
                <a:cs typeface="LBRMBI+Symbol"/>
              </a:rPr>
              <a:t>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155533" y="5962641"/>
            <a:ext cx="250641" cy="254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sz="15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2074389" y="5962641"/>
            <a:ext cx="250641" cy="2540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sz="1550" i="1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35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428746" y="396333"/>
            <a:ext cx="2648676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Binary</a:t>
            </a:r>
            <a:r>
              <a:rPr sz="3200" b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Search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43791"/>
            <a:ext cx="6869906" cy="5854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sz="2000" spc="-1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binarySearch(int a[], int size, int x) {</a:t>
            </a:r>
          </a:p>
          <a:p>
            <a:pPr marL="45598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int low =0;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899769" y="1761951"/>
            <a:ext cx="3048913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int high = size</a:t>
            </a:r>
            <a:r>
              <a:rPr sz="2000" spc="-3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–1;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99769" y="2021031"/>
            <a:ext cx="1374063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int mid;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3490848" y="2021031"/>
            <a:ext cx="4275453" cy="5858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// mid will be the index of</a:t>
            </a:r>
          </a:p>
          <a:p>
            <a:pPr marL="0" marR="0">
              <a:lnSpc>
                <a:spcPts val="2042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// target when it’s found.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99769" y="2539572"/>
            <a:ext cx="3702126" cy="18811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while (low &lt;= high) {</a:t>
            </a:r>
          </a:p>
          <a:p>
            <a:pPr marL="34290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mid = (low + high)/2;</a:t>
            </a:r>
          </a:p>
          <a:p>
            <a:pPr marL="342900" marR="0">
              <a:lnSpc>
                <a:spcPts val="2040"/>
              </a:lnSpc>
              <a:spcBef>
                <a:spcPts val="5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if (a[mid] &lt; x)</a:t>
            </a:r>
          </a:p>
          <a:p>
            <a:pPr marL="762025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low = mid + 1;</a:t>
            </a:r>
          </a:p>
          <a:p>
            <a:pPr marL="342900" marR="0">
              <a:lnSpc>
                <a:spcPts val="203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else if (a[mid] &gt; x)</a:t>
            </a:r>
          </a:p>
          <a:p>
            <a:pPr marL="914425" marR="0">
              <a:lnSpc>
                <a:spcPts val="2041"/>
              </a:lnSpc>
              <a:spcBef>
                <a:spcPts val="5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high</a:t>
            </a:r>
            <a:r>
              <a:rPr sz="2000" spc="120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= mid</a:t>
            </a:r>
            <a:r>
              <a:rPr sz="2000" spc="-2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– 1;</a:t>
            </a:r>
          </a:p>
          <a:p>
            <a:pPr marL="304800" marR="0">
              <a:lnSpc>
                <a:spcPts val="204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else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814195" y="4353386"/>
            <a:ext cx="1832178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return mid;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899769" y="4612466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99769" y="4871546"/>
            <a:ext cx="1677060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return</a:t>
            </a:r>
            <a:r>
              <a:rPr sz="2000" spc="-1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–1;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43788" y="5130625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36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91485" y="396333"/>
            <a:ext cx="4523997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Binary</a:t>
            </a:r>
            <a:r>
              <a:rPr sz="3200" b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Search</a:t>
            </a:r>
            <a:r>
              <a:rPr sz="3200" b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– 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43788" y="1283742"/>
            <a:ext cx="3293368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15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20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an unsuccessful</a:t>
            </a:r>
            <a:r>
              <a:rPr sz="2000" spc="-5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search: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901293" y="1621946"/>
            <a:ext cx="5583739" cy="7572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5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000" spc="7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0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iterations</a:t>
            </a:r>
            <a:r>
              <a:rPr sz="20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in</a:t>
            </a:r>
            <a:r>
              <a:rPr sz="20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 loop</a:t>
            </a:r>
            <a:r>
              <a:rPr sz="20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000" spc="50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LBRMBI+Symbol"/>
                <a:cs typeface="LBRMBI+Symbol"/>
              </a:rPr>
              <a:t>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log</a:t>
            </a:r>
            <a:r>
              <a:rPr sz="2000" baseline="-246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000000"/>
                </a:solidFill>
                <a:latin typeface="LBRMBI+Symbol"/>
                <a:cs typeface="LBRMBI+Symbol"/>
              </a:rPr>
              <a:t></a:t>
            </a:r>
            <a:r>
              <a:rPr sz="2000" spc="-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+ 1</a:t>
            </a:r>
          </a:p>
          <a:p>
            <a:pPr marL="1371625" marR="0">
              <a:lnSpc>
                <a:spcPts val="2224"/>
              </a:lnSpc>
              <a:spcBef>
                <a:spcPts val="286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spc="49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O(log</a:t>
            </a:r>
            <a:r>
              <a:rPr sz="2000" baseline="-245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43788" y="2381403"/>
            <a:ext cx="2912115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000" spc="150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20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 successful</a:t>
            </a:r>
            <a:r>
              <a:rPr sz="20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search: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901293" y="2747163"/>
            <a:ext cx="4626779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000" spc="7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Best-Case:</a:t>
            </a:r>
            <a:r>
              <a:rPr sz="2000" b="1" i="1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 iterations</a:t>
            </a:r>
            <a:r>
              <a:rPr sz="2000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0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1.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908292" y="2745175"/>
            <a:ext cx="968450" cy="3219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4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O(1)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901293" y="3085367"/>
            <a:ext cx="7387151" cy="3498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455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000" spc="7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Worst-Case:</a:t>
            </a:r>
            <a:r>
              <a:rPr sz="2000" b="1" i="1" spc="-5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iterations</a:t>
            </a:r>
            <a:r>
              <a:rPr sz="20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000" spc="4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LBRMBI+Symbol"/>
                <a:cs typeface="LBRMBI+Symbol"/>
              </a:rPr>
              <a:t>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log</a:t>
            </a:r>
            <a:r>
              <a:rPr sz="2000" spc="17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00" dirty="0">
                <a:solidFill>
                  <a:srgbClr val="000000"/>
                </a:solidFill>
                <a:latin typeface="LBRMBI+Symbol"/>
                <a:cs typeface="LBRMBI+Symbol"/>
              </a:rPr>
              <a:t></a:t>
            </a:r>
            <a:r>
              <a:rPr sz="20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+1</a:t>
            </a:r>
            <a:r>
              <a:rPr sz="2000" spc="286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O(log</a:t>
            </a:r>
            <a:r>
              <a:rPr sz="2000" spc="17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n)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841238" y="3252982"/>
            <a:ext cx="236981" cy="22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75"/>
              </a:lnSpc>
              <a:spcBef>
                <a:spcPts val="0"/>
              </a:spcBef>
              <a:spcAft>
                <a:spcPts val="0"/>
              </a:spcAft>
            </a:pPr>
            <a:r>
              <a:rPr sz="135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837931" y="3252982"/>
            <a:ext cx="236981" cy="225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75"/>
              </a:lnSpc>
              <a:spcBef>
                <a:spcPts val="0"/>
              </a:spcBef>
              <a:spcAft>
                <a:spcPts val="0"/>
              </a:spcAft>
            </a:pPr>
            <a:r>
              <a:rPr sz="135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01293" y="3478683"/>
            <a:ext cx="1980634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000" spc="7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Average-Case: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3187573" y="3478683"/>
            <a:ext cx="3318890" cy="3639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0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avg.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# of</a:t>
            </a:r>
            <a:r>
              <a:rPr sz="20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iterations</a:t>
            </a:r>
            <a:r>
              <a:rPr sz="20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&lt; log</a:t>
            </a:r>
            <a:r>
              <a:rPr sz="2000" baseline="-245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6908292" y="3476695"/>
            <a:ext cx="1380152" cy="3659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4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O(log</a:t>
            </a:r>
            <a:r>
              <a:rPr sz="2000" baseline="-245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n)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01293" y="4193229"/>
            <a:ext cx="6108500" cy="11127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0</a:t>
            </a:r>
            <a:r>
              <a:rPr sz="2000" spc="119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2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3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4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5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6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7</a:t>
            </a:r>
            <a:r>
              <a:rPr sz="2000" spc="115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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an array</a:t>
            </a:r>
            <a:r>
              <a:rPr sz="20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with</a:t>
            </a:r>
            <a:r>
              <a:rPr sz="20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size 8</a:t>
            </a:r>
          </a:p>
          <a:p>
            <a:pPr marL="0" marR="0">
              <a:lnSpc>
                <a:spcPts val="2270"/>
              </a:lnSpc>
              <a:spcBef>
                <a:spcPts val="426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3</a:t>
            </a:r>
            <a:r>
              <a:rPr sz="2000" spc="1194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2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3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3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2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3</a:t>
            </a:r>
            <a:r>
              <a:rPr sz="2000" spc="1206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4</a:t>
            </a:r>
            <a:r>
              <a:rPr sz="2000" spc="115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</a:t>
            </a:r>
            <a:r>
              <a:rPr sz="2000" spc="7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# of</a:t>
            </a:r>
            <a:r>
              <a:rPr sz="20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iterations</a:t>
            </a:r>
          </a:p>
          <a:p>
            <a:pPr marL="0" marR="0">
              <a:lnSpc>
                <a:spcPts val="2219"/>
              </a:lnSpc>
              <a:spcBef>
                <a:spcPts val="612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0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average</a:t>
            </a:r>
            <a:r>
              <a:rPr sz="2000" spc="-3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# of iterations</a:t>
            </a:r>
            <a:r>
              <a:rPr sz="2000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 21/8</a:t>
            </a:r>
            <a:r>
              <a:rPr sz="20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&lt; log</a:t>
            </a:r>
            <a:r>
              <a:rPr sz="2000" baseline="-246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37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24429" y="422712"/>
            <a:ext cx="4657089" cy="493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How much</a:t>
            </a:r>
            <a:r>
              <a:rPr sz="2800" b="1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better is </a:t>
            </a:r>
            <a:r>
              <a:rPr sz="2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O(log</a:t>
            </a:r>
            <a:r>
              <a:rPr sz="2800" b="1" i="1" spc="10" baseline="-244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800" b="1" i="1" dirty="0">
                <a:solidFill>
                  <a:srgbClr val="000000"/>
                </a:solidFill>
                <a:latin typeface="Times New Roman"/>
                <a:cs typeface="Times New Roman"/>
              </a:rPr>
              <a:t>n)</a:t>
            </a:r>
            <a:r>
              <a:rPr sz="2800" b="1" dirty="0">
                <a:solidFill>
                  <a:srgbClr val="000000"/>
                </a:solidFill>
                <a:latin typeface="Times New Roman"/>
                <a:cs typeface="Times New Roman"/>
              </a:rPr>
              <a:t>?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6993" y="1287694"/>
            <a:ext cx="321915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i="1" u="sng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101972" y="1287694"/>
            <a:ext cx="1129057" cy="406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i="1" u="sng" dirty="0">
                <a:solidFill>
                  <a:srgbClr val="000000"/>
                </a:solidFill>
                <a:latin typeface="Times New Roman"/>
                <a:cs typeface="Times New Roman"/>
              </a:rPr>
              <a:t>O(</a:t>
            </a:r>
            <a:r>
              <a:rPr sz="2000" b="1" i="1" u="sng" dirty="0">
                <a:solidFill>
                  <a:srgbClr val="000000"/>
                </a:solidFill>
                <a:latin typeface="Times New Roman"/>
                <a:cs typeface="Times New Roman"/>
              </a:rPr>
              <a:t>log</a:t>
            </a:r>
            <a:r>
              <a:rPr sz="2000" b="1" i="1" u="sng" baseline="-22657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  <a:r>
              <a:rPr sz="2000" b="1" i="1" u="sng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400" b="1" i="1" u="sng" dirty="0">
                <a:solidFill>
                  <a:srgbClr val="000000"/>
                </a:solidFill>
                <a:latin typeface="Times New Roman"/>
                <a:cs typeface="Times New Roman"/>
              </a:rPr>
              <a:t>)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86993" y="1726606"/>
            <a:ext cx="457504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16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252848" y="1726606"/>
            <a:ext cx="304800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86993" y="2165627"/>
            <a:ext cx="457657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64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252848" y="2165627"/>
            <a:ext cx="304952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786993" y="2604811"/>
            <a:ext cx="610209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256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252848" y="2604811"/>
            <a:ext cx="304800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8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86993" y="3043723"/>
            <a:ext cx="1616966" cy="2131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1024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(1KB)</a:t>
            </a:r>
          </a:p>
          <a:p>
            <a:pPr marL="0" marR="0">
              <a:lnSpc>
                <a:spcPts val="2657"/>
              </a:lnSpc>
              <a:spcBef>
                <a:spcPts val="748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16,384</a:t>
            </a:r>
          </a:p>
          <a:p>
            <a:pPr marL="0" marR="0">
              <a:lnSpc>
                <a:spcPts val="2660"/>
              </a:lnSpc>
              <a:spcBef>
                <a:spcPts val="798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131,072</a:t>
            </a:r>
          </a:p>
          <a:p>
            <a:pPr marL="0" marR="0">
              <a:lnSpc>
                <a:spcPts val="2657"/>
              </a:lnSpc>
              <a:spcBef>
                <a:spcPts val="747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262,144</a:t>
            </a:r>
          </a:p>
          <a:p>
            <a:pPr marL="0" marR="0">
              <a:lnSpc>
                <a:spcPts val="2657"/>
              </a:lnSpc>
              <a:spcBef>
                <a:spcPts val="798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524,288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176648" y="3043723"/>
            <a:ext cx="457656" cy="21315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10</a:t>
            </a:r>
          </a:p>
          <a:p>
            <a:pPr marL="0" marR="0">
              <a:lnSpc>
                <a:spcPts val="2657"/>
              </a:lnSpc>
              <a:spcBef>
                <a:spcPts val="748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14</a:t>
            </a:r>
          </a:p>
          <a:p>
            <a:pPr marL="0" marR="0">
              <a:lnSpc>
                <a:spcPts val="2660"/>
              </a:lnSpc>
              <a:spcBef>
                <a:spcPts val="798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17</a:t>
            </a:r>
          </a:p>
          <a:p>
            <a:pPr marL="0" marR="0">
              <a:lnSpc>
                <a:spcPts val="2657"/>
              </a:lnSpc>
              <a:spcBef>
                <a:spcPts val="747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18</a:t>
            </a:r>
          </a:p>
          <a:p>
            <a:pPr marL="0" marR="0">
              <a:lnSpc>
                <a:spcPts val="2657"/>
              </a:lnSpc>
              <a:spcBef>
                <a:spcPts val="798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19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86993" y="5238646"/>
            <a:ext cx="2279593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1,048,576 (1MB)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4176648" y="5238646"/>
            <a:ext cx="457656" cy="8147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20</a:t>
            </a:r>
          </a:p>
          <a:p>
            <a:pPr marL="0" marR="0">
              <a:lnSpc>
                <a:spcPts val="2657"/>
              </a:lnSpc>
              <a:spcBef>
                <a:spcPts val="747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30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786993" y="5677779"/>
            <a:ext cx="2761185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1,073,741,824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(1GB)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743822" y="6530485"/>
            <a:ext cx="255270" cy="1511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890"/>
              </a:lnSpc>
              <a:spcBef>
                <a:spcPts val="0"/>
              </a:spcBef>
              <a:spcAft>
                <a:spcPts val="0"/>
              </a:spcAft>
            </a:pPr>
            <a:r>
              <a:rPr sz="800" dirty="0">
                <a:solidFill>
                  <a:srgbClr val="000000"/>
                </a:solidFill>
                <a:latin typeface="Times New Roman"/>
                <a:cs typeface="Times New Roman"/>
              </a:rPr>
              <a:t>38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3380" y="369823"/>
            <a:ext cx="4620688" cy="544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86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3600" b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of Algorithms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72440" y="1138342"/>
            <a:ext cx="8158583" cy="9608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2400" b="1" i="1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of Algorithms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the area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computer science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</a:p>
          <a:p>
            <a:pPr marL="342899" marR="0">
              <a:lnSpc>
                <a:spcPts val="2304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provides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tools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analyze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efficiency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different methods of</a:t>
            </a:r>
          </a:p>
          <a:p>
            <a:pPr marL="342899" marR="0">
              <a:lnSpc>
                <a:spcPts val="2304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solutions.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2440" y="2089427"/>
            <a:ext cx="8154293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How do we compare the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efficiency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two algorithms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15339" y="2382307"/>
            <a:ext cx="3168349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solve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 same problem?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815339" y="2748067"/>
            <a:ext cx="7984489" cy="125378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Naïve</a:t>
            </a:r>
            <a:r>
              <a:rPr sz="2400" b="1" i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Approach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: implement these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algorithms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 a programming</a:t>
            </a:r>
          </a:p>
          <a:p>
            <a:pPr marL="0" marR="0">
              <a:lnSpc>
                <a:spcPts val="2304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language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(C++),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and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run them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compare their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</a:p>
          <a:p>
            <a:pPr marL="0" marR="0">
              <a:lnSpc>
                <a:spcPts val="2304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requirements.</a:t>
            </a:r>
            <a:r>
              <a:rPr sz="2400" spc="-3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Comparing the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programs</a:t>
            </a:r>
            <a:r>
              <a:rPr sz="24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(instead</a:t>
            </a:r>
            <a:r>
              <a:rPr sz="2400" spc="-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algorithms)</a:t>
            </a:r>
          </a:p>
          <a:p>
            <a:pPr marL="0" marR="0">
              <a:lnSpc>
                <a:spcPts val="2305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has</a:t>
            </a:r>
            <a:r>
              <a:rPr sz="24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difficulties.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929639" y="3986656"/>
            <a:ext cx="3333978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How</a:t>
            </a:r>
            <a:r>
              <a:rPr sz="1800" i="1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are the algorithms coded?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87094" y="4259679"/>
            <a:ext cx="5718287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1600" spc="8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Comparing</a:t>
            </a:r>
            <a:r>
              <a:rPr sz="1600" spc="2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running times</a:t>
            </a:r>
            <a:r>
              <a:rPr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means</a:t>
            </a:r>
            <a:r>
              <a:rPr sz="1600" spc="5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comparing</a:t>
            </a:r>
            <a:r>
              <a:rPr sz="1600" spc="4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the implementations.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387094" y="4503519"/>
            <a:ext cx="7301918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1600" spc="8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6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should</a:t>
            </a:r>
            <a:r>
              <a:rPr sz="16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not compare</a:t>
            </a:r>
            <a:r>
              <a:rPr sz="1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implementations,</a:t>
            </a:r>
            <a:r>
              <a:rPr sz="1600" spc="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because they are</a:t>
            </a:r>
            <a:r>
              <a:rPr sz="1600" spc="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sensitive</a:t>
            </a:r>
            <a:r>
              <a:rPr sz="16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to</a:t>
            </a:r>
            <a:r>
              <a:rPr sz="16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programming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615694" y="4698591"/>
            <a:ext cx="6479634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style that</a:t>
            </a:r>
            <a:r>
              <a:rPr sz="1600" spc="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7" dirty="0">
                <a:solidFill>
                  <a:srgbClr val="000000"/>
                </a:solidFill>
                <a:latin typeface="Times New Roman"/>
                <a:cs typeface="Times New Roman"/>
              </a:rPr>
              <a:t>may</a:t>
            </a:r>
            <a:r>
              <a:rPr sz="1600" spc="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cloud the issue</a:t>
            </a:r>
            <a:r>
              <a:rPr sz="16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16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which</a:t>
            </a:r>
            <a:r>
              <a:rPr sz="1600" spc="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algorithm is inherently</a:t>
            </a:r>
            <a:r>
              <a:rPr sz="1600" spc="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more</a:t>
            </a:r>
            <a:r>
              <a:rPr sz="1600" spc="4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efficient.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929639" y="4943728"/>
            <a:ext cx="3293973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sz="1800" i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computer</a:t>
            </a:r>
            <a:r>
              <a:rPr sz="1800" i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should we use?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1387094" y="5216860"/>
            <a:ext cx="7010674" cy="26290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70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1600" spc="8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16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should</a:t>
            </a:r>
            <a:r>
              <a:rPr sz="16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compare</a:t>
            </a:r>
            <a:r>
              <a:rPr sz="1600" spc="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the efficiency</a:t>
            </a:r>
            <a:r>
              <a:rPr sz="1600" spc="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of the algorithms</a:t>
            </a:r>
            <a:r>
              <a:rPr sz="1600" spc="5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independently of a particular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1615694" y="5412153"/>
            <a:ext cx="968512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computer.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929639" y="5657290"/>
            <a:ext cx="3719397" cy="2912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993"/>
              </a:lnSpc>
              <a:spcBef>
                <a:spcPts val="0"/>
              </a:spcBef>
              <a:spcAft>
                <a:spcPts val="0"/>
              </a:spcAft>
            </a:pP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1800" spc="90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What</a:t>
            </a:r>
            <a:r>
              <a:rPr sz="1800" i="1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i="1" dirty="0">
                <a:solidFill>
                  <a:srgbClr val="000000"/>
                </a:solidFill>
                <a:latin typeface="Times New Roman"/>
                <a:cs typeface="Times New Roman"/>
              </a:rPr>
              <a:t>data should the program use?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1387094" y="5930313"/>
            <a:ext cx="4515309" cy="2625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67"/>
              </a:lnSpc>
              <a:spcBef>
                <a:spcPts val="0"/>
              </a:spcBef>
              <a:spcAft>
                <a:spcPts val="0"/>
              </a:spcAft>
            </a:pP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1600" spc="83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Any</a:t>
            </a:r>
            <a:r>
              <a:rPr sz="16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1600" spc="3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spc="-10" dirty="0">
                <a:solidFill>
                  <a:srgbClr val="000000"/>
                </a:solidFill>
                <a:latin typeface="Times New Roman"/>
                <a:cs typeface="Times New Roman"/>
              </a:rPr>
              <a:t>must</a:t>
            </a:r>
            <a:r>
              <a:rPr sz="1600" spc="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be independent of</a:t>
            </a:r>
            <a:r>
              <a:rPr sz="16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specific</a:t>
            </a:r>
            <a:r>
              <a:rPr sz="16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600" dirty="0">
                <a:solidFill>
                  <a:srgbClr val="000000"/>
                </a:solidFill>
                <a:latin typeface="Times New Roman"/>
                <a:cs typeface="Times New Roman"/>
              </a:rPr>
              <a:t>data.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8276590" y="6308658"/>
            <a:ext cx="241554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2413380" y="369823"/>
            <a:ext cx="4620688" cy="5444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986"/>
              </a:lnSpc>
              <a:spcBef>
                <a:spcPts val="0"/>
              </a:spcBef>
              <a:spcAft>
                <a:spcPts val="0"/>
              </a:spcAft>
            </a:pP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Analysis</a:t>
            </a:r>
            <a:r>
              <a:rPr sz="3600" b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600" b="1" dirty="0">
                <a:solidFill>
                  <a:srgbClr val="000000"/>
                </a:solidFill>
                <a:latin typeface="Times New Roman"/>
                <a:cs typeface="Times New Roman"/>
              </a:rPr>
              <a:t>of Algorithms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01040" y="1325174"/>
            <a:ext cx="7410418" cy="11998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800" spc="10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When </a:t>
            </a:r>
            <a:r>
              <a:rPr sz="2800" spc="-15" dirty="0">
                <a:solidFill>
                  <a:srgbClr val="000000"/>
                </a:solidFill>
                <a:latin typeface="Times New Roman"/>
                <a:cs typeface="Times New Roman"/>
              </a:rPr>
              <a:t>we</a:t>
            </a:r>
            <a:r>
              <a:rPr sz="2800" spc="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analyze algorithms,</a:t>
            </a:r>
            <a:r>
              <a:rPr sz="28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we should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employ</a:t>
            </a:r>
          </a:p>
          <a:p>
            <a:pPr marL="342899" marR="0">
              <a:lnSpc>
                <a:spcPts val="3023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mathematical techniques</a:t>
            </a:r>
            <a:r>
              <a:rPr sz="28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that</a:t>
            </a:r>
            <a:r>
              <a:rPr sz="28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analyze</a:t>
            </a:r>
            <a:r>
              <a:rPr sz="2800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algorithms</a:t>
            </a:r>
          </a:p>
          <a:p>
            <a:pPr marL="342899" marR="0">
              <a:lnSpc>
                <a:spcPts val="302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independently</a:t>
            </a:r>
            <a:r>
              <a:rPr sz="2800" spc="-4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of</a:t>
            </a:r>
            <a:r>
              <a:rPr sz="2800" spc="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specific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043939" y="2477699"/>
            <a:ext cx="5457829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implementations,</a:t>
            </a:r>
            <a:r>
              <a:rPr sz="2800" i="1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i="1" dirty="0">
                <a:solidFill>
                  <a:srgbClr val="000000"/>
                </a:solidFill>
                <a:latin typeface="Times New Roman"/>
                <a:cs typeface="Times New Roman"/>
              </a:rPr>
              <a:t>computers, or data.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01040" y="3416483"/>
            <a:ext cx="3767412" cy="43133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6"/>
              </a:lnSpc>
              <a:spcBef>
                <a:spcPts val="0"/>
              </a:spcBef>
              <a:spcAft>
                <a:spcPts val="0"/>
              </a:spcAft>
            </a:pP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800" spc="101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To analyze</a:t>
            </a:r>
            <a:r>
              <a:rPr sz="28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algorithms: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58544" y="3875809"/>
            <a:ext cx="6317568" cy="10342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400" spc="4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First,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we start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count the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number</a:t>
            </a:r>
            <a:r>
              <a:rPr sz="2400" spc="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significant</a:t>
            </a:r>
          </a:p>
          <a:p>
            <a:pPr marL="286461" marR="0">
              <a:lnSpc>
                <a:spcPts val="2592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operations</a:t>
            </a:r>
            <a:r>
              <a:rPr sz="2400" spc="-4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 a particular</a:t>
            </a:r>
            <a:r>
              <a:rPr sz="24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solution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assess its</a:t>
            </a:r>
          </a:p>
          <a:p>
            <a:pPr marL="286461" marR="0">
              <a:lnSpc>
                <a:spcPts val="259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efficiency.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1158544" y="4936785"/>
            <a:ext cx="6558990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–</a:t>
            </a:r>
            <a:r>
              <a:rPr sz="2400" spc="45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Then,</a:t>
            </a:r>
            <a:r>
              <a:rPr sz="24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we will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express the efficiency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algorithms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445005" y="5263934"/>
            <a:ext cx="3051886" cy="43167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099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using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growth functions</a:t>
            </a:r>
            <a:r>
              <a:rPr sz="28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276590" y="6308658"/>
            <a:ext cx="241554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633092" y="320151"/>
            <a:ext cx="6182433" cy="48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48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32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Execution</a:t>
            </a:r>
            <a:r>
              <a:rPr sz="3200" b="1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32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of Algorithms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6240" y="1135294"/>
            <a:ext cx="7450531" cy="814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•</a:t>
            </a:r>
            <a:r>
              <a:rPr sz="2400" spc="126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Each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operation</a:t>
            </a:r>
            <a:r>
              <a:rPr sz="2400" spc="-3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in an algorithm</a:t>
            </a:r>
            <a:r>
              <a:rPr sz="2400" spc="-4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(or a program) has</a:t>
            </a:r>
            <a:r>
              <a:rPr sz="24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 cost.</a:t>
            </a:r>
          </a:p>
          <a:p>
            <a:pPr marL="914654" marR="0">
              <a:lnSpc>
                <a:spcPts val="2663"/>
              </a:lnSpc>
              <a:spcBef>
                <a:spcPts val="729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 Each</a:t>
            </a:r>
            <a:r>
              <a:rPr sz="2400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operation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takes</a:t>
            </a:r>
            <a:r>
              <a:rPr sz="24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 certain</a:t>
            </a:r>
            <a:r>
              <a:rPr sz="2400" spc="-5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of time.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0916" y="2431742"/>
            <a:ext cx="8284755" cy="4036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18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count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count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+ 1;</a:t>
            </a: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spc="60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take</a:t>
            </a:r>
            <a:r>
              <a:rPr sz="18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 certain</a:t>
            </a:r>
            <a:r>
              <a:rPr sz="18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1800" dirty="0">
                <a:solidFill>
                  <a:srgbClr val="000000"/>
                </a:solidFill>
                <a:latin typeface="Times New Roman"/>
                <a:cs typeface="Times New Roman"/>
              </a:rPr>
              <a:t>amount of time, but it is constant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96240" y="3220507"/>
            <a:ext cx="3486609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A</a:t>
            </a:r>
            <a:r>
              <a:rPr sz="2400" b="1" i="1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sequence of</a:t>
            </a:r>
            <a:r>
              <a:rPr sz="2400" b="1" i="1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operations: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39140" y="4098156"/>
            <a:ext cx="3439697" cy="82229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18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count</a:t>
            </a:r>
            <a:r>
              <a:rPr sz="24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count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+ 1;</a:t>
            </a:r>
          </a:p>
          <a:p>
            <a:pPr marL="0" marR="0">
              <a:lnSpc>
                <a:spcPts val="2718"/>
              </a:lnSpc>
              <a:spcBef>
                <a:spcPts val="787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sz="24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 sum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+ count;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968875" y="4080297"/>
            <a:ext cx="1107440" cy="8671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Cost: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2400" baseline="-245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  <a:p>
            <a:pPr marL="0" marR="0">
              <a:lnSpc>
                <a:spcPts val="2657"/>
              </a:lnSpc>
              <a:spcBef>
                <a:spcPts val="334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Cost:</a:t>
            </a:r>
            <a:r>
              <a:rPr sz="24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2400" baseline="-245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1310894" y="5412996"/>
            <a:ext cx="2950235" cy="4309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6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 Total</a:t>
            </a:r>
            <a:r>
              <a:rPr sz="2400" spc="-3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Cost = </a:t>
            </a:r>
            <a:r>
              <a:rPr sz="2400" spc="1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2400" baseline="-24499" dirty="0">
                <a:solidFill>
                  <a:srgbClr val="000000"/>
                </a:solidFill>
                <a:latin typeface="Times New Roman"/>
                <a:cs typeface="Times New Roman"/>
              </a:rPr>
              <a:t>1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+</a:t>
            </a:r>
            <a:r>
              <a:rPr sz="24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</a:t>
            </a:r>
            <a:r>
              <a:rPr sz="2400" baseline="-24499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8276590" y="6308658"/>
            <a:ext cx="241554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23518" y="358251"/>
            <a:ext cx="7399026" cy="48871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48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32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Execution</a:t>
            </a:r>
            <a:r>
              <a:rPr sz="3200" b="1" spc="-2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Time</a:t>
            </a:r>
            <a:r>
              <a:rPr sz="3200" b="1" spc="-1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of Algorithms</a:t>
            </a:r>
            <a:r>
              <a:rPr sz="3200" b="1" spc="-3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(cont.)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77240" y="1211494"/>
            <a:ext cx="3791380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Example:</a:t>
            </a:r>
            <a:r>
              <a:rPr sz="2400" i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Simple</a:t>
            </a:r>
            <a:r>
              <a:rPr sz="2400" i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If-Statement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435475" y="1650406"/>
            <a:ext cx="745033" cy="7967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Cost</a:t>
            </a:r>
          </a:p>
          <a:p>
            <a:pPr marL="0" marR="0">
              <a:lnSpc>
                <a:spcPts val="2660"/>
              </a:lnSpc>
              <a:spcBef>
                <a:spcPts val="605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264528" y="1650406"/>
            <a:ext cx="948282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Times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120444" y="2089017"/>
            <a:ext cx="2730986" cy="1700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2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if</a:t>
            </a:r>
            <a:r>
              <a:rPr sz="2400" spc="-2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(n &lt;</a:t>
            </a:r>
            <a:r>
              <a:rPr sz="2400" spc="-17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0)</a:t>
            </a:r>
          </a:p>
          <a:p>
            <a:pPr marL="545541" marR="0">
              <a:lnSpc>
                <a:spcPts val="2718"/>
              </a:lnSpc>
              <a:spcBef>
                <a:spcPts val="786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absval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 -n</a:t>
            </a:r>
          </a:p>
          <a:p>
            <a:pPr marL="0" marR="0">
              <a:lnSpc>
                <a:spcPts val="2718"/>
              </a:lnSpc>
              <a:spcBef>
                <a:spcPts val="737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else</a:t>
            </a:r>
          </a:p>
          <a:p>
            <a:pPr marL="571449" marR="0">
              <a:lnSpc>
                <a:spcPts val="2718"/>
              </a:lnSpc>
              <a:spcBef>
                <a:spcPts val="787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absval</a:t>
            </a:r>
            <a:r>
              <a:rPr sz="24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n;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491604" y="2071139"/>
            <a:ext cx="304952" cy="8148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  <a:p>
            <a:pPr marL="0" marR="0">
              <a:lnSpc>
                <a:spcPts val="2657"/>
              </a:lnSpc>
              <a:spcBef>
                <a:spcPts val="747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435475" y="2510323"/>
            <a:ext cx="440435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c2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435475" y="3388147"/>
            <a:ext cx="440435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c3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6491604" y="3388147"/>
            <a:ext cx="304800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777240" y="4284513"/>
            <a:ext cx="4063900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24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Cost</a:t>
            </a:r>
            <a:r>
              <a:rPr sz="2400" spc="5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&lt;=</a:t>
            </a:r>
            <a:r>
              <a:rPr sz="2400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c1</a:t>
            </a:r>
            <a:r>
              <a:rPr sz="2400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+ max(c2,c3)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8276590" y="6308658"/>
            <a:ext cx="241554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23518" y="396333"/>
            <a:ext cx="7399569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3200" b="1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Execution</a:t>
            </a:r>
            <a:r>
              <a:rPr sz="32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Time of Algorithms</a:t>
            </a:r>
            <a:r>
              <a:rPr sz="3200" b="1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(cont.)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0040" y="1059094"/>
            <a:ext cx="2924251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Example:</a:t>
            </a:r>
            <a:r>
              <a:rPr sz="2400" i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Simple</a:t>
            </a:r>
            <a:r>
              <a:rPr sz="2400" i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Loop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5807328" y="1498006"/>
            <a:ext cx="745033" cy="7962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Cost</a:t>
            </a:r>
          </a:p>
          <a:p>
            <a:pPr marL="181355" marR="0">
              <a:lnSpc>
                <a:spcPts val="2657"/>
              </a:lnSpc>
              <a:spcBef>
                <a:spcPts val="604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36509" y="1498006"/>
            <a:ext cx="948281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Times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2940" y="1936489"/>
            <a:ext cx="1246661" cy="3833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18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1;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863585" y="1918630"/>
            <a:ext cx="304800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62940" y="2375529"/>
            <a:ext cx="1613271" cy="3837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21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sz="2400" spc="-2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 0;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988684" y="2357651"/>
            <a:ext cx="440587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863585" y="2357651"/>
            <a:ext cx="304952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62940" y="2814694"/>
            <a:ext cx="3280707" cy="16927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718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while</a:t>
            </a:r>
            <a:r>
              <a:rPr sz="2400" spc="-23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(i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&lt;= n)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pPr marL="571804" marR="0">
              <a:lnSpc>
                <a:spcPts val="2718"/>
              </a:lnSpc>
              <a:spcBef>
                <a:spcPts val="787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i +</a:t>
            </a:r>
            <a:r>
              <a:rPr sz="2400" spc="-1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1;</a:t>
            </a:r>
          </a:p>
          <a:p>
            <a:pPr marL="571804" marR="0">
              <a:lnSpc>
                <a:spcPts val="2721"/>
              </a:lnSpc>
              <a:spcBef>
                <a:spcPts val="737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sz="2400" spc="-28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= sum</a:t>
            </a:r>
            <a:r>
              <a:rPr sz="2400" spc="-2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+ i;</a:t>
            </a:r>
          </a:p>
          <a:p>
            <a:pPr marL="0" marR="0">
              <a:lnSpc>
                <a:spcPts val="2718"/>
              </a:lnSpc>
              <a:spcBef>
                <a:spcPts val="676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988684" y="2796835"/>
            <a:ext cx="440435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c3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863585" y="2796835"/>
            <a:ext cx="629107" cy="814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n+1</a:t>
            </a:r>
          </a:p>
          <a:p>
            <a:pPr marL="0" marR="0">
              <a:lnSpc>
                <a:spcPts val="2657"/>
              </a:lnSpc>
              <a:spcBef>
                <a:spcPts val="748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5988684" y="3235747"/>
            <a:ext cx="440435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c4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988684" y="3674641"/>
            <a:ext cx="440587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c5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863585" y="3674641"/>
            <a:ext cx="304952" cy="3759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0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320040" y="5009937"/>
            <a:ext cx="6076188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24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Cost</a:t>
            </a:r>
            <a:r>
              <a:rPr sz="2400" spc="59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400" spc="6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c1 + c2 + (n+1)*c3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+ n*c4 + n*c5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662940" y="5446524"/>
            <a:ext cx="7339962" cy="378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66"/>
              </a:lnSpc>
              <a:spcBef>
                <a:spcPts val="0"/>
              </a:spcBef>
              <a:spcAft>
                <a:spcPts val="0"/>
              </a:spcAft>
            </a:pPr>
            <a:r>
              <a:rPr sz="24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 The</a:t>
            </a:r>
            <a:r>
              <a:rPr sz="2400" spc="-1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time required</a:t>
            </a:r>
            <a:r>
              <a:rPr sz="24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for this</a:t>
            </a:r>
            <a:r>
              <a:rPr sz="24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400" spc="-4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is proportional</a:t>
            </a:r>
            <a:r>
              <a:rPr sz="2400" spc="-2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000000"/>
                </a:solidFill>
                <a:latin typeface="Times New Roman"/>
                <a:cs typeface="Times New Roman"/>
              </a:rPr>
              <a:t>to n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8276590" y="6308658"/>
            <a:ext cx="241554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1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1023518" y="434433"/>
            <a:ext cx="7399569" cy="48905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550"/>
              </a:lnSpc>
              <a:spcBef>
                <a:spcPts val="0"/>
              </a:spcBef>
              <a:spcAft>
                <a:spcPts val="0"/>
              </a:spcAft>
            </a:pP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The</a:t>
            </a:r>
            <a:r>
              <a:rPr sz="3200" b="1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Execution</a:t>
            </a:r>
            <a:r>
              <a:rPr sz="3200" b="1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Time of Algorithms</a:t>
            </a:r>
            <a:r>
              <a:rPr sz="3200" b="1" spc="-3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3200" b="1" dirty="0">
                <a:solidFill>
                  <a:srgbClr val="000000"/>
                </a:solidFill>
                <a:latin typeface="Times New Roman"/>
                <a:cs typeface="Times New Roman"/>
              </a:rPr>
              <a:t>(cont.)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20040" y="1022518"/>
            <a:ext cx="2924556" cy="3756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657"/>
              </a:lnSpc>
              <a:spcBef>
                <a:spcPts val="0"/>
              </a:spcBef>
              <a:spcAft>
                <a:spcPts val="0"/>
              </a:spcAft>
            </a:pP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Example:</a:t>
            </a:r>
            <a:r>
              <a:rPr sz="2400" i="1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Nested</a:t>
            </a:r>
            <a:r>
              <a:rPr sz="2400" i="1" spc="-17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400" i="1" dirty="0">
                <a:solidFill>
                  <a:srgbClr val="000000"/>
                </a:solidFill>
                <a:latin typeface="Times New Roman"/>
                <a:cs typeface="Times New Roman"/>
              </a:rPr>
              <a:t>Loop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892675" y="1415259"/>
            <a:ext cx="648437" cy="6670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4"/>
              </a:lnSpc>
              <a:spcBef>
                <a:spcPts val="0"/>
              </a:spcBef>
              <a:spcAft>
                <a:spcPts val="0"/>
              </a:spcAft>
            </a:pPr>
            <a:r>
              <a:rPr sz="20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Cost</a:t>
            </a:r>
          </a:p>
          <a:p>
            <a:pPr marL="150876" marR="0">
              <a:lnSpc>
                <a:spcPts val="2270"/>
              </a:lnSpc>
              <a:spcBef>
                <a:spcPts val="412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c1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721729" y="1415259"/>
            <a:ext cx="816879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4"/>
              </a:lnSpc>
              <a:spcBef>
                <a:spcPts val="0"/>
              </a:spcBef>
              <a:spcAft>
                <a:spcPts val="0"/>
              </a:spcAft>
            </a:pPr>
            <a:r>
              <a:rPr sz="2000" b="1" u="sng" dirty="0">
                <a:solidFill>
                  <a:srgbClr val="000000"/>
                </a:solidFill>
                <a:latin typeface="Times New Roman"/>
                <a:cs typeface="Times New Roman"/>
              </a:rPr>
              <a:t>Times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662940" y="1755855"/>
            <a:ext cx="763318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i=1;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7025005" y="1755855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662940" y="2086563"/>
            <a:ext cx="1370245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sum</a:t>
            </a:r>
            <a:r>
              <a:rPr sz="2000" spc="-2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= 0;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5043551" y="2086563"/>
            <a:ext cx="45785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c2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7025005" y="2086563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1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662940" y="2422224"/>
            <a:ext cx="2589084" cy="661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while</a:t>
            </a:r>
            <a:r>
              <a:rPr sz="20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(i &lt;= n) {</a:t>
            </a:r>
          </a:p>
          <a:p>
            <a:pPr marL="571804" marR="0">
              <a:lnSpc>
                <a:spcPts val="2270"/>
              </a:lnSpc>
              <a:spcBef>
                <a:spcPts val="31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j=1;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5043551" y="2422224"/>
            <a:ext cx="457859" cy="661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c3</a:t>
            </a:r>
          </a:p>
          <a:p>
            <a:pPr marL="0" marR="0">
              <a:lnSpc>
                <a:spcPts val="2270"/>
              </a:lnSpc>
              <a:spcBef>
                <a:spcPts val="31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c4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7025005" y="2422224"/>
            <a:ext cx="610588" cy="6616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n+1</a:t>
            </a:r>
          </a:p>
          <a:p>
            <a:pPr marL="0" marR="0">
              <a:lnSpc>
                <a:spcPts val="2270"/>
              </a:lnSpc>
              <a:spcBef>
                <a:spcPts val="31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</a:p>
        </p:txBody>
      </p:sp>
      <p:sp>
        <p:nvSpPr>
          <p:cNvPr id="15" name="object 15"/>
          <p:cNvSpPr txBox="1"/>
          <p:nvPr/>
        </p:nvSpPr>
        <p:spPr>
          <a:xfrm>
            <a:off x="1234744" y="3092784"/>
            <a:ext cx="2589084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while</a:t>
            </a:r>
            <a:r>
              <a:rPr sz="2000" spc="-15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(j &lt;= n) {</a:t>
            </a:r>
          </a:p>
        </p:txBody>
      </p:sp>
      <p:sp>
        <p:nvSpPr>
          <p:cNvPr id="16" name="object 16"/>
          <p:cNvSpPr txBox="1"/>
          <p:nvPr/>
        </p:nvSpPr>
        <p:spPr>
          <a:xfrm>
            <a:off x="5043551" y="3092784"/>
            <a:ext cx="45785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c5</a:t>
            </a:r>
          </a:p>
        </p:txBody>
      </p:sp>
      <p:sp>
        <p:nvSpPr>
          <p:cNvPr id="17" name="object 17"/>
          <p:cNvSpPr txBox="1"/>
          <p:nvPr/>
        </p:nvSpPr>
        <p:spPr>
          <a:xfrm>
            <a:off x="7025005" y="3092784"/>
            <a:ext cx="1221507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n*(n+1)</a:t>
            </a:r>
          </a:p>
        </p:txBody>
      </p:sp>
      <p:sp>
        <p:nvSpPr>
          <p:cNvPr id="18" name="object 18"/>
          <p:cNvSpPr txBox="1"/>
          <p:nvPr/>
        </p:nvSpPr>
        <p:spPr>
          <a:xfrm>
            <a:off x="1842770" y="3428064"/>
            <a:ext cx="3658310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sum = sum + i;</a:t>
            </a:r>
            <a:r>
              <a:rPr sz="2000" spc="7202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c6</a:t>
            </a:r>
          </a:p>
        </p:txBody>
      </p:sp>
      <p:sp>
        <p:nvSpPr>
          <p:cNvPr id="19" name="object 19"/>
          <p:cNvSpPr txBox="1"/>
          <p:nvPr/>
        </p:nvSpPr>
        <p:spPr>
          <a:xfrm>
            <a:off x="7025005" y="3428064"/>
            <a:ext cx="611137" cy="662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n*n</a:t>
            </a:r>
          </a:p>
          <a:p>
            <a:pPr marL="0" marR="0">
              <a:lnSpc>
                <a:spcPts val="2272"/>
              </a:lnSpc>
              <a:spcBef>
                <a:spcPts val="319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n*n</a:t>
            </a:r>
          </a:p>
        </p:txBody>
      </p:sp>
      <p:sp>
        <p:nvSpPr>
          <p:cNvPr id="20" name="object 20"/>
          <p:cNvSpPr txBox="1"/>
          <p:nvPr/>
        </p:nvSpPr>
        <p:spPr>
          <a:xfrm>
            <a:off x="1842770" y="3763344"/>
            <a:ext cx="1676912" cy="326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2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j = j + 1;</a:t>
            </a:r>
          </a:p>
        </p:txBody>
      </p:sp>
      <p:sp>
        <p:nvSpPr>
          <p:cNvPr id="21" name="object 21"/>
          <p:cNvSpPr txBox="1"/>
          <p:nvPr/>
        </p:nvSpPr>
        <p:spPr>
          <a:xfrm>
            <a:off x="5043551" y="3763344"/>
            <a:ext cx="458225" cy="326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2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c7</a:t>
            </a:r>
          </a:p>
        </p:txBody>
      </p:sp>
      <p:sp>
        <p:nvSpPr>
          <p:cNvPr id="22" name="object 22"/>
          <p:cNvSpPr txBox="1"/>
          <p:nvPr/>
        </p:nvSpPr>
        <p:spPr>
          <a:xfrm>
            <a:off x="1118920" y="4098878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23" name="object 23"/>
          <p:cNvSpPr txBox="1"/>
          <p:nvPr/>
        </p:nvSpPr>
        <p:spPr>
          <a:xfrm>
            <a:off x="1118920" y="4434158"/>
            <a:ext cx="15243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i = i +1;</a:t>
            </a:r>
          </a:p>
        </p:txBody>
      </p:sp>
      <p:sp>
        <p:nvSpPr>
          <p:cNvPr id="24" name="object 24"/>
          <p:cNvSpPr txBox="1"/>
          <p:nvPr/>
        </p:nvSpPr>
        <p:spPr>
          <a:xfrm>
            <a:off x="5043551" y="4434158"/>
            <a:ext cx="45785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c8</a:t>
            </a:r>
          </a:p>
        </p:txBody>
      </p:sp>
      <p:sp>
        <p:nvSpPr>
          <p:cNvPr id="25" name="object 25"/>
          <p:cNvSpPr txBox="1"/>
          <p:nvPr/>
        </p:nvSpPr>
        <p:spPr>
          <a:xfrm>
            <a:off x="7025005" y="4434158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n</a:t>
            </a:r>
          </a:p>
        </p:txBody>
      </p:sp>
      <p:sp>
        <p:nvSpPr>
          <p:cNvPr id="26" name="object 26"/>
          <p:cNvSpPr txBox="1"/>
          <p:nvPr/>
        </p:nvSpPr>
        <p:spPr>
          <a:xfrm>
            <a:off x="662940" y="4769437"/>
            <a:ext cx="305129" cy="32640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70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27" name="object 27"/>
          <p:cNvSpPr txBox="1"/>
          <p:nvPr/>
        </p:nvSpPr>
        <p:spPr>
          <a:xfrm>
            <a:off x="320040" y="5103521"/>
            <a:ext cx="8204269" cy="31994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19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Total</a:t>
            </a:r>
            <a:r>
              <a:rPr sz="2000" spc="-25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Cost</a:t>
            </a:r>
            <a:r>
              <a:rPr sz="2000" spc="48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=</a:t>
            </a:r>
            <a:r>
              <a:rPr sz="2000" spc="496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c1</a:t>
            </a:r>
            <a:r>
              <a:rPr sz="2000" spc="-1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c2 +</a:t>
            </a:r>
            <a:r>
              <a:rPr sz="2000" spc="-1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(n+1)*c3</a:t>
            </a:r>
            <a:r>
              <a:rPr sz="2000" spc="-4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n*c4</a:t>
            </a:r>
            <a:r>
              <a:rPr sz="2000" spc="-23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+ n*(n+1)*c5+n*n*c6+n*n*c7+n*c8</a:t>
            </a:r>
          </a:p>
        </p:txBody>
      </p:sp>
      <p:sp>
        <p:nvSpPr>
          <p:cNvPr id="28" name="object 28"/>
          <p:cNvSpPr txBox="1"/>
          <p:nvPr/>
        </p:nvSpPr>
        <p:spPr>
          <a:xfrm>
            <a:off x="662940" y="5436869"/>
            <a:ext cx="6222771" cy="322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226"/>
              </a:lnSpc>
              <a:spcBef>
                <a:spcPts val="0"/>
              </a:spcBef>
              <a:spcAft>
                <a:spcPts val="0"/>
              </a:spcAft>
            </a:pPr>
            <a:r>
              <a:rPr sz="2000" dirty="0">
                <a:solidFill>
                  <a:srgbClr val="000000"/>
                </a:solidFill>
                <a:latin typeface="Wingdings"/>
                <a:cs typeface="Wingdings"/>
              </a:rPr>
              <a:t>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 The time</a:t>
            </a:r>
            <a:r>
              <a:rPr sz="2000" spc="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required</a:t>
            </a:r>
            <a:r>
              <a:rPr sz="2000" spc="-4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for</a:t>
            </a:r>
            <a:r>
              <a:rPr sz="2000" spc="-2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this</a:t>
            </a:r>
            <a:r>
              <a:rPr sz="2000" spc="-18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algorithm</a:t>
            </a:r>
            <a:r>
              <a:rPr sz="2000" spc="-49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is</a:t>
            </a:r>
            <a:r>
              <a:rPr sz="2000" spc="-14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proportional</a:t>
            </a:r>
            <a:r>
              <a:rPr sz="2000" spc="-52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00000"/>
                </a:solidFill>
                <a:latin typeface="Times New Roman"/>
                <a:cs typeface="Times New Roman"/>
              </a:rPr>
              <a:t>to </a:t>
            </a:r>
            <a:r>
              <a:rPr sz="2000" spc="30" dirty="0">
                <a:solidFill>
                  <a:srgbClr val="000000"/>
                </a:solidFill>
                <a:latin typeface="Times New Roman"/>
                <a:cs typeface="Times New Roman"/>
              </a:rPr>
              <a:t>n</a:t>
            </a:r>
            <a:r>
              <a:rPr sz="2000" baseline="30000" dirty="0">
                <a:solidFill>
                  <a:srgbClr val="000000"/>
                </a:solidFill>
                <a:latin typeface="Times New Roman"/>
                <a:cs typeface="Times New Roman"/>
              </a:rPr>
              <a:t>2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8276590" y="6308658"/>
            <a:ext cx="241554" cy="2355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554"/>
              </a:lnSpc>
              <a:spcBef>
                <a:spcPts val="0"/>
              </a:spcBef>
              <a:spcAft>
                <a:spcPts val="0"/>
              </a:spcAft>
            </a:pPr>
            <a:r>
              <a:rPr sz="1400" dirty="0">
                <a:solidFill>
                  <a:srgbClr val="000000"/>
                </a:solidFill>
                <a:latin typeface="Times New Roman"/>
                <a:cs typeface="Times New Roman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3327</Words>
  <Application>Microsoft Office PowerPoint</Application>
  <PresentationFormat>On-screen Show (4:3)</PresentationFormat>
  <Paragraphs>626</Paragraphs>
  <Slides>38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Arial</vt:lpstr>
      <vt:lpstr>Calibri</vt:lpstr>
      <vt:lpstr>Times New Roman</vt:lpstr>
      <vt:lpstr>Wingdings</vt:lpstr>
      <vt:lpstr>Courier New</vt:lpstr>
      <vt:lpstr>LBRMBI+Symbol</vt:lpstr>
      <vt:lpstr>Theme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dc:creator>cse64</dc:creator>
  <cp:lastModifiedBy>IT LAB</cp:lastModifiedBy>
  <cp:revision>6</cp:revision>
  <dcterms:modified xsi:type="dcterms:W3CDTF">2021-02-23T10:21:58Z</dcterms:modified>
</cp:coreProperties>
</file>