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Lucida Sans Unicode" pitchFamily="34" charset="0"/>
      <p:regular r:id="rId25"/>
    </p:embeddedFont>
    <p:embeddedFont>
      <p:font typeface="Wingdings 3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398" y="-3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/index.php?title=Last-in-first-out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4191" y="92921"/>
            <a:ext cx="4198559" cy="1737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81"/>
              </a:lnSpc>
              <a:spcBef>
                <a:spcPts val="0"/>
              </a:spcBef>
              <a:spcAft>
                <a:spcPts val="0"/>
              </a:spcAft>
            </a:pPr>
            <a:r>
              <a:rPr sz="9600" dirty="0">
                <a:solidFill>
                  <a:srgbClr val="000000"/>
                </a:solidFill>
                <a:latin typeface="Comic Sans MS"/>
                <a:cs typeface="Comic Sans MS"/>
              </a:rPr>
              <a:t>STACK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5349" y="4623606"/>
            <a:ext cx="514676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9"/>
              </a:lnSpc>
            </a:pPr>
            <a:r>
              <a:rPr lang="en-AU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Dr.J.Thasleen</a:t>
            </a:r>
            <a:r>
              <a:rPr lang="en-AU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Fathima</a:t>
            </a:r>
            <a:endParaRPr sz="4000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568" y="205056"/>
            <a:ext cx="6699039" cy="1223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6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ALGORITHM </a:t>
            </a:r>
            <a:r>
              <a:rPr sz="3600" u="sng" spc="12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3600" u="sng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DISPLAY</a:t>
            </a:r>
            <a:r>
              <a:rPr sz="3600" u="sng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STACK: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568" y="1802379"/>
            <a:ext cx="3660253" cy="1951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1.Display(top,i,a[i])</a:t>
            </a:r>
          </a:p>
          <a:p>
            <a:pPr marL="0" marR="0">
              <a:lnSpc>
                <a:spcPts val="3648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2.If</a:t>
            </a:r>
            <a:r>
              <a:rPr sz="27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top=0</a:t>
            </a:r>
            <a:r>
              <a:rPr sz="2700" spc="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then</a:t>
            </a:r>
          </a:p>
          <a:p>
            <a:pPr marL="108204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Print</a:t>
            </a:r>
            <a:r>
              <a:rPr sz="2700" spc="-1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‘STACK EMPTY’</a:t>
            </a:r>
          </a:p>
          <a:p>
            <a:pPr marL="108204" marR="0">
              <a:lnSpc>
                <a:spcPts val="3636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Exit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772" y="3652769"/>
            <a:ext cx="803268" cy="56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Else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568" y="4114541"/>
            <a:ext cx="2820451" cy="102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3.For i=top to 0</a:t>
            </a:r>
          </a:p>
          <a:p>
            <a:pPr marL="216408" marR="0">
              <a:lnSpc>
                <a:spcPts val="3636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Print</a:t>
            </a:r>
            <a:r>
              <a:rPr sz="2700" spc="-11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a[i]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568" y="5039990"/>
            <a:ext cx="1567991" cy="1026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408" marR="0">
              <a:lnSpc>
                <a:spcPts val="41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End for</a:t>
            </a:r>
          </a:p>
          <a:p>
            <a:pPr marL="0" marR="0">
              <a:lnSpc>
                <a:spcPts val="3635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4.exit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05056"/>
            <a:ext cx="7616569" cy="675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6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APPLICATIONS</a:t>
            </a:r>
            <a:r>
              <a:rPr sz="3600" u="sng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OF STACKS</a:t>
            </a:r>
            <a:r>
              <a:rPr sz="3600" u="sng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ARE: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768" y="1420680"/>
            <a:ext cx="3666097" cy="516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Comic Sans MS"/>
                <a:cs typeface="Comic Sans MS"/>
              </a:rPr>
              <a:t>I.</a:t>
            </a:r>
            <a:r>
              <a:rPr sz="1850" spc="2484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700" u="sng" dirty="0">
                <a:solidFill>
                  <a:srgbClr val="000000"/>
                </a:solidFill>
                <a:latin typeface="Comic Sans MS"/>
                <a:cs typeface="Comic Sans MS"/>
              </a:rPr>
              <a:t>Reversing</a:t>
            </a:r>
            <a:r>
              <a:rPr sz="2700" u="sng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u="sng" dirty="0">
                <a:solidFill>
                  <a:srgbClr val="000000"/>
                </a:solidFill>
                <a:latin typeface="Comic Sans MS"/>
                <a:cs typeface="Comic Sans MS"/>
              </a:rPr>
              <a:t>Strings: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768" y="1859973"/>
            <a:ext cx="8382769" cy="1927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Arial"/>
                <a:cs typeface="Arial"/>
              </a:rPr>
              <a:t>•</a:t>
            </a:r>
            <a:r>
              <a:rPr sz="1850" spc="1757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 simple application</a:t>
            </a:r>
            <a:r>
              <a:rPr sz="2700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stack</a:t>
            </a:r>
            <a:r>
              <a:rPr sz="27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reversing</a:t>
            </a:r>
            <a:r>
              <a:rPr sz="270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strings.</a:t>
            </a:r>
          </a:p>
          <a:p>
            <a:pPr marL="205740" marR="0">
              <a:lnSpc>
                <a:spcPts val="3762"/>
              </a:lnSpc>
              <a:spcBef>
                <a:spcPts val="15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To</a:t>
            </a:r>
            <a:r>
              <a:rPr sz="2700" spc="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reverse a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string</a:t>
            </a:r>
            <a:r>
              <a:rPr sz="27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, the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characters</a:t>
            </a:r>
            <a:r>
              <a:rPr sz="2700" spc="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string</a:t>
            </a:r>
            <a:r>
              <a:rPr sz="27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are</a:t>
            </a:r>
          </a:p>
          <a:p>
            <a:pPr marL="309372" marR="0">
              <a:lnSpc>
                <a:spcPts val="363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pushed onto</a:t>
            </a:r>
            <a:r>
              <a:rPr sz="270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stack</a:t>
            </a:r>
            <a:r>
              <a:rPr sz="27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one</a:t>
            </a:r>
            <a:r>
              <a:rPr sz="27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by one as the string</a:t>
            </a:r>
          </a:p>
          <a:p>
            <a:pPr marL="309372" marR="0">
              <a:lnSpc>
                <a:spcPts val="3650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sz="2700" spc="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read</a:t>
            </a:r>
            <a:r>
              <a:rPr sz="2700" spc="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sz="270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left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to</a:t>
            </a:r>
            <a:r>
              <a:rPr sz="2700" spc="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right.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768" y="3733224"/>
            <a:ext cx="4194670" cy="51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Arial"/>
                <a:cs typeface="Arial"/>
              </a:rPr>
              <a:t>•</a:t>
            </a:r>
            <a:r>
              <a:rPr sz="1850" spc="906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Once</a:t>
            </a:r>
            <a:r>
              <a:rPr sz="2700" spc="-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all the characters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140" y="4194995"/>
            <a:ext cx="7587165" cy="190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string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are</a:t>
            </a:r>
            <a:r>
              <a:rPr sz="27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pushed onto</a:t>
            </a:r>
            <a:r>
              <a:rPr sz="2700" spc="3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stack, they are</a:t>
            </a:r>
          </a:p>
          <a:p>
            <a:pPr marL="0" marR="0">
              <a:lnSpc>
                <a:spcPts val="3647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popped one</a:t>
            </a:r>
            <a:r>
              <a:rPr sz="2700" spc="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by one.</a:t>
            </a:r>
            <a:r>
              <a:rPr sz="27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Since</a:t>
            </a:r>
            <a:r>
              <a:rPr sz="27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character</a:t>
            </a:r>
            <a:r>
              <a:rPr sz="27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last</a:t>
            </a:r>
          </a:p>
          <a:p>
            <a:pPr marL="0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pushed in</a:t>
            </a:r>
            <a:r>
              <a:rPr sz="27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comes out</a:t>
            </a:r>
            <a:r>
              <a:rPr sz="2700" spc="2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first,</a:t>
            </a:r>
            <a:r>
              <a:rPr sz="27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subsequent pop</a:t>
            </a:r>
          </a:p>
          <a:p>
            <a:pPr marL="0" marR="0">
              <a:lnSpc>
                <a:spcPts val="3635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operation</a:t>
            </a:r>
            <a:r>
              <a:rPr sz="2700" spc="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results in</a:t>
            </a:r>
            <a:r>
              <a:rPr sz="27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reversal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string.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05056"/>
            <a:ext cx="7808729" cy="2001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6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For example:</a:t>
            </a:r>
          </a:p>
          <a:p>
            <a:pPr marL="108204" marR="0">
              <a:lnSpc>
                <a:spcPts val="379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To reverse</a:t>
            </a:r>
            <a:r>
              <a:rPr sz="2800" spc="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the string</a:t>
            </a:r>
            <a:r>
              <a:rPr sz="2800" spc="3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‘REVERSE’ the string</a:t>
            </a:r>
            <a:r>
              <a:rPr sz="2800" spc="3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</a:p>
          <a:p>
            <a:pPr marL="0" marR="0">
              <a:lnSpc>
                <a:spcPts val="35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read</a:t>
            </a:r>
            <a:r>
              <a:rPr sz="2800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sz="28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left</a:t>
            </a:r>
            <a:r>
              <a:rPr sz="28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to right and</a:t>
            </a:r>
            <a:r>
              <a:rPr sz="28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its</a:t>
            </a:r>
            <a:r>
              <a:rPr sz="28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characters</a:t>
            </a:r>
            <a:r>
              <a:rPr sz="28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are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pushed . LIKE: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134922"/>
            <a:ext cx="8018707" cy="1093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II. Checking the</a:t>
            </a:r>
            <a:r>
              <a:rPr sz="320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validity of an expression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containing nested parenthesis: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768" y="1610844"/>
            <a:ext cx="8581962" cy="3777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Arial"/>
                <a:cs typeface="Arial"/>
              </a:rPr>
              <a:t>•</a:t>
            </a:r>
            <a:r>
              <a:rPr sz="1850" spc="3452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Stacks</a:t>
            </a:r>
            <a:r>
              <a:rPr sz="27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are also used</a:t>
            </a:r>
            <a:r>
              <a:rPr sz="2700" spc="-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to check whether</a:t>
            </a:r>
            <a:r>
              <a:rPr sz="27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 given</a:t>
            </a:r>
          </a:p>
          <a:p>
            <a:pPr marL="309372" marR="0">
              <a:lnSpc>
                <a:spcPts val="3762"/>
              </a:lnSpc>
              <a:spcBef>
                <a:spcPts val="17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arithmetic</a:t>
            </a:r>
            <a:r>
              <a:rPr sz="2700" spc="3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expressions containing</a:t>
            </a:r>
            <a:r>
              <a:rPr sz="2700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nested</a:t>
            </a:r>
          </a:p>
          <a:p>
            <a:pPr marL="413308" marR="0">
              <a:lnSpc>
                <a:spcPts val="363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parenthesis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is properly parenthesized.</a:t>
            </a:r>
          </a:p>
          <a:p>
            <a:pPr marL="0" marR="0">
              <a:lnSpc>
                <a:spcPts val="3635"/>
              </a:lnSpc>
              <a:spcBef>
                <a:spcPts val="5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Arial"/>
                <a:cs typeface="Arial"/>
              </a:rPr>
              <a:t>•</a:t>
            </a:r>
            <a:r>
              <a:rPr sz="1850" spc="4159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 program</a:t>
            </a:r>
            <a:r>
              <a:rPr sz="2700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for</a:t>
            </a:r>
            <a:r>
              <a:rPr sz="2700" spc="3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checking the validity</a:t>
            </a:r>
            <a:r>
              <a:rPr sz="27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of an</a:t>
            </a:r>
          </a:p>
          <a:p>
            <a:pPr marL="413308" marR="0">
              <a:lnSpc>
                <a:spcPts val="365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expression verifies</a:t>
            </a:r>
            <a:r>
              <a:rPr sz="27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that</a:t>
            </a:r>
            <a:r>
              <a:rPr sz="27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for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each left parenthesis</a:t>
            </a:r>
          </a:p>
          <a:p>
            <a:pPr marL="413308" marR="0">
              <a:lnSpc>
                <a:spcPts val="3636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braces or</a:t>
            </a:r>
            <a:r>
              <a:rPr sz="27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bracket ,there is</a:t>
            </a:r>
            <a:r>
              <a:rPr sz="2700" spc="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 corresponding</a:t>
            </a:r>
          </a:p>
          <a:p>
            <a:pPr marL="413308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closing symbol and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symbols are</a:t>
            </a:r>
            <a:r>
              <a:rPr sz="2700" spc="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appropriately</a:t>
            </a:r>
          </a:p>
          <a:p>
            <a:pPr marL="413308" marR="0">
              <a:lnSpc>
                <a:spcPts val="3651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nested.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11122"/>
            <a:ext cx="2590313" cy="60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For</a:t>
            </a:r>
            <a:r>
              <a:rPr sz="3200" spc="-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example: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40" y="915291"/>
            <a:ext cx="7676282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51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3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sz="3600" b="1" spc="51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37" dirty="0">
                <a:solidFill>
                  <a:srgbClr val="FFFFFF"/>
                </a:solidFill>
                <a:latin typeface="Arial"/>
                <a:cs typeface="Arial"/>
              </a:rPr>
              <a:t>INVALID</a:t>
            </a:r>
            <a:r>
              <a:rPr sz="3600" b="1" spc="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240" y="1640546"/>
            <a:ext cx="729072" cy="71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{ 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2428" y="1640546"/>
            <a:ext cx="1101537" cy="71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{ ( }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240" y="2371790"/>
            <a:ext cx="6792172" cy="2914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( {</a:t>
            </a:r>
            <a:r>
              <a:rPr sz="4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[ ] }</a:t>
            </a:r>
            <a:r>
              <a:rPr sz="4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4800" spc="137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( [ ( ( )</a:t>
            </a:r>
            <a:r>
              <a:rPr sz="4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] )</a:t>
            </a:r>
          </a:p>
          <a:p>
            <a:pPr marL="0" marR="0">
              <a:lnSpc>
                <a:spcPts val="5362"/>
              </a:lnSpc>
              <a:spcBef>
                <a:spcPts val="349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{ [</a:t>
            </a:r>
            <a:r>
              <a:rPr sz="4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] ( )</a:t>
            </a:r>
            <a:r>
              <a:rPr sz="4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}</a:t>
            </a:r>
            <a:r>
              <a:rPr sz="4800" spc="137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{ } [ ] )</a:t>
            </a:r>
          </a:p>
          <a:p>
            <a:pPr marL="0" marR="0">
              <a:lnSpc>
                <a:spcPts val="5365"/>
              </a:lnSpc>
              <a:spcBef>
                <a:spcPts val="395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[ {</a:t>
            </a:r>
            <a:r>
              <a:rPr sz="4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( { } [</a:t>
            </a:r>
            <a:r>
              <a:rPr sz="4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] (</a:t>
            </a:r>
            <a:r>
              <a:rPr sz="4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{</a:t>
            </a:r>
            <a:r>
              <a:rPr sz="4800" spc="5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[ { ) } ( ] }</a:t>
            </a:r>
            <a:r>
              <a:rPr sz="4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]</a:t>
            </a:r>
          </a:p>
          <a:p>
            <a:pPr marL="0" marR="0">
              <a:lnSpc>
                <a:spcPts val="5362"/>
              </a:lnSpc>
              <a:spcBef>
                <a:spcPts val="348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})}]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198930"/>
            <a:ext cx="7188351" cy="63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Lucida Sans Unicode"/>
                <a:cs typeface="Lucida Sans Unicode"/>
              </a:rPr>
              <a:t>III.</a:t>
            </a:r>
            <a:r>
              <a:rPr sz="2700" spc="-21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Evaluating</a:t>
            </a:r>
            <a:r>
              <a:rPr sz="3200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arithmetic</a:t>
            </a:r>
            <a:r>
              <a:rPr sz="32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expressions: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076" y="1222560"/>
            <a:ext cx="2775525" cy="51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u="sng" dirty="0">
                <a:solidFill>
                  <a:srgbClr val="000000"/>
                </a:solidFill>
                <a:latin typeface="Comic Sans MS"/>
                <a:cs typeface="Comic Sans MS"/>
              </a:rPr>
              <a:t>INFIX notation: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3076" y="1685520"/>
            <a:ext cx="6368918" cy="144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The general</a:t>
            </a:r>
            <a:r>
              <a:rPr sz="27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way of writing</a:t>
            </a:r>
            <a:r>
              <a:rPr sz="2700" spc="3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arithmetic</a:t>
            </a:r>
          </a:p>
          <a:p>
            <a:pPr marL="103631" marR="0">
              <a:lnSpc>
                <a:spcPts val="3639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expressions is known as infix</a:t>
            </a:r>
            <a:r>
              <a:rPr sz="27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notation.</a:t>
            </a:r>
          </a:p>
          <a:p>
            <a:pPr marL="0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e.g,</a:t>
            </a:r>
            <a:r>
              <a:rPr sz="27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(a+b)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3076" y="3535103"/>
            <a:ext cx="2922287" cy="954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u="sng" dirty="0">
                <a:solidFill>
                  <a:srgbClr val="000000"/>
                </a:solidFill>
                <a:latin typeface="Comic Sans MS"/>
                <a:cs typeface="Comic Sans MS"/>
              </a:rPr>
              <a:t>PREFIX notation:</a:t>
            </a:r>
          </a:p>
          <a:p>
            <a:pPr marL="126491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e.g,</a:t>
            </a:r>
            <a:r>
              <a:rPr sz="27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+AB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1364" y="4899464"/>
            <a:ext cx="3238618" cy="97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u="sng" dirty="0">
                <a:solidFill>
                  <a:srgbClr val="000000"/>
                </a:solidFill>
                <a:latin typeface="Comic Sans MS"/>
                <a:cs typeface="Comic Sans MS"/>
              </a:rPr>
              <a:t>POSTFIX notation:</a:t>
            </a:r>
          </a:p>
          <a:p>
            <a:pPr marL="108204" marR="0">
              <a:lnSpc>
                <a:spcPts val="363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e.g:</a:t>
            </a:r>
            <a:r>
              <a:rPr sz="2700" spc="3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AB+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95688"/>
            <a:ext cx="7792853" cy="53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1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Conversion</a:t>
            </a:r>
            <a:r>
              <a:rPr sz="2800" u="sng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800" u="sng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INFIX</a:t>
            </a:r>
            <a:r>
              <a:rPr sz="2800" u="sng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to POSTFIX</a:t>
            </a:r>
            <a:r>
              <a:rPr sz="2800" u="sng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conversion: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768" y="776028"/>
            <a:ext cx="3306616" cy="97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Example:</a:t>
            </a:r>
            <a:r>
              <a:rPr sz="2700" spc="82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2+(4-1)*3</a:t>
            </a:r>
          </a:p>
          <a:p>
            <a:pPr marL="1754377" marR="0">
              <a:lnSpc>
                <a:spcPts val="363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2+41-*3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4945" y="776028"/>
            <a:ext cx="1138676" cy="1903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2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step1</a:t>
            </a:r>
          </a:p>
          <a:p>
            <a:pPr marL="75286" marR="0">
              <a:lnSpc>
                <a:spcPts val="363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step2</a:t>
            </a:r>
          </a:p>
          <a:p>
            <a:pPr marL="76320" marR="0">
              <a:lnSpc>
                <a:spcPts val="36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step3</a:t>
            </a:r>
          </a:p>
          <a:p>
            <a:pPr marL="75286" marR="0">
              <a:lnSpc>
                <a:spcPts val="3638"/>
              </a:lnSpc>
              <a:spcBef>
                <a:spcPts val="5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step4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4145" y="1700761"/>
            <a:ext cx="1425006" cy="978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6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2+41-3*</a:t>
            </a:r>
          </a:p>
          <a:p>
            <a:pPr marL="0" marR="0">
              <a:lnSpc>
                <a:spcPts val="363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omic Sans MS"/>
                <a:cs typeface="Comic Sans MS"/>
              </a:rPr>
              <a:t>241-3*+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" y="143034"/>
            <a:ext cx="7314225" cy="959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1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CONVERSION</a:t>
            </a:r>
            <a:r>
              <a:rPr sz="2800" u="sng" spc="4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OF INFIX INTO</a:t>
            </a:r>
            <a:r>
              <a:rPr sz="2800" u="sng" spc="12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omic Sans MS"/>
                <a:cs typeface="Comic Sans MS"/>
              </a:rPr>
              <a:t>POSTFIX</a:t>
            </a:r>
          </a:p>
          <a:p>
            <a:pPr marL="1275842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2+(4-1)*3</a:t>
            </a:r>
            <a:r>
              <a:rPr sz="2800" spc="17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into</a:t>
            </a:r>
            <a:r>
              <a:rPr sz="2800" spc="168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241-3*+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057145"/>
            <a:ext cx="1199919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CURRENT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5098" y="1057145"/>
            <a:ext cx="1028799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6228" y="1057145"/>
            <a:ext cx="1813081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STACK</a:t>
            </a:r>
            <a:r>
              <a:rPr sz="1800" spc="-33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STATUS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17106" y="1057145"/>
            <a:ext cx="1062908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POSTFIX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1331464"/>
            <a:ext cx="1050158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SYMBOL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5098" y="1331464"/>
            <a:ext cx="1487657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PERFORMED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17106" y="1331464"/>
            <a:ext cx="1481198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EXPRESSION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840" y="1696890"/>
            <a:ext cx="226838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35098" y="1696890"/>
            <a:ext cx="961325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PUSH</a:t>
            </a:r>
            <a:r>
              <a:rPr sz="1800" spc="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26228" y="1696890"/>
            <a:ext cx="310777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17106" y="1696890"/>
            <a:ext cx="297142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3840" y="2124326"/>
            <a:ext cx="334119" cy="1151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+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17106" y="2124326"/>
            <a:ext cx="442034" cy="1151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35098" y="2505326"/>
            <a:ext cx="984866" cy="770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PUSH</a:t>
            </a:r>
            <a:r>
              <a:rPr sz="1800" spc="1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+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PUSH</a:t>
            </a:r>
            <a:r>
              <a:rPr sz="1800" spc="17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26228" y="2505326"/>
            <a:ext cx="482798" cy="770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(+</a:t>
            </a:r>
          </a:p>
          <a:p>
            <a:pPr marL="0" marR="0">
              <a:lnSpc>
                <a:spcPts val="2765"/>
              </a:lnSpc>
              <a:spcBef>
                <a:spcPts val="2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(+(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840" y="3343192"/>
            <a:ext cx="297142" cy="847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4</a:t>
            </a:r>
          </a:p>
          <a:p>
            <a:pPr marL="0" marR="0">
              <a:lnSpc>
                <a:spcPts val="2765"/>
              </a:lnSpc>
              <a:spcBef>
                <a:spcPts val="83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17106" y="3343192"/>
            <a:ext cx="442226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35098" y="3800980"/>
            <a:ext cx="935418" cy="846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PUSH</a:t>
            </a:r>
            <a:r>
              <a:rPr sz="1800" spc="18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-</a:t>
            </a:r>
          </a:p>
          <a:p>
            <a:pPr marL="0" marR="0">
              <a:lnSpc>
                <a:spcPts val="2765"/>
              </a:lnSpc>
              <a:spcBef>
                <a:spcPts val="83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POP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26228" y="3800980"/>
            <a:ext cx="615379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(+(-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17106" y="3800980"/>
            <a:ext cx="587119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3840" y="4258180"/>
            <a:ext cx="296949" cy="78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1</a:t>
            </a:r>
          </a:p>
          <a:p>
            <a:pPr marL="0" marR="0">
              <a:lnSpc>
                <a:spcPts val="2769"/>
              </a:lnSpc>
              <a:spcBef>
                <a:spcPts val="30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817106" y="4258180"/>
            <a:ext cx="722616" cy="78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241-</a:t>
            </a:r>
          </a:p>
          <a:p>
            <a:pPr marL="0" marR="0">
              <a:lnSpc>
                <a:spcPts val="2769"/>
              </a:lnSpc>
              <a:spcBef>
                <a:spcPts val="301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Lucida Sans Unicode"/>
                <a:cs typeface="Lucida Sans Unicode"/>
              </a:rPr>
              <a:t>241-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626228" y="4654085"/>
            <a:ext cx="410558" cy="38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(+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43840" y="5020560"/>
            <a:ext cx="296949" cy="755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*</a:t>
            </a:r>
          </a:p>
          <a:p>
            <a:pPr marL="0" marR="0">
              <a:lnSpc>
                <a:spcPts val="2765"/>
              </a:lnSpc>
              <a:spcBef>
                <a:spcPts val="6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35098" y="5020560"/>
            <a:ext cx="913165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PUSH</a:t>
            </a:r>
            <a:r>
              <a:rPr sz="1800" spc="17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*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26228" y="5020560"/>
            <a:ext cx="518628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(+*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17106" y="5020560"/>
            <a:ext cx="719391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241-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17106" y="5386270"/>
            <a:ext cx="1156670" cy="1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241-3</a:t>
            </a:r>
          </a:p>
          <a:p>
            <a:pPr marL="0" marR="0">
              <a:lnSpc>
                <a:spcPts val="2765"/>
              </a:lnSpc>
              <a:spcBef>
                <a:spcPts val="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241-3*</a:t>
            </a:r>
          </a:p>
          <a:p>
            <a:pPr marL="0" marR="0">
              <a:lnSpc>
                <a:spcPts val="2769"/>
              </a:lnSpc>
              <a:spcBef>
                <a:spcPts val="11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241-3*+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35098" y="5752030"/>
            <a:ext cx="838638" cy="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POP *</a:t>
            </a:r>
          </a:p>
          <a:p>
            <a:pPr marL="0" marR="0">
              <a:lnSpc>
                <a:spcPts val="2769"/>
              </a:lnSpc>
              <a:spcBef>
                <a:spcPts val="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POP +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3840" y="6483855"/>
            <a:ext cx="226739" cy="389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ucida Sans Unicode"/>
                <a:cs typeface="Lucida Sans Unicode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79317" y="1096983"/>
            <a:ext cx="2287394" cy="978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689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DATA</a:t>
            </a:r>
          </a:p>
          <a:p>
            <a:pPr marL="0" marR="0">
              <a:lnSpc>
                <a:spcPts val="350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8340" y="2755476"/>
            <a:ext cx="2486212" cy="142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NON LINEAR</a:t>
            </a:r>
          </a:p>
          <a:p>
            <a:pPr marL="658621" marR="0">
              <a:lnSpc>
                <a:spcPts val="350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DATA</a:t>
            </a:r>
          </a:p>
          <a:p>
            <a:pPr marL="99059" marR="0">
              <a:lnSpc>
                <a:spcPts val="351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STRUCTURE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2920576"/>
            <a:ext cx="2653826" cy="978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LINEAR</a:t>
            </a:r>
            <a:r>
              <a:rPr sz="2800" spc="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DATA</a:t>
            </a:r>
          </a:p>
          <a:p>
            <a:pPr marL="184404" marR="0">
              <a:lnSpc>
                <a:spcPts val="350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STRUCTURE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1179" y="4888764"/>
            <a:ext cx="1854446" cy="745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Comic Sans MS"/>
                <a:cs typeface="Comic Sans MS"/>
              </a:rPr>
              <a:t>STACK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2638" y="5024077"/>
            <a:ext cx="1431623" cy="53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QUEUE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6247" y="5068826"/>
            <a:ext cx="1344749" cy="53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ARRAY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705332"/>
            <a:ext cx="7455134" cy="667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7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What</a:t>
            </a:r>
            <a:r>
              <a:rPr sz="4000" spc="4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is Linear</a:t>
            </a:r>
            <a:r>
              <a:rPr sz="4000" spc="4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Data </a:t>
            </a:r>
            <a:r>
              <a:rPr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Structure</a:t>
            </a:r>
            <a:endParaRPr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768" y="2304545"/>
            <a:ext cx="8285309" cy="109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2150" spc="307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sz="32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linear data</a:t>
            </a:r>
            <a:r>
              <a:rPr sz="320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structure, data</a:t>
            </a:r>
            <a:r>
              <a:rPr sz="3200" spc="-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is arranged</a:t>
            </a:r>
          </a:p>
          <a:p>
            <a:pPr marL="256031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in linear</a:t>
            </a:r>
            <a:r>
              <a:rPr sz="320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sequence.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768" y="3331975"/>
            <a:ext cx="7905693" cy="60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2150" spc="73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Data</a:t>
            </a:r>
            <a:r>
              <a:rPr sz="3200" spc="-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items can be traversed in a single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800" y="3819655"/>
            <a:ext cx="874251" cy="60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run.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768" y="4357291"/>
            <a:ext cx="8380548" cy="161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2150" spc="73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sz="32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linear data structure</a:t>
            </a:r>
            <a:r>
              <a:rPr sz="3200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elements are</a:t>
            </a:r>
          </a:p>
          <a:p>
            <a:pPr marL="256031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accessed or placed in contiguous(together</a:t>
            </a:r>
          </a:p>
          <a:p>
            <a:pPr marL="256031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sz="32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sequence)</a:t>
            </a:r>
            <a:r>
              <a:rPr sz="3200" spc="-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memory</a:t>
            </a:r>
            <a:r>
              <a:rPr sz="32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location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368" y="631307"/>
            <a:ext cx="8596905" cy="2985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25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Comic Sans MS"/>
                <a:cs typeface="Comic Sans MS"/>
              </a:rPr>
              <a:t>WHAT Is</a:t>
            </a:r>
          </a:p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2150" spc="73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 stack is</a:t>
            </a:r>
            <a:r>
              <a:rPr sz="32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called a </a:t>
            </a:r>
            <a:r>
              <a:rPr sz="3200" u="sng" dirty="0">
                <a:solidFill>
                  <a:srgbClr val="FF8119"/>
                </a:solidFill>
                <a:latin typeface="Comic Sans MS"/>
                <a:cs typeface="Comic Sans MS"/>
                <a:hlinkClick r:id="rId3"/>
              </a:rPr>
              <a:t>last-in-first-out</a:t>
            </a:r>
            <a:r>
              <a:rPr sz="3200" dirty="0">
                <a:solidFill>
                  <a:srgbClr val="FF8119"/>
                </a:solidFill>
                <a:latin typeface="Comic Sans MS"/>
                <a:cs typeface="Comic Sans MS"/>
                <a:hlinkClick r:id="rId3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(LIFO)</a:t>
            </a:r>
          </a:p>
          <a:p>
            <a:pPr marL="256031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collection.</a:t>
            </a:r>
            <a:r>
              <a:rPr sz="32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  <a:hlinkClick r:id="rId3"/>
              </a:rPr>
              <a:t>This means that the last thing</a:t>
            </a:r>
          </a:p>
          <a:p>
            <a:pPr marL="256031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we added</a:t>
            </a:r>
            <a:r>
              <a:rPr sz="3200" spc="-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(pushed)</a:t>
            </a:r>
            <a:r>
              <a:rPr sz="320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is</a:t>
            </a:r>
            <a:r>
              <a:rPr sz="32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the first thing that</a:t>
            </a:r>
          </a:p>
          <a:p>
            <a:pPr marL="256031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gets pulled</a:t>
            </a:r>
            <a:r>
              <a:rPr sz="3200" spc="-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(popped)</a:t>
            </a:r>
            <a:r>
              <a:rPr sz="3200" spc="-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off.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368" y="4087879"/>
            <a:ext cx="7858042" cy="60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150" spc="339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 stack is</a:t>
            </a:r>
            <a:r>
              <a:rPr sz="3200" spc="2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 sequence of</a:t>
            </a:r>
            <a:r>
              <a:rPr sz="3200" spc="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items that 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4575223"/>
            <a:ext cx="8298294" cy="60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accessible at only one end of the sequence.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181883"/>
            <a:ext cx="6845093" cy="88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89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000000"/>
                </a:solidFill>
                <a:latin typeface="Comic Sans MS"/>
                <a:cs typeface="Comic Sans MS"/>
              </a:rPr>
              <a:t>EXAMPLES</a:t>
            </a:r>
            <a:r>
              <a:rPr sz="48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8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48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800" dirty="0">
                <a:solidFill>
                  <a:srgbClr val="000000"/>
                </a:solidFill>
                <a:latin typeface="Comic Sans MS"/>
                <a:cs typeface="Comic Sans MS"/>
              </a:rPr>
              <a:t>STACK</a:t>
            </a:r>
            <a:r>
              <a:rPr sz="4800" strike="sngStrike" dirty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62188" y="272516"/>
            <a:ext cx="9146616" cy="1354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7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Operations</a:t>
            </a:r>
            <a:r>
              <a:rPr sz="4000" spc="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that</a:t>
            </a:r>
            <a:r>
              <a:rPr sz="40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can</a:t>
            </a:r>
            <a:r>
              <a:rPr sz="4000" spc="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be performed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4000" u="sng" dirty="0">
                <a:solidFill>
                  <a:srgbClr val="000000"/>
                </a:solidFill>
                <a:latin typeface="Comic Sans MS"/>
                <a:cs typeface="Comic Sans MS"/>
              </a:rPr>
              <a:t>on STACK: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568" y="3105730"/>
            <a:ext cx="337639" cy="29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6312" y="2866565"/>
            <a:ext cx="1361017" cy="60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PUSH.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568" y="3956815"/>
            <a:ext cx="1502129" cy="60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2150" spc="1693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POP.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61040"/>
            <a:ext cx="8308822" cy="2179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59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dirty="0">
                <a:solidFill>
                  <a:srgbClr val="000000"/>
                </a:solidFill>
                <a:latin typeface="Comic Sans MS"/>
                <a:cs typeface="Comic Sans MS"/>
              </a:rPr>
              <a:t>PUSH</a:t>
            </a:r>
            <a:r>
              <a:rPr sz="3200" spc="1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: It is used</a:t>
            </a:r>
            <a:r>
              <a:rPr sz="28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to insert</a:t>
            </a:r>
            <a:r>
              <a:rPr sz="2800" spc="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items</a:t>
            </a:r>
            <a:r>
              <a:rPr sz="28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into</a:t>
            </a:r>
            <a:r>
              <a:rPr sz="28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the stack.</a:t>
            </a:r>
          </a:p>
          <a:p>
            <a:pPr marL="0" marR="0">
              <a:lnSpc>
                <a:spcPts val="4716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POP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  <a:r>
              <a:rPr sz="3600" spc="-24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It</a:t>
            </a:r>
            <a:r>
              <a:rPr sz="28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is used to delete items</a:t>
            </a:r>
            <a:r>
              <a:rPr sz="2800" spc="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from</a:t>
            </a:r>
            <a:r>
              <a:rPr sz="28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stack.</a:t>
            </a:r>
          </a:p>
          <a:p>
            <a:pPr marL="0" marR="0">
              <a:lnSpc>
                <a:spcPts val="4344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dirty="0">
                <a:solidFill>
                  <a:srgbClr val="000000"/>
                </a:solidFill>
                <a:latin typeface="Comic Sans MS"/>
                <a:cs typeface="Comic Sans MS"/>
              </a:rPr>
              <a:t>TOP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: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It represents</a:t>
            </a:r>
            <a:r>
              <a:rPr sz="2800" spc="2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the current</a:t>
            </a:r>
            <a:r>
              <a:rPr sz="2800" spc="17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location</a:t>
            </a:r>
            <a:r>
              <a:rPr sz="2800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of data</a:t>
            </a:r>
          </a:p>
          <a:p>
            <a:pPr marL="0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in stack.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968" y="128602"/>
            <a:ext cx="7483857" cy="1224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6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ALGORITHM </a:t>
            </a:r>
            <a:r>
              <a:rPr sz="3600" u="sng" spc="15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3600" u="sng" spc="-1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INSERTION IN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STACK:</a:t>
            </a:r>
            <a:r>
              <a:rPr sz="3600" u="sng" spc="1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(PUSH)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968" y="1755097"/>
            <a:ext cx="5042332" cy="3398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DA2BF"/>
                </a:solidFill>
                <a:latin typeface="Comic Sans MS"/>
                <a:cs typeface="Comic Sans MS"/>
              </a:rPr>
              <a:t>1.</a:t>
            </a:r>
            <a:r>
              <a:rPr sz="1900" spc="2145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Insertion(a,top,item,max)</a:t>
            </a:r>
          </a:p>
          <a:p>
            <a:pPr marL="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DA2BF"/>
                </a:solidFill>
                <a:latin typeface="Comic Sans MS"/>
                <a:cs typeface="Comic Sans MS"/>
              </a:rPr>
              <a:t>2.</a:t>
            </a:r>
            <a:r>
              <a:rPr sz="1900" spc="1848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If top=max then</a:t>
            </a:r>
          </a:p>
          <a:p>
            <a:pPr marL="532180" marR="0">
              <a:lnSpc>
                <a:spcPts val="376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print</a:t>
            </a:r>
            <a:r>
              <a:rPr sz="2800" spc="2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‘STACK</a:t>
            </a:r>
            <a:r>
              <a:rPr sz="2800" spc="14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OVERFLOW’</a:t>
            </a:r>
          </a:p>
          <a:p>
            <a:pPr marL="53218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exit</a:t>
            </a:r>
          </a:p>
          <a:p>
            <a:pPr marL="532180" marR="0">
              <a:lnSpc>
                <a:spcPts val="375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else</a:t>
            </a:r>
          </a:p>
          <a:p>
            <a:pPr marL="0" marR="0">
              <a:lnSpc>
                <a:spcPts val="376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3.</a:t>
            </a:r>
            <a:r>
              <a:rPr sz="2800" spc="84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top=top+1</a:t>
            </a:r>
          </a:p>
          <a:p>
            <a:pPr marL="53218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end if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968" y="5097864"/>
            <a:ext cx="2580290" cy="101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DA2BF"/>
                </a:solidFill>
                <a:latin typeface="Comic Sans MS"/>
                <a:cs typeface="Comic Sans MS"/>
              </a:rPr>
              <a:t>4.</a:t>
            </a:r>
            <a:r>
              <a:rPr sz="1900" spc="1848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a[top]=item</a:t>
            </a:r>
          </a:p>
          <a:p>
            <a:pPr marL="0" marR="0">
              <a:lnSpc>
                <a:spcPts val="376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DA2BF"/>
                </a:solidFill>
                <a:latin typeface="Comic Sans MS"/>
                <a:cs typeface="Comic Sans MS"/>
              </a:rPr>
              <a:t>5.</a:t>
            </a:r>
            <a:r>
              <a:rPr sz="1900" spc="1848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Exit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768" y="281256"/>
            <a:ext cx="7130332" cy="1223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16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ALGORITHM OF DELETION IN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STACK:</a:t>
            </a:r>
            <a:r>
              <a:rPr sz="3600" u="sng" spc="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00"/>
                </a:solidFill>
                <a:latin typeface="Comic Sans MS"/>
                <a:cs typeface="Comic Sans MS"/>
              </a:rPr>
              <a:t>(POP)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768" y="1922737"/>
            <a:ext cx="5284288" cy="198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2DA2BF"/>
                </a:solidFill>
                <a:latin typeface="Comic Sans MS"/>
                <a:cs typeface="Comic Sans MS"/>
              </a:rPr>
              <a:t>1.</a:t>
            </a:r>
            <a:r>
              <a:rPr sz="1900" spc="2145" dirty="0">
                <a:solidFill>
                  <a:srgbClr val="2DA2BF"/>
                </a:solidFill>
                <a:latin typeface="Comic Sans MS"/>
                <a:cs typeface="Comic Sans MS"/>
              </a:rPr>
              <a:t>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Deletion(a,top,item)</a:t>
            </a:r>
          </a:p>
          <a:p>
            <a:pPr marL="0" marR="0">
              <a:lnSpc>
                <a:spcPts val="3504"/>
              </a:lnSpc>
              <a:spcBef>
                <a:spcPts val="0"/>
              </a:spcBef>
              <a:spcAft>
                <a:spcPts val="0"/>
              </a:spcAft>
            </a:pPr>
            <a:r>
              <a:rPr sz="1900" spc="10" dirty="0">
                <a:solidFill>
                  <a:srgbClr val="2DA2BF"/>
                </a:solidFill>
                <a:latin typeface="Lucida Sans Unicode"/>
                <a:cs typeface="Lucida Sans Unicode"/>
              </a:rPr>
              <a:t>2.</a:t>
            </a:r>
            <a:r>
              <a:rPr sz="1900" spc="1632" dirty="0">
                <a:solidFill>
                  <a:srgbClr val="2DA2B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If top=0</a:t>
            </a:r>
            <a:r>
              <a:rPr sz="2800" spc="1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then</a:t>
            </a:r>
          </a:p>
          <a:p>
            <a:pPr marL="564184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print ‘STACK</a:t>
            </a:r>
            <a:r>
              <a:rPr sz="2800" spc="31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UNDERFLOW’</a:t>
            </a:r>
          </a:p>
          <a:p>
            <a:pPr marL="564184" marR="0">
              <a:lnSpc>
                <a:spcPts val="37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exit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952" y="3802467"/>
            <a:ext cx="831736" cy="583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else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768" y="4279479"/>
            <a:ext cx="2764526" cy="1062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3.</a:t>
            </a:r>
            <a:r>
              <a:rPr sz="2800" spc="896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item=a[top]</a:t>
            </a:r>
          </a:p>
          <a:p>
            <a:pPr marL="564184" marR="0">
              <a:lnSpc>
                <a:spcPts val="377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end if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768" y="5235357"/>
            <a:ext cx="2529456" cy="1060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6"/>
              </a:lnSpc>
              <a:spcBef>
                <a:spcPts val="0"/>
              </a:spcBef>
              <a:spcAft>
                <a:spcPts val="0"/>
              </a:spcAft>
            </a:pPr>
            <a:r>
              <a:rPr sz="1900" spc="10" dirty="0">
                <a:solidFill>
                  <a:srgbClr val="2DA2BF"/>
                </a:solidFill>
                <a:latin typeface="Lucida Sans Unicode"/>
                <a:cs typeface="Lucida Sans Unicode"/>
              </a:rPr>
              <a:t>4.</a:t>
            </a:r>
            <a:r>
              <a:rPr sz="1900" spc="1632" dirty="0">
                <a:solidFill>
                  <a:srgbClr val="2DA2B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top=top-1</a:t>
            </a:r>
          </a:p>
          <a:p>
            <a:pPr marL="0" marR="0">
              <a:lnSpc>
                <a:spcPts val="3755"/>
              </a:lnSpc>
              <a:spcBef>
                <a:spcPts val="0"/>
              </a:spcBef>
              <a:spcAft>
                <a:spcPts val="0"/>
              </a:spcAft>
            </a:pPr>
            <a:r>
              <a:rPr sz="1900" spc="10" dirty="0">
                <a:solidFill>
                  <a:srgbClr val="2DA2BF"/>
                </a:solidFill>
                <a:latin typeface="Lucida Sans Unicode"/>
                <a:cs typeface="Lucida Sans Unicode"/>
              </a:rPr>
              <a:t>5.</a:t>
            </a:r>
            <a:r>
              <a:rPr sz="1900" spc="1632" dirty="0">
                <a:solidFill>
                  <a:srgbClr val="2DA2B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000000"/>
                </a:solidFill>
                <a:latin typeface="Lucida Sans Unicode"/>
                <a:cs typeface="Lucida Sans Unicode"/>
              </a:rPr>
              <a:t>Exit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637</Words>
  <Application>Microsoft Office PowerPoint</Application>
  <PresentationFormat>On-screen Show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Lucida Sans Unicode</vt:lpstr>
      <vt:lpstr>Wingdings</vt:lpstr>
      <vt:lpstr>Wingdings 3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cse64</dc:creator>
  <cp:lastModifiedBy>IT LAB</cp:lastModifiedBy>
  <cp:revision>2</cp:revision>
  <dcterms:modified xsi:type="dcterms:W3CDTF">2021-02-23T10:12:46Z</dcterms:modified>
</cp:coreProperties>
</file>