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D4F1F-E5B1-455B-96C9-56353F7E8B28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3F780-7F3F-4B31-8CD1-BD881FDE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3F780-7F3F-4B31-8CD1-BD881FDE020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5DA79C-14CE-45E6-B812-B12AAF06A207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3EE28B-1FC2-4EBD-A0FA-ECC938B88F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800" b="1" i="1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i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  </a:t>
            </a:r>
            <a:r>
              <a:rPr lang="en-US" sz="4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endParaRPr lang="en-US" sz="3600" b="1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Ms.A.Benazir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Professor of Mathematics</a:t>
            </a:r>
            <a:endParaRPr lang="en-US" sz="3600" b="1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Mathematics,</a:t>
            </a:r>
          </a:p>
          <a:p>
            <a:r>
              <a:rPr lang="en-US" sz="36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Hajee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Karutha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Rowther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Howdia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Problems: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  1) If M is a closed linear subspace of a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linear space N and if T is the natural mapping of N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onto N/M defined by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         T(x) = </a:t>
            </a:r>
            <a:r>
              <a:rPr lang="en-US" sz="3200" dirty="0" err="1" smtClean="0">
                <a:latin typeface="Baskerville Old Face" pitchFamily="18" charset="0"/>
              </a:rPr>
              <a:t>x+M</a:t>
            </a:r>
            <a:r>
              <a:rPr lang="en-US" sz="3200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Then T is a continuous linear transformation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for which </a:t>
            </a:r>
            <a:r>
              <a:rPr lang="en-US" sz="3200" dirty="0" smtClean="0">
                <a:latin typeface="Times New Roman"/>
                <a:cs typeface="Times New Roman"/>
              </a:rPr>
              <a:t>||T|| ≤ 1.</a:t>
            </a:r>
            <a:endParaRPr lang="en-US" sz="32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2) If T is a continuous linear transformation of a </a:t>
            </a:r>
          </a:p>
          <a:p>
            <a:pPr>
              <a:buNone/>
            </a:pP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 space N into a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 space N’.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If M is a null space, Then T induces a natural linear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transformation T’ of N/M into N’ and </a:t>
            </a:r>
            <a:r>
              <a:rPr lang="en-US" sz="3200" dirty="0" smtClean="0">
                <a:latin typeface="Times New Roman"/>
                <a:cs typeface="Times New Roman"/>
              </a:rPr>
              <a:t>||T’|| = ||T||.</a:t>
            </a:r>
          </a:p>
          <a:p>
            <a:pPr>
              <a:buNone/>
            </a:pPr>
            <a:endParaRPr lang="en-US" sz="32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3)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 The spaces R and C are the real and complex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  <a:cs typeface="Times New Roman"/>
              </a:rPr>
              <a:t>numbers are simplest of all </a:t>
            </a:r>
            <a:r>
              <a:rPr lang="en-US" sz="3200" dirty="0" err="1" smtClean="0">
                <a:latin typeface="Baskerville Old Face" pitchFamily="18" charset="0"/>
                <a:cs typeface="Times New Roman"/>
              </a:rPr>
              <a:t>normed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 linear space and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  <a:cs typeface="Times New Roman"/>
              </a:rPr>
              <a:t>the norm of a number x is defined by </a:t>
            </a:r>
            <a:r>
              <a:rPr lang="en-US" sz="3200" dirty="0" smtClean="0">
                <a:latin typeface="Times New Roman"/>
                <a:cs typeface="Times New Roman"/>
              </a:rPr>
              <a:t>||x|| 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= |x| and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  <a:cs typeface="Times New Roman"/>
              </a:rPr>
              <a:t>each space is a </a:t>
            </a:r>
            <a:r>
              <a:rPr lang="en-US" sz="3200" dirty="0" err="1" smtClean="0">
                <a:latin typeface="Baskerville Old Face" pitchFamily="18" charset="0"/>
                <a:cs typeface="Times New Roman"/>
              </a:rPr>
              <a:t>banach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 space.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Functional: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     A continuous linear transformation from </a:t>
            </a:r>
            <a:r>
              <a:rPr lang="en-US" sz="2800" dirty="0" err="1" smtClean="0">
                <a:latin typeface="Baskerville Old Face" pitchFamily="18" charset="0"/>
              </a:rPr>
              <a:t>normed</a:t>
            </a:r>
            <a:r>
              <a:rPr lang="en-US" sz="2800" dirty="0" smtClean="0">
                <a:latin typeface="Baskerville Old Face" pitchFamily="18" charset="0"/>
              </a:rPr>
              <a:t> linear 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space N</a:t>
            </a:r>
            <a:r>
              <a:rPr lang="en-US" sz="2800" dirty="0" smtClean="0">
                <a:latin typeface="Times New Roman"/>
                <a:cs typeface="Times New Roman"/>
              </a:rPr>
              <a:t>→</a:t>
            </a:r>
            <a:r>
              <a:rPr lang="en-US" sz="2800" dirty="0" smtClean="0">
                <a:latin typeface="Baskerville Old Face" pitchFamily="18" charset="0"/>
                <a:cs typeface="Times New Roman"/>
              </a:rPr>
              <a:t>R/C is called a functional. </a:t>
            </a:r>
            <a:r>
              <a:rPr lang="en-US" sz="2800" dirty="0" err="1" smtClean="0">
                <a:latin typeface="Baskerville Old Face" pitchFamily="18" charset="0"/>
                <a:cs typeface="Times New Roman"/>
              </a:rPr>
              <a:t>ie</a:t>
            </a:r>
            <a:r>
              <a:rPr lang="en-US" sz="2800" dirty="0" smtClean="0">
                <a:latin typeface="Baskerville Old Face" pitchFamily="18" charset="0"/>
                <a:cs typeface="Times New Roman"/>
              </a:rPr>
              <a:t>., The functions are 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  <a:cs typeface="Times New Roman"/>
              </a:rPr>
              <a:t>scalar values </a:t>
            </a:r>
            <a:r>
              <a:rPr lang="en-US" sz="2800" dirty="0" err="1" smtClean="0">
                <a:latin typeface="Baskerville Old Face" pitchFamily="18" charset="0"/>
                <a:cs typeface="Times New Roman"/>
              </a:rPr>
              <a:t>contiuous</a:t>
            </a:r>
            <a:r>
              <a:rPr lang="en-US" sz="2800" dirty="0" smtClean="0">
                <a:latin typeface="Baskerville Old Face" pitchFamily="18" charset="0"/>
                <a:cs typeface="Times New Roman"/>
              </a:rPr>
              <a:t> linear </a:t>
            </a:r>
            <a:r>
              <a:rPr lang="en-US" sz="2800" dirty="0" err="1" smtClean="0">
                <a:latin typeface="Baskerville Old Face" pitchFamily="18" charset="0"/>
                <a:cs typeface="Times New Roman"/>
              </a:rPr>
              <a:t>tranformations</a:t>
            </a:r>
            <a:r>
              <a:rPr lang="en-US" sz="2800" dirty="0" smtClean="0">
                <a:latin typeface="Baskerville Old Face" pitchFamily="18" charset="0"/>
                <a:cs typeface="Times New Roman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  <a:cs typeface="Times New Roman"/>
              </a:rPr>
              <a:t>    The set of all functions defined on N is defined by N* is 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  <a:cs typeface="Times New Roman"/>
              </a:rPr>
              <a:t>called the first conjugate space of N.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  <a:cs typeface="Times New Roman"/>
              </a:rPr>
              <a:t>    Here N* is nothing but B(N,R/C) and N* is a </a:t>
            </a:r>
            <a:r>
              <a:rPr lang="en-US" sz="2800" dirty="0" err="1" smtClean="0">
                <a:latin typeface="Baskerville Old Face" pitchFamily="18" charset="0"/>
                <a:cs typeface="Times New Roman"/>
              </a:rPr>
              <a:t>banach</a:t>
            </a:r>
            <a:r>
              <a:rPr lang="en-US" sz="2800" dirty="0" smtClean="0">
                <a:latin typeface="Baskerville Old Face" pitchFamily="18" charset="0"/>
                <a:cs typeface="Times New Roman"/>
              </a:rPr>
              <a:t> space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  <a:cs typeface="Times New Roman"/>
              </a:rPr>
              <a:t>for any </a:t>
            </a:r>
            <a:r>
              <a:rPr lang="en-US" sz="2800" dirty="0" err="1" smtClean="0">
                <a:latin typeface="Baskerville Old Face" pitchFamily="18" charset="0"/>
                <a:cs typeface="Times New Roman"/>
              </a:rPr>
              <a:t>normed</a:t>
            </a:r>
            <a:r>
              <a:rPr lang="en-US" sz="2800" dirty="0" smtClean="0">
                <a:latin typeface="Baskerville Old Face" pitchFamily="18" charset="0"/>
                <a:cs typeface="Times New Roman"/>
              </a:rPr>
              <a:t> linear space (N,R/C) with respect to the usual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  <a:cs typeface="Times New Roman"/>
              </a:rPr>
              <a:t>norm. Namely, modulus which is complete as a metric space. 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Hahn </a:t>
            </a:r>
            <a:r>
              <a:rPr lang="en-US" sz="4000" b="1" dirty="0" err="1" smtClean="0">
                <a:solidFill>
                  <a:srgbClr val="C00000"/>
                </a:solidFill>
                <a:latin typeface="Algerian" pitchFamily="82" charset="0"/>
              </a:rPr>
              <a:t>banach</a:t>
            </a: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 theorem: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          Let M be a subspace of a </a:t>
            </a:r>
            <a:r>
              <a:rPr lang="en-US" sz="3600" dirty="0" err="1" smtClean="0">
                <a:latin typeface="Baskerville Old Face" pitchFamily="18" charset="0"/>
              </a:rPr>
              <a:t>normed</a:t>
            </a:r>
            <a:r>
              <a:rPr lang="en-US" sz="3600" dirty="0" smtClean="0">
                <a:latin typeface="Baskerville Old Face" pitchFamily="18" charset="0"/>
              </a:rPr>
              <a:t> linear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space N and let f be a functional defined on M.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 Then f can be extended to a functional defined 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on a whole space N such that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          </a:t>
            </a:r>
            <a:r>
              <a:rPr lang="en-US" sz="3600" dirty="0" smtClean="0">
                <a:latin typeface="Times New Roman"/>
                <a:cs typeface="Times New Roman"/>
              </a:rPr>
              <a:t>||f</a:t>
            </a:r>
            <a:r>
              <a:rPr lang="en-US" sz="2400" dirty="0" smtClean="0">
                <a:latin typeface="Times New Roman"/>
                <a:cs typeface="Times New Roman"/>
              </a:rPr>
              <a:t>0</a:t>
            </a:r>
            <a:r>
              <a:rPr lang="en-US" sz="3600" dirty="0" smtClean="0">
                <a:latin typeface="Times New Roman"/>
                <a:cs typeface="Times New Roman"/>
              </a:rPr>
              <a:t>|| = ||f||.</a:t>
            </a:r>
            <a:endParaRPr lang="en-US" sz="36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Zorn’s Lemma: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      The collection S has a maximal element and any chain of S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has an upper bound. Then less than or equal to is a partial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order relation for f</a:t>
            </a:r>
            <a:r>
              <a:rPr lang="en-US" sz="1800" dirty="0" smtClean="0">
                <a:latin typeface="Baskerville Old Face" pitchFamily="18" charset="0"/>
              </a:rPr>
              <a:t>1</a:t>
            </a:r>
            <a:r>
              <a:rPr lang="en-US" sz="2800" dirty="0" smtClean="0">
                <a:latin typeface="Baskerville Old Face" pitchFamily="18" charset="0"/>
              </a:rPr>
              <a:t> ≤ f</a:t>
            </a:r>
            <a:r>
              <a:rPr lang="en-US" sz="1800" dirty="0" smtClean="0">
                <a:latin typeface="Baskerville Old Face" pitchFamily="18" charset="0"/>
              </a:rPr>
              <a:t>2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US" sz="36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Algerian" pitchFamily="82" charset="0"/>
              </a:rPr>
              <a:t>Theorem: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       If N is </a:t>
            </a:r>
            <a:r>
              <a:rPr lang="en-US" sz="2800" dirty="0" err="1" smtClean="0">
                <a:latin typeface="Baskerville Old Face" pitchFamily="18" charset="0"/>
              </a:rPr>
              <a:t>anormed</a:t>
            </a:r>
            <a:r>
              <a:rPr lang="en-US" sz="2800" dirty="0" smtClean="0">
                <a:latin typeface="Baskerville Old Face" pitchFamily="18" charset="0"/>
              </a:rPr>
              <a:t> linear space and x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2800" dirty="0" smtClean="0">
                <a:latin typeface="Baskerville Old Face" pitchFamily="18" charset="0"/>
              </a:rPr>
              <a:t> is a non-zero vector 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in N, then there exist a functional f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2800" dirty="0" smtClean="0">
                <a:latin typeface="Baskerville Old Face" pitchFamily="18" charset="0"/>
              </a:rPr>
              <a:t> in N* such that,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       f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2800" dirty="0" smtClean="0">
                <a:latin typeface="Baskerville Old Face" pitchFamily="18" charset="0"/>
              </a:rPr>
              <a:t>(x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2800" dirty="0" smtClean="0">
                <a:latin typeface="Baskerville Old Face" pitchFamily="18" charset="0"/>
              </a:rPr>
              <a:t>) = </a:t>
            </a:r>
            <a:r>
              <a:rPr lang="en-US" sz="2800" dirty="0" smtClean="0">
                <a:latin typeface="Times New Roman"/>
                <a:cs typeface="Times New Roman"/>
              </a:rPr>
              <a:t>||x</a:t>
            </a:r>
            <a:r>
              <a:rPr lang="en-US" sz="1800" dirty="0" smtClean="0">
                <a:latin typeface="Times New Roman"/>
                <a:cs typeface="Times New Roman"/>
              </a:rPr>
              <a:t>0</a:t>
            </a:r>
            <a:r>
              <a:rPr lang="en-US" sz="2800" dirty="0" smtClean="0">
                <a:latin typeface="Times New Roman"/>
                <a:cs typeface="Times New Roman"/>
              </a:rPr>
              <a:t>||, ||f</a:t>
            </a:r>
            <a:r>
              <a:rPr lang="en-US" sz="1800" dirty="0" smtClean="0">
                <a:latin typeface="Times New Roman"/>
                <a:cs typeface="Times New Roman"/>
              </a:rPr>
              <a:t>0</a:t>
            </a:r>
            <a:r>
              <a:rPr lang="en-US" sz="2800" dirty="0" smtClean="0">
                <a:latin typeface="Times New Roman"/>
                <a:cs typeface="Times New Roman"/>
              </a:rPr>
              <a:t>|| = 1.</a:t>
            </a:r>
            <a:r>
              <a:rPr lang="en-US" sz="2800" dirty="0" smtClean="0">
                <a:latin typeface="Baskerville Old Face" pitchFamily="18" charset="0"/>
              </a:rPr>
              <a:t>          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Note: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N* separates the vectors in N. That is if x and y are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any two distinct vectors so that x-y ≠ 0. Then there exist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a functional f in N* such that f(x-y) ≠ f(y).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Theorem: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If M is a closed linear subspace of a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space N and x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3200" dirty="0" smtClean="0">
                <a:latin typeface="Baskerville Old Face" pitchFamily="18" charset="0"/>
              </a:rPr>
              <a:t> is a vector not in M, then there exist a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functional f</a:t>
            </a:r>
            <a:r>
              <a:rPr lang="en-US" sz="1800" dirty="0" smtClean="0">
                <a:latin typeface="Baskerville Old Face" pitchFamily="18" charset="0"/>
              </a:rPr>
              <a:t>0 </a:t>
            </a:r>
            <a:r>
              <a:rPr lang="en-US" sz="3200" dirty="0" smtClean="0">
                <a:latin typeface="Baskerville Old Face" pitchFamily="18" charset="0"/>
              </a:rPr>
              <a:t>in N* such that f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3200" dirty="0" smtClean="0">
                <a:latin typeface="Baskerville Old Face" pitchFamily="18" charset="0"/>
              </a:rPr>
              <a:t>(M) = 0 and f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3200" dirty="0" smtClean="0">
                <a:latin typeface="Baskerville Old Face" pitchFamily="18" charset="0"/>
              </a:rPr>
              <a:t>(x</a:t>
            </a:r>
            <a:r>
              <a:rPr lang="en-US" sz="1800" dirty="0" smtClean="0">
                <a:latin typeface="Baskerville Old Face" pitchFamily="18" charset="0"/>
              </a:rPr>
              <a:t>0</a:t>
            </a:r>
            <a:r>
              <a:rPr lang="en-US" sz="3200" dirty="0" smtClean="0">
                <a:latin typeface="Baskerville Old Face" pitchFamily="18" charset="0"/>
              </a:rPr>
              <a:t>) ≠ 0</a:t>
            </a:r>
            <a:endParaRPr lang="en-US" sz="3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Conjugate space: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If N is an arbitrary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 space the set of all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continuous L. T of N into R or C. According as N is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real or complex.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This set is denoted by B(N,R) or B(N,C) and is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denoted ass N* and is called the conjugate space of N.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The elements of N* are called the continuous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linear </a:t>
            </a:r>
            <a:r>
              <a:rPr lang="en-US" sz="3200" dirty="0" err="1" smtClean="0">
                <a:latin typeface="Baskerville Old Face" pitchFamily="18" charset="0"/>
              </a:rPr>
              <a:t>functionals</a:t>
            </a:r>
            <a:r>
              <a:rPr lang="en-US" sz="3200" dirty="0" smtClean="0"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Linear space: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A linear space is an additive </a:t>
            </a:r>
            <a:r>
              <a:rPr lang="en-US" sz="3200" dirty="0" err="1" smtClean="0">
                <a:latin typeface="Baskerville Old Face" pitchFamily="18" charset="0"/>
              </a:rPr>
              <a:t>abelian</a:t>
            </a:r>
            <a:r>
              <a:rPr lang="en-US" sz="3200" dirty="0" smtClean="0">
                <a:latin typeface="Baskerville Old Face" pitchFamily="18" charset="0"/>
              </a:rPr>
              <a:t> group L whose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elements are called vectors with the property that any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scalar </a:t>
            </a:r>
            <a:r>
              <a:rPr lang="el-GR" sz="3200" dirty="0" smtClean="0">
                <a:latin typeface="Constantia"/>
              </a:rPr>
              <a:t>α</a:t>
            </a:r>
            <a:r>
              <a:rPr lang="en-US" sz="3200" dirty="0" smtClean="0">
                <a:latin typeface="Baskerville Old Face" pitchFamily="18" charset="0"/>
              </a:rPr>
              <a:t> and vector x can be combined by an operation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called scalar multiplication to yield a vector </a:t>
            </a:r>
            <a:r>
              <a:rPr lang="el-GR" sz="3200" dirty="0" smtClean="0">
                <a:latin typeface="Constantia"/>
              </a:rPr>
              <a:t>α</a:t>
            </a:r>
            <a:r>
              <a:rPr lang="en-US" sz="3200" dirty="0" smtClean="0">
                <a:latin typeface="Baskerville Old Face" pitchFamily="18" charset="0"/>
              </a:rPr>
              <a:t>x such that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 </a:t>
            </a:r>
            <a:r>
              <a:rPr lang="en-US" sz="3200" dirty="0" err="1" smtClean="0">
                <a:latin typeface="Baskerville Old Face" pitchFamily="18" charset="0"/>
              </a:rPr>
              <a:t>i</a:t>
            </a:r>
            <a:r>
              <a:rPr lang="en-US" sz="3200" dirty="0" smtClean="0">
                <a:latin typeface="Baskerville Old Face" pitchFamily="18" charset="0"/>
              </a:rPr>
              <a:t>) </a:t>
            </a:r>
            <a:r>
              <a:rPr lang="el-GR" sz="3200" dirty="0" smtClean="0">
                <a:latin typeface="Constantia"/>
              </a:rPr>
              <a:t>α</a:t>
            </a:r>
            <a:r>
              <a:rPr lang="en-US" sz="3200" dirty="0" smtClean="0">
                <a:latin typeface="Baskerville Old Face" pitchFamily="18" charset="0"/>
              </a:rPr>
              <a:t>(</a:t>
            </a:r>
            <a:r>
              <a:rPr lang="en-US" sz="3200" dirty="0" err="1" smtClean="0">
                <a:latin typeface="Baskerville Old Face" pitchFamily="18" charset="0"/>
              </a:rPr>
              <a:t>x+y</a:t>
            </a:r>
            <a:r>
              <a:rPr lang="en-US" sz="3200" dirty="0" smtClean="0">
                <a:latin typeface="Baskerville Old Face" pitchFamily="18" charset="0"/>
              </a:rPr>
              <a:t>)  = </a:t>
            </a:r>
            <a:r>
              <a:rPr lang="el-GR" sz="3200" dirty="0" smtClean="0">
                <a:latin typeface="Constantia"/>
              </a:rPr>
              <a:t>α</a:t>
            </a:r>
            <a:r>
              <a:rPr lang="en-US" sz="3200" dirty="0" smtClean="0">
                <a:latin typeface="Baskerville Old Face" pitchFamily="18" charset="0"/>
              </a:rPr>
              <a:t>x + </a:t>
            </a:r>
            <a:r>
              <a:rPr lang="el-GR" sz="3200" dirty="0" smtClean="0">
                <a:latin typeface="Constantia"/>
              </a:rPr>
              <a:t>α</a:t>
            </a:r>
            <a:r>
              <a:rPr lang="en-US" sz="3200" dirty="0" smtClean="0">
                <a:latin typeface="Baskerville Old Face" pitchFamily="18" charset="0"/>
              </a:rPr>
              <a:t>y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ii) (</a:t>
            </a:r>
            <a:r>
              <a:rPr lang="el-GR" sz="3200" dirty="0" smtClean="0">
                <a:latin typeface="Times New Roman"/>
                <a:cs typeface="Times New Roman"/>
              </a:rPr>
              <a:t>α</a:t>
            </a:r>
            <a:r>
              <a:rPr lang="en-US" sz="3200" dirty="0" smtClean="0">
                <a:latin typeface="Times New Roman"/>
                <a:cs typeface="Times New Roman"/>
              </a:rPr>
              <a:t>+</a:t>
            </a:r>
            <a:r>
              <a:rPr lang="el-GR" sz="3200" dirty="0" smtClean="0">
                <a:latin typeface="Times New Roman"/>
                <a:cs typeface="Times New Roman"/>
              </a:rPr>
              <a:t>β</a:t>
            </a:r>
            <a:r>
              <a:rPr lang="en-US" sz="3200" dirty="0" smtClean="0">
                <a:latin typeface="Times New Roman"/>
                <a:cs typeface="Times New Roman"/>
              </a:rPr>
              <a:t>)x = </a:t>
            </a:r>
            <a:r>
              <a:rPr lang="el-GR" sz="3200" dirty="0" smtClean="0">
                <a:latin typeface="Times New Roman"/>
                <a:cs typeface="Times New Roman"/>
              </a:rPr>
              <a:t>α</a:t>
            </a:r>
            <a:r>
              <a:rPr lang="en-US" sz="3200" dirty="0" smtClean="0">
                <a:latin typeface="Times New Roman"/>
                <a:cs typeface="Times New Roman"/>
              </a:rPr>
              <a:t>x+</a:t>
            </a:r>
            <a:r>
              <a:rPr lang="el-GR" sz="3200" dirty="0" smtClean="0">
                <a:latin typeface="Times New Roman"/>
                <a:cs typeface="Times New Roman"/>
              </a:rPr>
              <a:t>β</a:t>
            </a:r>
            <a:r>
              <a:rPr lang="en-US" sz="3200" dirty="0" smtClean="0">
                <a:latin typeface="Times New Roman"/>
                <a:cs typeface="Times New Roman"/>
              </a:rPr>
              <a:t>x</a:t>
            </a:r>
            <a:endParaRPr lang="en-US" sz="32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iii) (</a:t>
            </a:r>
            <a:r>
              <a:rPr lang="el-GR" sz="3200" dirty="0" smtClean="0">
                <a:latin typeface="Times New Roman"/>
                <a:cs typeface="Times New Roman"/>
              </a:rPr>
              <a:t>αβ</a:t>
            </a:r>
            <a:r>
              <a:rPr lang="en-US" sz="3200" dirty="0" smtClean="0">
                <a:latin typeface="Times New Roman"/>
                <a:cs typeface="Times New Roman"/>
              </a:rPr>
              <a:t>)x   = </a:t>
            </a:r>
            <a:r>
              <a:rPr lang="el-GR" sz="3200" dirty="0" smtClean="0">
                <a:latin typeface="Times New Roman"/>
                <a:cs typeface="Times New Roman"/>
              </a:rPr>
              <a:t>α</a:t>
            </a:r>
            <a:r>
              <a:rPr lang="en-US" sz="3200" dirty="0" smtClean="0">
                <a:latin typeface="Times New Roman"/>
                <a:cs typeface="Times New Roman"/>
              </a:rPr>
              <a:t>(</a:t>
            </a:r>
            <a:r>
              <a:rPr lang="el-GR" sz="3200" dirty="0" smtClean="0">
                <a:latin typeface="Times New Roman"/>
                <a:cs typeface="Times New Roman"/>
              </a:rPr>
              <a:t>β</a:t>
            </a:r>
            <a:r>
              <a:rPr lang="en-US" sz="3200" dirty="0" smtClean="0">
                <a:latin typeface="Times New Roman"/>
                <a:cs typeface="Times New Roman"/>
              </a:rPr>
              <a:t>x)</a:t>
            </a:r>
            <a:endParaRPr lang="en-US" sz="32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iv) 1.x      = x</a:t>
            </a:r>
            <a:endParaRPr lang="en-US" sz="3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Note: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askerville Old Face" pitchFamily="18" charset="0"/>
              </a:rPr>
              <a:t>          The two primary operations in a linear space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addition and scalar multiplication are called operations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and Its zero elements is referred to an origin.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askerville Old Face" pitchFamily="18" charset="0"/>
              </a:rPr>
              <a:t>         A linear space is called a real linear space or a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complex  linear space according as the scalar or the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real numbers or the complex numbers.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Algerian" pitchFamily="82" charset="0"/>
              </a:rPr>
              <a:t>Normed</a:t>
            </a: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 linear space:</a:t>
            </a:r>
          </a:p>
          <a:p>
            <a:pPr>
              <a:buNone/>
            </a:pPr>
            <a:r>
              <a:rPr lang="en-US" sz="3000" dirty="0" smtClean="0">
                <a:latin typeface="Baskerville Old Face" pitchFamily="18" charset="0"/>
              </a:rPr>
              <a:t>        A </a:t>
            </a:r>
            <a:r>
              <a:rPr lang="en-US" sz="3000" dirty="0" err="1" smtClean="0">
                <a:latin typeface="Baskerville Old Face" pitchFamily="18" charset="0"/>
              </a:rPr>
              <a:t>normed</a:t>
            </a:r>
            <a:r>
              <a:rPr lang="en-US" sz="3000" dirty="0" smtClean="0">
                <a:latin typeface="Baskerville Old Face" pitchFamily="18" charset="0"/>
              </a:rPr>
              <a:t> linear space is a linear space in which to</a:t>
            </a:r>
          </a:p>
          <a:p>
            <a:pPr>
              <a:buNone/>
            </a:pPr>
            <a:r>
              <a:rPr lang="en-US" sz="3000" dirty="0" smtClean="0">
                <a:latin typeface="Baskerville Old Face" pitchFamily="18" charset="0"/>
              </a:rPr>
              <a:t>each vector x. There corresponds a real number denoted</a:t>
            </a:r>
          </a:p>
          <a:p>
            <a:pPr>
              <a:buNone/>
            </a:pPr>
            <a:r>
              <a:rPr lang="en-US" sz="3000" dirty="0" smtClean="0">
                <a:latin typeface="Baskerville Old Face" pitchFamily="18" charset="0"/>
              </a:rPr>
              <a:t>by </a:t>
            </a:r>
            <a:r>
              <a:rPr lang="en-US" sz="3000" dirty="0" smtClean="0">
                <a:latin typeface="Times New Roman"/>
                <a:cs typeface="Times New Roman"/>
              </a:rPr>
              <a:t>||x||</a:t>
            </a:r>
            <a:r>
              <a:rPr lang="en-US" sz="1600" dirty="0" smtClean="0">
                <a:latin typeface="Times New Roman"/>
                <a:cs typeface="Times New Roman"/>
              </a:rPr>
              <a:t>k  </a:t>
            </a:r>
            <a:r>
              <a:rPr lang="en-US" sz="3000" dirty="0" smtClean="0">
                <a:latin typeface="Baskerville Old Face" pitchFamily="18" charset="0"/>
                <a:cs typeface="Times New Roman"/>
              </a:rPr>
              <a:t>its called the norm of x, such that </a:t>
            </a:r>
          </a:p>
          <a:p>
            <a:pPr>
              <a:buNone/>
            </a:pPr>
            <a:r>
              <a:rPr lang="en-US" sz="3000" dirty="0" smtClean="0">
                <a:latin typeface="Baskerville Old Face" pitchFamily="18" charset="0"/>
                <a:cs typeface="Times New Roman"/>
              </a:rPr>
              <a:t>    </a:t>
            </a:r>
          </a:p>
          <a:p>
            <a:pPr>
              <a:buNone/>
            </a:pPr>
            <a:r>
              <a:rPr lang="en-US" sz="3000" dirty="0" smtClean="0">
                <a:latin typeface="Baskerville Old Face" pitchFamily="18" charset="0"/>
                <a:cs typeface="Times New Roman"/>
              </a:rPr>
              <a:t>     </a:t>
            </a:r>
            <a:r>
              <a:rPr lang="en-US" sz="3000" dirty="0" err="1" smtClean="0">
                <a:latin typeface="Baskerville Old Face" pitchFamily="18" charset="0"/>
                <a:cs typeface="Times New Roman"/>
              </a:rPr>
              <a:t>i</a:t>
            </a:r>
            <a:r>
              <a:rPr lang="en-US" sz="3000" dirty="0" smtClean="0">
                <a:latin typeface="Baskerville Old Face" pitchFamily="18" charset="0"/>
                <a:cs typeface="Times New Roman"/>
              </a:rPr>
              <a:t>) </a:t>
            </a:r>
            <a:r>
              <a:rPr lang="en-US" sz="3000" dirty="0" smtClean="0">
                <a:latin typeface="Times New Roman"/>
                <a:cs typeface="Times New Roman"/>
              </a:rPr>
              <a:t>||</a:t>
            </a:r>
            <a:r>
              <a:rPr lang="en-US" sz="3000" dirty="0" smtClean="0">
                <a:latin typeface="Baskerville Old Face" pitchFamily="18" charset="0"/>
                <a:cs typeface="Times New Roman"/>
              </a:rPr>
              <a:t>x</a:t>
            </a:r>
            <a:r>
              <a:rPr lang="en-US" sz="3000" dirty="0" smtClean="0">
                <a:latin typeface="Times New Roman"/>
                <a:cs typeface="Times New Roman"/>
              </a:rPr>
              <a:t>|| ≥ 0 and ||x|| = 0 </a:t>
            </a:r>
            <a:r>
              <a:rPr lang="en-US" sz="3000" dirty="0" err="1" smtClean="0">
                <a:latin typeface="Times New Roman"/>
                <a:cs typeface="Times New Roman"/>
              </a:rPr>
              <a:t>iff</a:t>
            </a:r>
            <a:r>
              <a:rPr lang="en-US" sz="3000" dirty="0" smtClean="0">
                <a:latin typeface="Times New Roman"/>
                <a:cs typeface="Times New Roman"/>
              </a:rPr>
              <a:t>  x=0</a:t>
            </a:r>
          </a:p>
          <a:p>
            <a:pPr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    ii) ||</a:t>
            </a:r>
            <a:r>
              <a:rPr lang="en-US" sz="3000" dirty="0" err="1" smtClean="0">
                <a:latin typeface="Times New Roman"/>
                <a:cs typeface="Times New Roman"/>
              </a:rPr>
              <a:t>x+y</a:t>
            </a:r>
            <a:r>
              <a:rPr lang="en-US" sz="3000" dirty="0" smtClean="0">
                <a:latin typeface="Times New Roman"/>
                <a:cs typeface="Times New Roman"/>
              </a:rPr>
              <a:t>|| ≤ ||x||+||y||</a:t>
            </a:r>
          </a:p>
          <a:p>
            <a:pPr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   iii) ||</a:t>
            </a:r>
            <a:r>
              <a:rPr lang="el-GR" sz="3000" dirty="0" smtClean="0">
                <a:latin typeface="Constantia"/>
                <a:cs typeface="Times New Roman"/>
              </a:rPr>
              <a:t>α</a:t>
            </a:r>
            <a:r>
              <a:rPr lang="en-US" sz="3000" dirty="0" smtClean="0">
                <a:latin typeface="Constantia"/>
                <a:cs typeface="Times New Roman"/>
              </a:rPr>
              <a:t>x</a:t>
            </a:r>
            <a:r>
              <a:rPr lang="en-US" sz="3000" dirty="0" smtClean="0">
                <a:latin typeface="Times New Roman"/>
                <a:cs typeface="Times New Roman"/>
              </a:rPr>
              <a:t>|| = |</a:t>
            </a:r>
            <a:r>
              <a:rPr lang="el-GR" sz="3000" dirty="0" smtClean="0">
                <a:latin typeface="Constantia"/>
                <a:cs typeface="Times New Roman"/>
              </a:rPr>
              <a:t>α</a:t>
            </a:r>
            <a:r>
              <a:rPr lang="en-US" sz="3000" dirty="0" smtClean="0">
                <a:latin typeface="Constantia"/>
                <a:cs typeface="Times New Roman"/>
              </a:rPr>
              <a:t>| </a:t>
            </a:r>
            <a:r>
              <a:rPr lang="en-US" sz="3000" dirty="0" smtClean="0">
                <a:latin typeface="Times New Roman"/>
                <a:cs typeface="Times New Roman"/>
              </a:rPr>
              <a:t>||x|| where ||x|| is the length of the vector x.</a:t>
            </a:r>
            <a:endParaRPr lang="en-US" sz="3000" dirty="0" smtClean="0">
              <a:latin typeface="Baskerville Old Face" pitchFamily="18" charset="0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Algerian" pitchFamily="82" charset="0"/>
              </a:rPr>
              <a:t>Banach</a:t>
            </a: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 space: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A </a:t>
            </a:r>
            <a:r>
              <a:rPr lang="en-US" sz="3200" dirty="0" err="1" smtClean="0">
                <a:latin typeface="Baskerville Old Face" pitchFamily="18" charset="0"/>
              </a:rPr>
              <a:t>Banach</a:t>
            </a:r>
            <a:r>
              <a:rPr lang="en-US" sz="3200" dirty="0" smtClean="0">
                <a:latin typeface="Baskerville Old Face" pitchFamily="18" charset="0"/>
              </a:rPr>
              <a:t> space is a complete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 space.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Linear subspace: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A non-empty subset of L is called a subspace of L.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If M is a linear subspace with respect to the linear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operations defined in L.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Proper subspace: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If the subspace M is a proper subset of L then it is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called a proper subspace of 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Theorem: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 Let M be a closed linear subspace of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endParaRPr lang="en-US" sz="32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linear space N. If the norm of the co-set </a:t>
            </a:r>
            <a:r>
              <a:rPr lang="en-US" sz="3200" dirty="0" err="1" smtClean="0">
                <a:latin typeface="Baskerville Old Face" pitchFamily="18" charset="0"/>
              </a:rPr>
              <a:t>x+M</a:t>
            </a:r>
            <a:r>
              <a:rPr lang="en-US" sz="3200" dirty="0" smtClean="0">
                <a:latin typeface="Baskerville Old Face" pitchFamily="18" charset="0"/>
              </a:rPr>
              <a:t> in the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quotient  space N/M defined by,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  </a:t>
            </a:r>
            <a:r>
              <a:rPr lang="en-US" sz="3200" dirty="0" smtClean="0">
                <a:latin typeface="Times New Roman"/>
                <a:cs typeface="Times New Roman"/>
              </a:rPr>
              <a:t>||</a:t>
            </a:r>
            <a:r>
              <a:rPr lang="en-US" sz="3200" dirty="0" err="1" smtClean="0">
                <a:latin typeface="Times New Roman"/>
                <a:cs typeface="Times New Roman"/>
              </a:rPr>
              <a:t>x+M</a:t>
            </a:r>
            <a:r>
              <a:rPr lang="en-US" sz="3200" dirty="0" smtClean="0">
                <a:latin typeface="Times New Roman"/>
                <a:cs typeface="Times New Roman"/>
              </a:rPr>
              <a:t>|| = </a:t>
            </a:r>
            <a:r>
              <a:rPr lang="en-US" sz="3200" dirty="0" err="1" smtClean="0">
                <a:latin typeface="Times New Roman"/>
                <a:cs typeface="Times New Roman"/>
              </a:rPr>
              <a:t>inf</a:t>
            </a:r>
            <a:r>
              <a:rPr lang="en-US" sz="3200" dirty="0" smtClean="0">
                <a:latin typeface="Times New Roman"/>
                <a:cs typeface="Times New Roman"/>
              </a:rPr>
              <a:t>{||</a:t>
            </a:r>
            <a:r>
              <a:rPr lang="en-US" sz="3200" dirty="0" err="1" smtClean="0">
                <a:latin typeface="Times New Roman"/>
                <a:cs typeface="Times New Roman"/>
              </a:rPr>
              <a:t>x+M</a:t>
            </a:r>
            <a:r>
              <a:rPr lang="en-US" sz="3200" dirty="0" smtClean="0">
                <a:latin typeface="Times New Roman"/>
                <a:cs typeface="Times New Roman"/>
              </a:rPr>
              <a:t>|| : m </a:t>
            </a:r>
            <a:r>
              <a:rPr lang="az-Cyrl-AZ" sz="3200" dirty="0" smtClean="0">
                <a:latin typeface="Constantia"/>
                <a:cs typeface="Times New Roman"/>
              </a:rPr>
              <a:t>Є</a:t>
            </a:r>
            <a:r>
              <a:rPr lang="en-US" sz="3200" dirty="0" smtClean="0">
                <a:latin typeface="Constantia"/>
                <a:cs typeface="Times New Roman"/>
              </a:rPr>
              <a:t> M}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  <a:cs typeface="Times New Roman"/>
              </a:rPr>
              <a:t>Then N/M is a </a:t>
            </a:r>
            <a:r>
              <a:rPr lang="en-US" sz="3200" dirty="0" err="1" smtClean="0">
                <a:latin typeface="Baskerville Old Face" pitchFamily="18" charset="0"/>
                <a:cs typeface="Times New Roman"/>
              </a:rPr>
              <a:t>normed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 linear space. Further, If N is a</a:t>
            </a:r>
          </a:p>
          <a:p>
            <a:pPr>
              <a:buNone/>
            </a:pPr>
            <a:r>
              <a:rPr lang="en-US" sz="3200" dirty="0" err="1" smtClean="0">
                <a:latin typeface="Baskerville Old Face" pitchFamily="18" charset="0"/>
                <a:cs typeface="Times New Roman"/>
              </a:rPr>
              <a:t>Banach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 space then so is N/M. </a:t>
            </a:r>
            <a:endParaRPr lang="en-US" sz="32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Definition: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     </a:t>
            </a:r>
            <a:r>
              <a:rPr lang="en-US" sz="3200" dirty="0" smtClean="0">
                <a:latin typeface="Baskerville Old Face" pitchFamily="18" charset="0"/>
              </a:rPr>
              <a:t>If the linear transformation T so that there exist a</a:t>
            </a:r>
          </a:p>
          <a:p>
            <a:pPr marL="273050" indent="-273050">
              <a:buNone/>
            </a:pPr>
            <a:r>
              <a:rPr lang="en-US" sz="3200" dirty="0" smtClean="0">
                <a:latin typeface="Baskerville Old Face" pitchFamily="18" charset="0"/>
              </a:rPr>
              <a:t>real number K ≥ 0 with the property</a:t>
            </a:r>
          </a:p>
          <a:p>
            <a:pPr marL="273050" indent="-273050">
              <a:buNone/>
            </a:pPr>
            <a:r>
              <a:rPr lang="en-US" sz="3200" dirty="0" smtClean="0">
                <a:latin typeface="Baskerville Old Face" pitchFamily="18" charset="0"/>
              </a:rPr>
              <a:t>        </a:t>
            </a:r>
            <a:r>
              <a:rPr lang="en-US" sz="3200" dirty="0" smtClean="0">
                <a:latin typeface="Times New Roman"/>
                <a:cs typeface="Times New Roman"/>
              </a:rPr>
              <a:t>||T(x)|| ≤ K||x||</a:t>
            </a:r>
            <a:r>
              <a:rPr lang="en-US" sz="3200" dirty="0" smtClean="0">
                <a:latin typeface="Baskerville Old Face" pitchFamily="18" charset="0"/>
              </a:rPr>
              <a:t> for every x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N.</a:t>
            </a:r>
          </a:p>
          <a:p>
            <a:pPr marL="273050" indent="-273050">
              <a:buNone/>
            </a:pPr>
            <a:r>
              <a:rPr lang="en-US" sz="3200" dirty="0" smtClean="0">
                <a:latin typeface="Constantia"/>
              </a:rPr>
              <a:t>    </a:t>
            </a:r>
            <a:r>
              <a:rPr lang="en-US" sz="3200" dirty="0" smtClean="0">
                <a:latin typeface="Baskerville Old Face" pitchFamily="18" charset="0"/>
              </a:rPr>
              <a:t> Then K is called a bound of T and such a T is </a:t>
            </a:r>
          </a:p>
          <a:p>
            <a:pPr marL="273050" indent="-273050">
              <a:buNone/>
            </a:pPr>
            <a:r>
              <a:rPr lang="en-US" sz="3200" dirty="0" smtClean="0">
                <a:latin typeface="Baskerville Old Face" pitchFamily="18" charset="0"/>
              </a:rPr>
              <a:t>called a bounded linear transformation.</a:t>
            </a:r>
            <a:endParaRPr lang="en-US" sz="4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lgerian" pitchFamily="82" charset="0"/>
              </a:rPr>
              <a:t>Theorem:</a:t>
            </a:r>
          </a:p>
          <a:p>
            <a:pPr>
              <a:buNone/>
            </a:pPr>
            <a:r>
              <a:rPr lang="en-US" sz="2800" dirty="0" smtClean="0">
                <a:latin typeface="Baskerville Old Face" pitchFamily="18" charset="0"/>
              </a:rPr>
              <a:t>         </a:t>
            </a:r>
            <a:r>
              <a:rPr lang="en-US" sz="3200" dirty="0" smtClean="0">
                <a:latin typeface="Baskerville Old Face" pitchFamily="18" charset="0"/>
              </a:rPr>
              <a:t>If N and N’ are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 spaces then the set</a:t>
            </a:r>
          </a:p>
          <a:p>
            <a:pPr>
              <a:buNone/>
            </a:pPr>
            <a:r>
              <a:rPr lang="en-US" sz="3200" b="1" dirty="0" smtClean="0">
                <a:latin typeface="Baskerville Old Face" pitchFamily="18" charset="0"/>
              </a:rPr>
              <a:t>B</a:t>
            </a:r>
            <a:r>
              <a:rPr lang="en-US" sz="3200" dirty="0" smtClean="0">
                <a:latin typeface="Baskerville Old Face" pitchFamily="18" charset="0"/>
              </a:rPr>
              <a:t>(N,N’) of all continuous linear transformations of N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into N’ is itself a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 space with respect to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the </a:t>
            </a:r>
            <a:r>
              <a:rPr lang="en-US" sz="3200" dirty="0" err="1" smtClean="0">
                <a:latin typeface="Baskerville Old Face" pitchFamily="18" charset="0"/>
              </a:rPr>
              <a:t>pointwise</a:t>
            </a:r>
            <a:r>
              <a:rPr lang="en-US" sz="3200" dirty="0" smtClean="0">
                <a:latin typeface="Baskerville Old Face" pitchFamily="18" charset="0"/>
              </a:rPr>
              <a:t> linear operations and the norm defined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by, </a:t>
            </a:r>
            <a:r>
              <a:rPr lang="en-US" sz="3200" dirty="0" smtClean="0">
                <a:latin typeface="Times New Roman"/>
                <a:cs typeface="Times New Roman"/>
              </a:rPr>
              <a:t>||T|| = Sup{||T(x)|| : ||x|| ≤ 1}</a:t>
            </a:r>
          </a:p>
          <a:p>
            <a:pPr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     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Further if N’ is a </a:t>
            </a:r>
            <a:r>
              <a:rPr lang="en-US" sz="3200" dirty="0" err="1" smtClean="0">
                <a:latin typeface="Baskerville Old Face" pitchFamily="18" charset="0"/>
                <a:cs typeface="Times New Roman"/>
              </a:rPr>
              <a:t>banach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 space then </a:t>
            </a:r>
            <a:r>
              <a:rPr lang="en-US" sz="3200" b="1" dirty="0" smtClean="0">
                <a:latin typeface="Baskerville Old Face" pitchFamily="18" charset="0"/>
                <a:cs typeface="Times New Roman"/>
              </a:rPr>
              <a:t>B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(N,N’) is also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  <a:cs typeface="Times New Roman"/>
              </a:rPr>
              <a:t>a </a:t>
            </a:r>
            <a:r>
              <a:rPr lang="en-US" sz="3200" dirty="0" err="1" smtClean="0">
                <a:latin typeface="Baskerville Old Face" pitchFamily="18" charset="0"/>
                <a:cs typeface="Times New Roman"/>
              </a:rPr>
              <a:t>Banach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 space.</a:t>
            </a:r>
            <a:endParaRPr lang="en-US" sz="3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gerian" pitchFamily="82" charset="0"/>
              </a:rPr>
              <a:t>Definition: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Let N and N’ be </a:t>
            </a:r>
            <a:r>
              <a:rPr lang="en-US" sz="3200" dirty="0" err="1" smtClean="0">
                <a:latin typeface="Baskerville Old Face" pitchFamily="18" charset="0"/>
              </a:rPr>
              <a:t>normed</a:t>
            </a:r>
            <a:r>
              <a:rPr lang="en-US" sz="3200" dirty="0" smtClean="0">
                <a:latin typeface="Baskerville Old Face" pitchFamily="18" charset="0"/>
              </a:rPr>
              <a:t> linear space and an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isometric isomorphism of N into N’ is a 1-1 linear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transformation of N into N’ such that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          </a:t>
            </a:r>
            <a:r>
              <a:rPr lang="en-US" sz="3200" dirty="0" smtClean="0">
                <a:latin typeface="Times New Roman"/>
                <a:cs typeface="Times New Roman"/>
              </a:rPr>
              <a:t>||</a:t>
            </a:r>
            <a:r>
              <a:rPr lang="en-US" sz="3200" dirty="0" smtClean="0">
                <a:latin typeface="Baskerville Old Face" pitchFamily="18" charset="0"/>
                <a:cs typeface="Times New Roman"/>
              </a:rPr>
              <a:t>T(x)</a:t>
            </a:r>
            <a:r>
              <a:rPr lang="en-US" sz="3200" dirty="0" smtClean="0">
                <a:latin typeface="Times New Roman"/>
                <a:cs typeface="Times New Roman"/>
              </a:rPr>
              <a:t>|| = ||x||</a:t>
            </a:r>
            <a:r>
              <a:rPr lang="en-US" sz="3200" dirty="0" smtClean="0">
                <a:latin typeface="Baskerville Old Face" pitchFamily="18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     For every x </a:t>
            </a:r>
            <a:r>
              <a:rPr lang="az-Cyrl-AZ" sz="3200" dirty="0" smtClean="0">
                <a:latin typeface="Constantia"/>
              </a:rPr>
              <a:t>Є</a:t>
            </a:r>
            <a:r>
              <a:rPr lang="en-US" sz="3200" dirty="0" smtClean="0">
                <a:latin typeface="Constantia"/>
              </a:rPr>
              <a:t> N, </a:t>
            </a:r>
            <a:r>
              <a:rPr lang="en-US" sz="3200" dirty="0" smtClean="0">
                <a:latin typeface="Baskerville Old Face" pitchFamily="18" charset="0"/>
              </a:rPr>
              <a:t>N is said to be </a:t>
            </a:r>
            <a:r>
              <a:rPr lang="en-US" sz="3200" dirty="0" err="1" smtClean="0">
                <a:latin typeface="Baskerville Old Face" pitchFamily="18" charset="0"/>
              </a:rPr>
              <a:t>isometrically</a:t>
            </a:r>
            <a:endParaRPr lang="en-US" sz="32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isomorphic to N’ if there exist an isometric </a:t>
            </a:r>
          </a:p>
          <a:p>
            <a:pPr>
              <a:buNone/>
            </a:pPr>
            <a:r>
              <a:rPr lang="en-US" sz="3200" dirty="0" smtClean="0">
                <a:latin typeface="Baskerville Old Face" pitchFamily="18" charset="0"/>
              </a:rPr>
              <a:t>isomorphism of N into N’.</a:t>
            </a:r>
            <a:endParaRPr lang="en-US" sz="3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1141</Words>
  <Application>Microsoft Office PowerPoint</Application>
  <PresentationFormat>On-screen Show (4:3)</PresentationFormat>
  <Paragraphs>162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36</cp:revision>
  <dcterms:created xsi:type="dcterms:W3CDTF">2021-01-27T18:07:45Z</dcterms:created>
  <dcterms:modified xsi:type="dcterms:W3CDTF">2021-01-29T19:10:34Z</dcterms:modified>
</cp:coreProperties>
</file>