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:    </a:t>
            </a:r>
            <a:r>
              <a:rPr lang="en-US" dirty="0" err="1" smtClean="0"/>
              <a:t>M.Vijaya</a:t>
            </a:r>
            <a:r>
              <a:rPr lang="en-US" dirty="0" smtClean="0"/>
              <a:t> </a:t>
            </a:r>
            <a:r>
              <a:rPr lang="en-US" dirty="0" err="1" smtClean="0"/>
              <a:t>Shankari</a:t>
            </a:r>
            <a:r>
              <a:rPr lang="en-US" dirty="0" smtClean="0"/>
              <a:t>.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Department:    Mathematics</a:t>
            </a:r>
            <a:br>
              <a:rPr lang="en-IN" dirty="0" smtClean="0"/>
            </a:br>
            <a:r>
              <a:rPr lang="en-IN" dirty="0" smtClean="0"/>
              <a:t>College: HKRH </a:t>
            </a:r>
            <a:r>
              <a:rPr lang="en-IN" dirty="0" err="1" smtClean="0"/>
              <a:t>College,Uthamapalayam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Subject : Complex Analysis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Conversely,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z,a,b,c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is a circle or a straight line.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Then We have to prove that: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a real.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Take S be a linear fractional transformation such that S(a)=1; S(b)=0; S(c)=∞</a:t>
            </a:r>
          </a:p>
          <a:p>
            <a:pPr lvl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S(a),S(b),S(c) ξ R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z,a,b,c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lie on the image of the real axis under the linear fractional transformation S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z,a,b,c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ξ C=S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(R)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ξ R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Hence,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z,a,b,c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is real.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 the theorem.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5)Find the Linear transformation which carries (0,i,-i) into (1,-1,0).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Sol:-</a:t>
            </a: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Let the image of any point z under the neighbourhood transformation be ω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 the neighbourhood linear transformation is given by the equation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(ω,0,i,-i) = (z,1,-1,0)</a:t>
            </a:r>
          </a:p>
          <a:p>
            <a:pPr lvl="0">
              <a:buNone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(z-b)(a-c)/(z-c)(a-b)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IN" dirty="0" smtClean="0"/>
              <a:t>(ω-</a:t>
            </a:r>
            <a:r>
              <a:rPr lang="en-IN" dirty="0" err="1" smtClean="0"/>
              <a:t>i</a:t>
            </a:r>
            <a:r>
              <a:rPr lang="en-IN" dirty="0" smtClean="0"/>
              <a:t>)(0+i)/(</a:t>
            </a:r>
            <a:r>
              <a:rPr lang="en-IN" dirty="0" err="1" smtClean="0"/>
              <a:t>ω+i</a:t>
            </a:r>
            <a:r>
              <a:rPr lang="en-IN" dirty="0" smtClean="0"/>
              <a:t>)(0-i) = ( z+1)(1-0)/(z+0)(1+1)</a:t>
            </a:r>
          </a:p>
          <a:p>
            <a:pPr lvl="0">
              <a:buFont typeface="Wingdings" pitchFamily="2" charset="2"/>
              <a:buChar char="Ø"/>
            </a:pPr>
            <a:r>
              <a:rPr lang="en-IN" dirty="0" smtClean="0"/>
              <a:t>2iωz + 2z = -</a:t>
            </a:r>
            <a:r>
              <a:rPr lang="en-IN" dirty="0" err="1" smtClean="0"/>
              <a:t>iω</a:t>
            </a:r>
            <a:r>
              <a:rPr lang="en-IN" dirty="0" smtClean="0"/>
              <a:t> z + z – </a:t>
            </a:r>
            <a:r>
              <a:rPr lang="en-IN" dirty="0" err="1" smtClean="0"/>
              <a:t>iω</a:t>
            </a:r>
            <a:r>
              <a:rPr lang="en-IN" dirty="0" smtClean="0"/>
              <a:t> + 1</a:t>
            </a:r>
          </a:p>
          <a:p>
            <a:pPr lvl="0">
              <a:buFont typeface="Wingdings" pitchFamily="2" charset="2"/>
              <a:buChar char="Ø"/>
            </a:pPr>
            <a:r>
              <a:rPr lang="en-IN" dirty="0" smtClean="0"/>
              <a:t>2iωz + 2z + </a:t>
            </a:r>
            <a:r>
              <a:rPr lang="en-IN" dirty="0" err="1" smtClean="0"/>
              <a:t>iωz</a:t>
            </a:r>
            <a:r>
              <a:rPr lang="en-IN" dirty="0" smtClean="0"/>
              <a:t> –z + </a:t>
            </a:r>
            <a:r>
              <a:rPr lang="en-IN" dirty="0" err="1" smtClean="0"/>
              <a:t>iω</a:t>
            </a:r>
            <a:r>
              <a:rPr lang="en-IN" dirty="0" smtClean="0"/>
              <a:t> – 1 = 0</a:t>
            </a:r>
          </a:p>
          <a:p>
            <a:pPr lvl="0">
              <a:buFont typeface="Wingdings" pitchFamily="2" charset="2"/>
              <a:buChar char="Ø"/>
            </a:pPr>
            <a:r>
              <a:rPr lang="en-IN" dirty="0" smtClean="0"/>
              <a:t>3iωz + z + </a:t>
            </a:r>
            <a:r>
              <a:rPr lang="en-IN" dirty="0" err="1" smtClean="0"/>
              <a:t>iω</a:t>
            </a:r>
            <a:r>
              <a:rPr lang="en-IN" dirty="0" smtClean="0"/>
              <a:t> -1 = 0</a:t>
            </a:r>
          </a:p>
          <a:p>
            <a:pPr lvl="0">
              <a:buFont typeface="Wingdings" pitchFamily="2" charset="2"/>
              <a:buChar char="Ø"/>
            </a:pPr>
            <a:r>
              <a:rPr lang="en-IN" dirty="0" err="1" smtClean="0"/>
              <a:t>iω</a:t>
            </a:r>
            <a:r>
              <a:rPr lang="en-IN" dirty="0" smtClean="0"/>
              <a:t>(3z+1) + z – 1 = 0</a:t>
            </a:r>
          </a:p>
          <a:p>
            <a:pPr lvl="0">
              <a:buFont typeface="Wingdings" pitchFamily="2" charset="2"/>
              <a:buChar char="Ø"/>
            </a:pPr>
            <a:r>
              <a:rPr lang="en-IN" dirty="0" smtClean="0"/>
              <a:t>ω = (z-1)/</a:t>
            </a:r>
            <a:r>
              <a:rPr lang="en-IN" dirty="0" err="1" smtClean="0"/>
              <a:t>i</a:t>
            </a:r>
            <a:r>
              <a:rPr lang="en-IN" dirty="0" smtClean="0"/>
              <a:t>(3z+1)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Bolzano-</a:t>
            </a:r>
            <a:r>
              <a:rPr lang="en-IN" b="1" u="sng" dirty="0" err="1" smtClean="0">
                <a:latin typeface="Times New Roman" pitchFamily="18" charset="0"/>
                <a:cs typeface="Times New Roman" pitchFamily="18" charset="0"/>
              </a:rPr>
              <a:t>Weierstrass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 Theorem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Statement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metric space is compact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iff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every infinite sequence has a limit point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Proof:-</a:t>
            </a: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Let X be a compact metric space and let {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} be an infinite sequence in X.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Suppose {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} denote converge.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i.e., No point y in X is a limit point of{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}.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Then y has a neighbourhood that contains only finitely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for each point y in X there is such open set.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All these neighbourhood is an open cover for X which is compact by our assumption.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open cover has a finite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subcover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which each open set contains only finitely Many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Thus the sequence {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} is finite , which is a =&gt;&lt;=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{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} converges.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i.e., {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} has a limit point.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i.e., Every infinite sequence in X has a limit point.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Conversely, Suppose every infinite sequence in X has a limit point.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Now to prove that X is compact.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Let {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} be a Cauchy sequence in X.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By assumption, {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} has a limit point and so it is convergent.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X is complete.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Next to prove : X is complete.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Suppose X is not totally bounded, Then there is an ε&gt;0 such that the space X cannot covered by finitely many ε-neighbourhoods.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We construct a sequence {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sz="24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} as follows: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Let x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be an arbitrary point of X.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After selecting x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sz="24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ξ X, We choose x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ξ X, So that it does not lies in B(x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,ε) U B(x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,ε) U ...U B(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sz="24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,ε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is always possible.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Because these neighbourhoods do not cover the whole space X.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But it is clear that {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} has no convergent sub sequence (Because d(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&gt; ε for all m and n)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Which is a =&gt;&lt;=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X is totally bounded.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X is complete and totally bounded.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X is compact.</a:t>
            </a: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286000" y="-6866126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 smtClean="0"/>
              <a:t>2)Every ball is open</a:t>
            </a:r>
          </a:p>
          <a:p>
            <a:r>
              <a:rPr lang="en-IN" dirty="0" smtClean="0"/>
              <a:t>Proof</a:t>
            </a:r>
          </a:p>
          <a:p>
            <a:r>
              <a:rPr lang="en-IN" dirty="0" smtClean="0"/>
              <a:t>Let B(</a:t>
            </a:r>
            <a:r>
              <a:rPr lang="en-IN" dirty="0" err="1" smtClean="0"/>
              <a:t>y,δ</a:t>
            </a:r>
            <a:r>
              <a:rPr lang="en-IN" dirty="0" smtClean="0"/>
              <a:t>)={x ξ S / d(</a:t>
            </a:r>
            <a:r>
              <a:rPr lang="en-IN" dirty="0" err="1" smtClean="0"/>
              <a:t>x,y</a:t>
            </a:r>
            <a:r>
              <a:rPr lang="en-IN" dirty="0" smtClean="0"/>
              <a:t>)&lt;δ} be a ball in S.</a:t>
            </a:r>
          </a:p>
          <a:p>
            <a:r>
              <a:rPr lang="en-IN" dirty="0" smtClean="0"/>
              <a:t>Let z ξ B(</a:t>
            </a:r>
            <a:r>
              <a:rPr lang="en-IN" dirty="0" err="1" smtClean="0"/>
              <a:t>y,δ</a:t>
            </a:r>
            <a:r>
              <a:rPr lang="en-IN" dirty="0" smtClean="0"/>
              <a:t>)</a:t>
            </a:r>
          </a:p>
          <a:p>
            <a:r>
              <a:rPr lang="en-IN" dirty="0" smtClean="0"/>
              <a:t>Let δ</a:t>
            </a:r>
            <a:r>
              <a:rPr lang="en-IN" baseline="30000" dirty="0" smtClean="0"/>
              <a:t>/</a:t>
            </a:r>
            <a:r>
              <a:rPr lang="en-IN" dirty="0" smtClean="0"/>
              <a:t> = δ – d(</a:t>
            </a:r>
            <a:r>
              <a:rPr lang="en-IN" dirty="0" err="1" smtClean="0"/>
              <a:t>y,z</a:t>
            </a:r>
            <a:r>
              <a:rPr lang="en-IN" dirty="0" smtClean="0"/>
              <a:t>) , then δ</a:t>
            </a:r>
            <a:r>
              <a:rPr lang="en-IN" baseline="30000" dirty="0" smtClean="0"/>
              <a:t>/</a:t>
            </a:r>
            <a:r>
              <a:rPr lang="en-IN" dirty="0" smtClean="0"/>
              <a:t>&gt;0</a:t>
            </a:r>
          </a:p>
          <a:p>
            <a:r>
              <a:rPr lang="en-IN" dirty="0" smtClean="0"/>
              <a:t>Let x ξ B(</a:t>
            </a:r>
            <a:r>
              <a:rPr lang="en-IN" dirty="0" err="1" smtClean="0"/>
              <a:t>z,δ</a:t>
            </a:r>
            <a:r>
              <a:rPr lang="en-IN" baseline="30000" dirty="0" smtClean="0"/>
              <a:t>/</a:t>
            </a:r>
            <a:r>
              <a:rPr lang="en-IN" dirty="0" smtClean="0"/>
              <a:t>)</a:t>
            </a:r>
          </a:p>
          <a:p>
            <a:r>
              <a:rPr lang="en-IN" dirty="0" smtClean="0"/>
              <a:t>Then, d(</a:t>
            </a:r>
            <a:r>
              <a:rPr lang="en-IN" dirty="0" err="1" smtClean="0"/>
              <a:t>x,z</a:t>
            </a:r>
            <a:r>
              <a:rPr lang="en-IN" dirty="0" smtClean="0"/>
              <a:t>)&lt;δ</a:t>
            </a:r>
            <a:r>
              <a:rPr lang="en-IN" baseline="30000" dirty="0" smtClean="0"/>
              <a:t>/</a:t>
            </a:r>
            <a:r>
              <a:rPr lang="en-IN" dirty="0" smtClean="0"/>
              <a:t> = δ – d(</a:t>
            </a:r>
            <a:r>
              <a:rPr lang="en-IN" dirty="0" err="1" smtClean="0"/>
              <a:t>y,z</a:t>
            </a:r>
            <a:r>
              <a:rPr lang="en-IN" dirty="0" smtClean="0"/>
              <a:t>)</a:t>
            </a:r>
          </a:p>
          <a:p>
            <a:r>
              <a:rPr lang="en-IN" dirty="0" smtClean="0"/>
              <a:t>i.e., d(</a:t>
            </a:r>
            <a:r>
              <a:rPr lang="en-IN" dirty="0" err="1" smtClean="0"/>
              <a:t>x,z</a:t>
            </a:r>
            <a:r>
              <a:rPr lang="en-IN" dirty="0" smtClean="0"/>
              <a:t>) + d(</a:t>
            </a:r>
            <a:r>
              <a:rPr lang="en-IN" dirty="0" err="1" smtClean="0"/>
              <a:t>y,z</a:t>
            </a:r>
            <a:r>
              <a:rPr lang="en-IN" dirty="0" smtClean="0"/>
              <a:t>) &lt; δ</a:t>
            </a:r>
          </a:p>
          <a:p>
            <a:r>
              <a:rPr lang="en-IN" dirty="0" smtClean="0"/>
              <a:t>Therefore, d(</a:t>
            </a:r>
            <a:r>
              <a:rPr lang="en-IN" dirty="0" err="1" smtClean="0"/>
              <a:t>x,y</a:t>
            </a:r>
            <a:r>
              <a:rPr lang="en-IN" dirty="0" smtClean="0"/>
              <a:t>) ≤ d(</a:t>
            </a:r>
            <a:r>
              <a:rPr lang="en-IN" dirty="0" err="1" smtClean="0"/>
              <a:t>x,z</a:t>
            </a:r>
            <a:r>
              <a:rPr lang="en-IN" dirty="0" smtClean="0"/>
              <a:t>) + d(</a:t>
            </a:r>
            <a:r>
              <a:rPr lang="en-IN" dirty="0" err="1" smtClean="0"/>
              <a:t>y,z</a:t>
            </a:r>
            <a:r>
              <a:rPr lang="en-IN" dirty="0" smtClean="0"/>
              <a:t>) &lt; δ</a:t>
            </a:r>
          </a:p>
          <a:p>
            <a:r>
              <a:rPr lang="en-IN" dirty="0" smtClean="0"/>
              <a:t>i.e., d(</a:t>
            </a:r>
            <a:r>
              <a:rPr lang="en-IN" dirty="0" err="1" smtClean="0"/>
              <a:t>x,y</a:t>
            </a:r>
            <a:r>
              <a:rPr lang="en-IN" dirty="0" smtClean="0"/>
              <a:t>) &lt; δ =&gt; x ξ B(</a:t>
            </a:r>
            <a:r>
              <a:rPr lang="en-IN" dirty="0" err="1" smtClean="0"/>
              <a:t>y,δ</a:t>
            </a:r>
            <a:r>
              <a:rPr lang="en-IN" dirty="0" smtClean="0"/>
              <a:t>)</a:t>
            </a:r>
          </a:p>
          <a:p>
            <a:r>
              <a:rPr lang="en-IN" dirty="0" smtClean="0"/>
              <a:t>Therefore, B(</a:t>
            </a:r>
            <a:r>
              <a:rPr lang="en-IN" dirty="0" err="1" smtClean="0"/>
              <a:t>z,δ</a:t>
            </a:r>
            <a:r>
              <a:rPr lang="en-IN" baseline="30000" dirty="0" smtClean="0"/>
              <a:t>/</a:t>
            </a:r>
            <a:r>
              <a:rPr lang="en-IN" dirty="0" smtClean="0"/>
              <a:t>)  C B(</a:t>
            </a:r>
            <a:r>
              <a:rPr lang="en-IN" dirty="0" err="1" smtClean="0"/>
              <a:t>y,δ</a:t>
            </a:r>
            <a:r>
              <a:rPr lang="en-IN" dirty="0" smtClean="0"/>
              <a:t>)</a:t>
            </a:r>
          </a:p>
          <a:p>
            <a:r>
              <a:rPr lang="en-IN" dirty="0" smtClean="0"/>
              <a:t>Therefore B(</a:t>
            </a:r>
            <a:r>
              <a:rPr lang="en-IN" dirty="0" err="1" smtClean="0"/>
              <a:t>y,δ</a:t>
            </a:r>
            <a:r>
              <a:rPr lang="en-IN" dirty="0" smtClean="0"/>
              <a:t>) is an open set.</a:t>
            </a:r>
          </a:p>
          <a:p>
            <a:r>
              <a:rPr lang="en-IN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2)Every ball is open</a:t>
            </a:r>
          </a:p>
          <a:p>
            <a:pPr>
              <a:buNone/>
            </a:pPr>
            <a:r>
              <a:rPr lang="en-IN" sz="3400" b="1" u="sng" dirty="0" smtClean="0">
                <a:latin typeface="Times New Roman" pitchFamily="18" charset="0"/>
                <a:cs typeface="Times New Roman" pitchFamily="18" charset="0"/>
              </a:rPr>
              <a:t>Proof:-</a:t>
            </a:r>
            <a:endParaRPr lang="en-IN" sz="3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Let B(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y,δ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)={x ξ S / d(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)&lt;δ} be a ball in S.</a:t>
            </a:r>
          </a:p>
          <a:p>
            <a:pPr>
              <a:buNone/>
            </a:pP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Let z ξ B(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y,δ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Let δ</a:t>
            </a:r>
            <a:r>
              <a:rPr lang="en-IN" sz="3400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 = δ – d(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y,z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 , then δ</a:t>
            </a:r>
            <a:r>
              <a:rPr lang="en-IN" sz="3400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&gt;0</a:t>
            </a:r>
          </a:p>
          <a:p>
            <a:pPr>
              <a:buNone/>
            </a:pP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Let x ξ B(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z,δ</a:t>
            </a:r>
            <a:r>
              <a:rPr lang="en-IN" sz="3400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Then, d(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x,z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)&lt;δ</a:t>
            </a:r>
            <a:r>
              <a:rPr lang="en-IN" sz="3400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 = δ – d(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y,z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i.e., d(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x,z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 + d(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y,z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 &lt; δ</a:t>
            </a:r>
          </a:p>
          <a:p>
            <a:pPr>
              <a:buNone/>
            </a:pP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Therefore, d(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 ≤ d(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x,z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 + d(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y,z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 &lt; δ</a:t>
            </a:r>
          </a:p>
          <a:p>
            <a:pPr>
              <a:buNone/>
            </a:pP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i.e., d(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 &lt; δ =&gt; x ξ B(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y,δ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Therefore, B(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z,δ</a:t>
            </a:r>
            <a:r>
              <a:rPr lang="en-IN" sz="3400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  C B(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y,δ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Therefore B(</a:t>
            </a:r>
            <a:r>
              <a:rPr lang="en-IN" sz="3400" dirty="0" err="1" smtClean="0">
                <a:latin typeface="Times New Roman" pitchFamily="18" charset="0"/>
                <a:cs typeface="Times New Roman" pitchFamily="18" charset="0"/>
              </a:rPr>
              <a:t>y,δ</a:t>
            </a:r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) is an open set.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3)Under a continuous map, the image of a compact set is compact and consequently closed.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Proof:-</a:t>
            </a: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Suppose that f:X---&gt;Y is a continuous map and X is compact.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Now to prove that f(X) is compact.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Clearly, f(X) C Y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Consider an open covering of f(X) by open sets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Since f is continuous, f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(U) is open in X for every open sets U in this cover.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Then { f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(U)} is an open cover for X.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Since X is compact, there are finitely many U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,...,U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of open sets in Y.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 exists X C f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(U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U f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(U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U ...U f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(U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f(X) C U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U U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U ...U U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f(X) is compact.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4)The cross ratio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z,a,b,c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is real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  <a:sym typeface="Wingdings"/>
              </a:rPr>
              <a:t>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4 points lie on a circle or a straight line.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Proof:-</a:t>
            </a: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Given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z,a,b,c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is real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prove :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z,a,b,c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lie on a circle or a straight line.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ξ R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S(a)=1 ; S(b)=0 ; S(C) =∞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i.e.,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z,a,b,c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lie on the image of real axis under linear fractional transformation  S.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 by above lemma,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z,a,b,c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lie on a circle or a straight line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1035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Name :    M.Vijaya Shankari. Department:    Mathematics College: HKRH College,Uthamapalayam Subject : Complex Analysis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MV</dc:creator>
  <cp:lastModifiedBy>MV</cp:lastModifiedBy>
  <cp:revision>16</cp:revision>
  <dcterms:created xsi:type="dcterms:W3CDTF">2006-08-16T00:00:00Z</dcterms:created>
  <dcterms:modified xsi:type="dcterms:W3CDTF">2021-01-26T10:16:33Z</dcterms:modified>
</cp:coreProperties>
</file>