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D20C17-3BA8-4BCD-BCEF-AAE8FC78AD42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C00D616-3334-4A41-9C6F-D0E7EFF1088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752528"/>
          </a:xfrm>
        </p:spPr>
        <p:txBody>
          <a:bodyPr>
            <a:normAutofit/>
          </a:bodyPr>
          <a:lstStyle/>
          <a:p>
            <a:pPr algn="ctr"/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 smtClean="0"/>
              <a:t>MECHANICS</a:t>
            </a:r>
            <a:br>
              <a:rPr lang="en-IN" sz="5400" b="1" dirty="0" smtClean="0"/>
            </a:br>
            <a:r>
              <a:rPr lang="en-IN" sz="3600" b="1" dirty="0" err="1" smtClean="0"/>
              <a:t>Dr.P.ANITHA</a:t>
            </a:r>
            <a:r>
              <a:rPr lang="en-IN" sz="3600" b="1" dirty="0" smtClean="0"/>
              <a:t>  </a:t>
            </a:r>
            <a:br>
              <a:rPr lang="en-IN" sz="3600" b="1" dirty="0" smtClean="0"/>
            </a:br>
            <a:r>
              <a:rPr lang="en-IN" sz="3600" b="1" dirty="0" smtClean="0"/>
              <a:t>Assistant Professor</a:t>
            </a:r>
            <a:br>
              <a:rPr lang="en-IN" sz="3600" b="1" dirty="0" smtClean="0"/>
            </a:br>
            <a:r>
              <a:rPr lang="en-IN" sz="3600" b="1" dirty="0" smtClean="0"/>
              <a:t>Department of Mathematics</a:t>
            </a:r>
            <a:br>
              <a:rPr lang="en-IN" sz="3600" b="1" dirty="0" smtClean="0"/>
            </a:br>
            <a:r>
              <a:rPr lang="en-IN" sz="3600" b="1" dirty="0" smtClean="0"/>
              <a:t>II-</a:t>
            </a:r>
            <a:r>
              <a:rPr lang="en-IN" sz="3600" b="1" dirty="0" err="1" smtClean="0"/>
              <a:t>B.Sc</a:t>
            </a:r>
            <a:r>
              <a:rPr lang="en-IN" sz="3600" b="1" dirty="0" smtClean="0"/>
              <a:t> Mathematics</a:t>
            </a:r>
            <a:r>
              <a:rPr lang="en-IN" sz="5400" b="1" dirty="0"/>
              <a:t/>
            </a:r>
            <a:br>
              <a:rPr lang="en-IN" sz="5400" b="1" dirty="0"/>
            </a:br>
            <a:endParaRPr lang="en-IN" sz="5400" b="1" dirty="0"/>
          </a:p>
        </p:txBody>
      </p:sp>
    </p:spTree>
    <p:extLst>
      <p:ext uri="{BB962C8B-B14F-4D97-AF65-F5344CB8AC3E}">
        <p14:creationId xmlns:p14="http://schemas.microsoft.com/office/powerpoint/2010/main" val="356746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1916832"/>
                <a:ext cx="8424936" cy="4174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2800" dirty="0" smtClean="0"/>
                  <a:t>ie) t=0     or      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GB" sz="28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p/>
                        </m:sSup>
                        <m:sSup>
                          <m:sSupPr>
                            <m:ctrlPr>
                              <a:rPr lang="en-GB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𝑠𝑖𝑛</m:t>
                            </m:r>
                          </m:e>
                          <m:sup/>
                        </m:sSup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</a:p>
              <a:p>
                <a:r>
                  <a:rPr lang="en-GB" sz="2800" dirty="0"/>
                  <a:t>	</a:t>
                </a:r>
                <a:r>
                  <a:rPr lang="en-GB" sz="2800" dirty="0" smtClean="0"/>
                  <a:t>		=2(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IN" sz="2800" b="0" i="1" smtClean="0">
                            <a:latin typeface="Cambria Math"/>
                          </a:rPr>
                          <m:t>𝑢𝑠𝑖𝑛</m:t>
                        </m:r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IN" sz="2800" b="0" i="1" smtClean="0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GB" sz="2800" dirty="0" smtClean="0"/>
                  <a:t>)=2T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T  =0  gives the time of projection.</a:t>
                </a:r>
              </a:p>
              <a:p>
                <a:r>
                  <a:rPr lang="en-GB" sz="2800" dirty="0"/>
                  <a:t> </a:t>
                </a:r>
                <a:r>
                  <a:rPr lang="en-GB" sz="2800" dirty="0" smtClean="0"/>
                  <a:t>  </a:t>
                </a:r>
              </a:p>
              <a:p>
                <a:endParaRPr lang="en-GB" sz="2800" dirty="0"/>
              </a:p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𝑡𝑖𝑚𝑒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𝑜𝑓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𝑓𝑙𝑖𝑔h𝑡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IN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𝑢𝑠𝑖𝑛</m:t>
                        </m:r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GB" sz="2800" dirty="0" smtClean="0"/>
                  <a:t>	</a:t>
                </a:r>
              </a:p>
              <a:p>
                <a:endParaRPr lang="en-IN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16832"/>
                <a:ext cx="8424936" cy="4174541"/>
              </a:xfrm>
              <a:prstGeom prst="rect">
                <a:avLst/>
              </a:prstGeom>
              <a:blipFill rotWithShape="1">
                <a:blip r:embed="rId2"/>
                <a:stretch>
                  <a:fillRect l="-15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16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1052736"/>
                <a:ext cx="8568952" cy="4737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3200" b="1" dirty="0" smtClean="0"/>
                  <a:t>The range on the horizontal plane through the point of projection R</a:t>
                </a:r>
              </a:p>
              <a:p>
                <a:endParaRPr lang="en-IN" sz="3200" b="1" dirty="0"/>
              </a:p>
              <a:p>
                <a:endParaRPr lang="en-IN" sz="3200" b="1" dirty="0" smtClean="0"/>
              </a:p>
              <a:p>
                <a:r>
                  <a:rPr lang="en-IN" sz="2800" dirty="0" smtClean="0"/>
                  <a:t>Range  R =OC=horizontal distance </a:t>
                </a:r>
                <a:r>
                  <a:rPr lang="en-IN" sz="2800" dirty="0" err="1" smtClean="0"/>
                  <a:t>traveled</a:t>
                </a:r>
                <a:r>
                  <a:rPr lang="en-IN" sz="2800" dirty="0" smtClean="0"/>
                  <a:t> during the  time of flight</a:t>
                </a:r>
              </a:p>
              <a:p>
                <a:r>
                  <a:rPr lang="en-IN" sz="2800" dirty="0"/>
                  <a:t>	</a:t>
                </a:r>
                <a:r>
                  <a:rPr lang="en-IN" sz="2800" dirty="0" smtClean="0"/>
                  <a:t>	=horizontal </a:t>
                </a:r>
                <a:r>
                  <a:rPr lang="en-IN" sz="2800" dirty="0" err="1" smtClean="0"/>
                  <a:t>velocityx</a:t>
                </a:r>
                <a:r>
                  <a:rPr lang="en-IN" sz="2800" dirty="0" smtClean="0"/>
                  <a:t> time of flight</a:t>
                </a:r>
              </a:p>
              <a:p>
                <a:r>
                  <a:rPr lang="en-IN" sz="2800" dirty="0"/>
                  <a:t>	</a:t>
                </a:r>
                <a:r>
                  <a:rPr lang="en-IN" sz="2800" dirty="0" smtClean="0"/>
                  <a:t>	=</a:t>
                </a:r>
                <a14:m>
                  <m:oMath xmlns:m="http://schemas.openxmlformats.org/officeDocument/2006/math">
                    <m:r>
                      <a:rPr lang="en-IN" sz="2800" b="0" i="1" smtClean="0">
                        <a:latin typeface="Cambria Math"/>
                      </a:rPr>
                      <m:t>𝑢𝑐𝑜𝑠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IN" sz="2800" b="0" i="1" smtClean="0">
                        <a:latin typeface="Cambria Math"/>
                        <a:ea typeface="Cambria Math"/>
                      </a:rPr>
                      <m:t>∗</m:t>
                    </m:r>
                    <m:f>
                      <m:fPr>
                        <m:ctrlPr>
                          <a:rPr lang="en-IN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𝑢𝑠𝑖𝑛</m:t>
                        </m:r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IN" sz="2800" dirty="0" smtClean="0"/>
                  <a:t> </a:t>
                </a:r>
              </a:p>
              <a:p>
                <a:r>
                  <a:rPr lang="en-IN" sz="2800" dirty="0"/>
                  <a:t>	</a:t>
                </a:r>
                <a:r>
                  <a:rPr lang="en-IN" sz="2800" dirty="0" smtClean="0"/>
                  <a:t>	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IN" sz="2800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IN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IN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IN" sz="28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IN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IN" sz="2800" b="0" i="1" smtClean="0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endParaRPr lang="en-IN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52736"/>
                <a:ext cx="8568952" cy="4737579"/>
              </a:xfrm>
              <a:prstGeom prst="rect">
                <a:avLst/>
              </a:prstGeom>
              <a:blipFill rotWithShape="1">
                <a:blip r:embed="rId2"/>
                <a:stretch>
                  <a:fillRect l="-1778" t="-154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83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916832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/>
              <a:t>Text book: Dynamics   -</a:t>
            </a:r>
            <a:r>
              <a:rPr lang="en-IN" sz="3200" dirty="0" err="1" smtClean="0"/>
              <a:t>Dr.M.K.Venkatraman</a:t>
            </a:r>
            <a:endParaRPr lang="en-IN" sz="3200" dirty="0" smtClean="0"/>
          </a:p>
          <a:p>
            <a:endParaRPr lang="en-IN" sz="3200" dirty="0"/>
          </a:p>
          <a:p>
            <a:endParaRPr lang="en-IN" sz="3200" dirty="0" smtClean="0"/>
          </a:p>
          <a:p>
            <a:r>
              <a:rPr lang="en-IN" sz="3200" dirty="0" smtClean="0"/>
              <a:t>Reference </a:t>
            </a:r>
            <a:r>
              <a:rPr lang="en-IN" sz="3200" dirty="0" err="1" smtClean="0"/>
              <a:t>book:Mechanics</a:t>
            </a:r>
            <a:r>
              <a:rPr lang="en-IN" sz="3200" dirty="0" smtClean="0"/>
              <a:t>—</a:t>
            </a:r>
            <a:r>
              <a:rPr lang="en-IN" sz="3200" dirty="0" err="1" smtClean="0"/>
              <a:t>I.Rajeshwari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73046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9672" y="3244334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/>
              <a:t>PROJECTILES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36932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70080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GB" sz="3600" dirty="0" smtClean="0"/>
              <a:t>In this chapter we discuss the motion of  a particle in a plane curve when it is projected in space in any direction in </a:t>
            </a:r>
            <a:r>
              <a:rPr lang="en-GB" sz="3600" dirty="0" err="1" smtClean="0"/>
              <a:t>avertical</a:t>
            </a:r>
            <a:r>
              <a:rPr lang="en-GB" sz="3600" dirty="0" smtClean="0"/>
              <a:t> </a:t>
            </a:r>
            <a:r>
              <a:rPr lang="en-GB" sz="3600" dirty="0" err="1" smtClean="0"/>
              <a:t>plane.Resistance</a:t>
            </a:r>
            <a:r>
              <a:rPr lang="en-GB" sz="3600" dirty="0" smtClean="0"/>
              <a:t> due to air and small variations due to gravitational force are also neglected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8555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268760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DEFINITIONS</a:t>
            </a:r>
          </a:p>
          <a:p>
            <a:r>
              <a:rPr lang="en-GB" sz="3200" b="1" dirty="0"/>
              <a:t>	</a:t>
            </a:r>
            <a:endParaRPr lang="en-GB" sz="32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/>
              <a:t>A particle  is projected into the air in any direction with any velocity is called a </a:t>
            </a:r>
            <a:r>
              <a:rPr lang="en-GB" sz="2800" b="1" dirty="0" smtClean="0"/>
              <a:t>projectile</a:t>
            </a:r>
            <a:r>
              <a:rPr lang="en-GB" sz="2800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8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b="1" dirty="0" smtClean="0"/>
              <a:t>The angle of projection </a:t>
            </a:r>
            <a:r>
              <a:rPr lang="en-GB" sz="2800" dirty="0" smtClean="0"/>
              <a:t>is the angle made by the initial velocity with the horizontal plane through the point of projection.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8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b="1" dirty="0" smtClean="0"/>
              <a:t>The velocity of projection </a:t>
            </a:r>
            <a:r>
              <a:rPr lang="en-GB" sz="2800" dirty="0" smtClean="0"/>
              <a:t>is the velocity with which the particle is projected.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00516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461911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GB" sz="2800" b="1" dirty="0" smtClean="0"/>
              <a:t>The  trajectory </a:t>
            </a:r>
            <a:r>
              <a:rPr lang="en-GB" sz="2800" dirty="0" smtClean="0"/>
              <a:t>is the path described by the projectile.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/>
              <a:t>The  </a:t>
            </a:r>
            <a:r>
              <a:rPr lang="en-GB" sz="2800" b="1" dirty="0" smtClean="0"/>
              <a:t>range on a plane </a:t>
            </a:r>
            <a:r>
              <a:rPr lang="en-GB" sz="2800" dirty="0" smtClean="0"/>
              <a:t>through the point of projection is the </a:t>
            </a:r>
            <a:r>
              <a:rPr lang="en-GB" sz="2800" dirty="0" err="1" smtClean="0"/>
              <a:t>diatance</a:t>
            </a:r>
            <a:r>
              <a:rPr lang="en-GB" sz="2800" dirty="0" smtClean="0"/>
              <a:t> between the point of projection and the point where the trajectory  meets that plane.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b="1" dirty="0" smtClean="0"/>
              <a:t>The time of flight </a:t>
            </a:r>
            <a:r>
              <a:rPr lang="en-GB" sz="2800" dirty="0" smtClean="0"/>
              <a:t>is the interval of time that </a:t>
            </a:r>
            <a:r>
              <a:rPr lang="en-GB" sz="2800" dirty="0" err="1" smtClean="0"/>
              <a:t>elapes</a:t>
            </a:r>
            <a:r>
              <a:rPr lang="en-GB" sz="2800" dirty="0" smtClean="0"/>
              <a:t> from the instant of projection till the instant when the particle again meets the horizontal plane through the point  of projection.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57019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96752"/>
            <a:ext cx="80648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Two fundamental principles</a:t>
            </a:r>
          </a:p>
          <a:p>
            <a:endParaRPr lang="en-GB" sz="3200" b="1" dirty="0"/>
          </a:p>
          <a:p>
            <a:r>
              <a:rPr lang="en-GB" sz="2800" dirty="0" smtClean="0"/>
              <a:t>1)The horizontal velocity  remains constant throughout the motion.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2)The vertical component of the velocity will be subjected to retardation g .</a:t>
            </a:r>
            <a:endParaRPr lang="en-IN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19233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45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1556792"/>
                <a:ext cx="7848872" cy="7153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 smtClean="0"/>
                  <a:t>Characteristics of the motion of the particle</a:t>
                </a:r>
              </a:p>
              <a:p>
                <a:endParaRPr lang="en-GB" sz="3200" b="1" dirty="0"/>
              </a:p>
              <a:p>
                <a:r>
                  <a:rPr lang="en-GB" sz="3200" b="1" dirty="0" smtClean="0"/>
                  <a:t>1)Greatest height(h)</a:t>
                </a:r>
              </a:p>
              <a:p>
                <a:endParaRPr lang="en-GB" sz="2800" b="1" dirty="0" smtClean="0"/>
              </a:p>
              <a:p>
                <a:r>
                  <a:rPr lang="en-GB" sz="2800" b="1" dirty="0"/>
                  <a:t>	</a:t>
                </a:r>
                <a:r>
                  <a:rPr lang="en-GB" sz="2800" dirty="0" smtClean="0"/>
                  <a:t>when the particle reaches the highest point at </a:t>
                </a:r>
                <a:r>
                  <a:rPr lang="en-GB" sz="2800" dirty="0" err="1" smtClean="0"/>
                  <a:t>A,its</a:t>
                </a:r>
                <a:r>
                  <a:rPr lang="en-GB" sz="2800" dirty="0" smtClean="0"/>
                  <a:t> direction is horizontal.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At </a:t>
                </a:r>
                <a:r>
                  <a:rPr lang="en-GB" sz="2800" dirty="0" err="1" smtClean="0"/>
                  <a:t>A,vertical</a:t>
                </a:r>
                <a:r>
                  <a:rPr lang="en-GB" sz="2800" dirty="0" smtClean="0"/>
                  <a:t> velocity =0</a:t>
                </a:r>
              </a:p>
              <a:p>
                <a:r>
                  <a:rPr lang="en-GB" sz="2800" dirty="0" smtClean="0"/>
                  <a:t>Let AB =h.</a:t>
                </a:r>
              </a:p>
              <a:p>
                <a:r>
                  <a:rPr lang="en-GB" sz="2800" dirty="0" smtClean="0"/>
                  <a:t>Consider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800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 smtClean="0"/>
                  <a:t>+2as then 0=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/>
                          </a:rPr>
                          <m:t>𝑢𝑠𝑖𝑛</m:t>
                        </m:r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800" b="0" i="0" smtClean="0">
                        <a:latin typeface="Cambria Math"/>
                      </a:rPr>
                      <m:t>−2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/>
                      </a:rPr>
                      <m:t>gh</m:t>
                    </m:r>
                  </m:oMath>
                </a14:m>
                <a:endParaRPr lang="en-GB" sz="2800" b="0" dirty="0" smtClean="0"/>
              </a:p>
              <a:p>
                <a:r>
                  <a:rPr lang="en-GB" sz="2800" dirty="0"/>
                  <a:t>	</a:t>
                </a:r>
                <a:r>
                  <a:rPr lang="en-GB" sz="2800" dirty="0" smtClean="0"/>
                  <a:t>	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GB" sz="2800" dirty="0" smtClean="0"/>
                  <a:t> 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  <m:r>
                          <a:rPr lang="en-GB" sz="2800" b="0" i="1" smtClean="0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GB" sz="2800" dirty="0" smtClean="0"/>
                  <a:t> .</a:t>
                </a:r>
              </a:p>
              <a:p>
                <a:endParaRPr lang="en-GB" sz="2800" dirty="0" smtClean="0"/>
              </a:p>
              <a:p>
                <a:endParaRPr lang="en-GB" sz="2800" b="1" dirty="0" smtClean="0"/>
              </a:p>
              <a:p>
                <a:endParaRPr lang="en-GB" sz="3200" b="1" dirty="0"/>
              </a:p>
              <a:p>
                <a:endParaRPr lang="en-IN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7848872" cy="7153497"/>
              </a:xfrm>
              <a:prstGeom prst="rect">
                <a:avLst/>
              </a:prstGeom>
              <a:blipFill rotWithShape="1">
                <a:blip r:embed="rId2"/>
                <a:stretch>
                  <a:fillRect l="-1941" t="-10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9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332656"/>
                <a:ext cx="8424936" cy="6107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 smtClean="0"/>
                  <a:t>2)Time taken to reach the greatest height T</a:t>
                </a:r>
              </a:p>
              <a:p>
                <a:endParaRPr lang="en-GB" sz="3200" b="1" dirty="0"/>
              </a:p>
              <a:p>
                <a:r>
                  <a:rPr lang="en-GB" sz="2800" dirty="0" smtClean="0"/>
                  <a:t>	Let T be the time taken  from O to reach  the greatest height at A.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At A final vertical velocity is zero</a:t>
                </a:r>
              </a:p>
              <a:p>
                <a:r>
                  <a:rPr lang="en-GB" sz="2800" dirty="0" smtClean="0"/>
                  <a:t>At O initial vertical velocity is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/>
                      </a:rPr>
                      <m:t> </m:t>
                    </m:r>
                    <m:r>
                      <a:rPr lang="en-GB" sz="2800" b="0" i="1" smtClean="0">
                        <a:latin typeface="Cambria Math"/>
                      </a:rPr>
                      <m:t>𝑢𝑠𝑖𝑛</m:t>
                    </m:r>
                    <m:r>
                      <a:rPr lang="en-GB" sz="2800" b="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en-GB" sz="2800" dirty="0" smtClean="0"/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Using the formula  v=</a:t>
                </a:r>
                <a:r>
                  <a:rPr lang="en-GB" sz="2800" dirty="0" err="1" smtClean="0"/>
                  <a:t>u+at</a:t>
                </a:r>
                <a:endParaRPr lang="en-GB" sz="2800" dirty="0" smtClean="0"/>
              </a:p>
              <a:p>
                <a:r>
                  <a:rPr lang="en-GB" sz="2800" dirty="0" smtClean="0"/>
                  <a:t>0=</a:t>
                </a:r>
                <a:r>
                  <a:rPr lang="en-GB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𝑢𝑠𝑖𝑛</m:t>
                    </m:r>
                    <m:r>
                      <a:rPr lang="en-GB" sz="2800" b="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GB" sz="2800" dirty="0" smtClean="0"/>
                  <a:t>-</a:t>
                </a:r>
                <a:r>
                  <a:rPr lang="en-GB" sz="2800" dirty="0" err="1" smtClean="0"/>
                  <a:t>gT</a:t>
                </a:r>
                <a:endParaRPr lang="en-GB" sz="2800" dirty="0" smtClean="0"/>
              </a:p>
              <a:p>
                <a:endParaRPr lang="en-GB" sz="2800" dirty="0"/>
              </a:p>
              <a:p>
                <a:r>
                  <a:rPr lang="en-GB" sz="2800" dirty="0" smtClean="0"/>
                  <a:t>	</a:t>
                </a:r>
                <a:r>
                  <a:rPr lang="en-GB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GB" sz="2800" dirty="0" smtClean="0"/>
                  <a:t> 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p/>
                        </m:sSup>
                        <m:sSup>
                          <m:sSupPr>
                            <m:ctrlPr>
                              <a:rPr lang="en-GB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𝑠𝑖𝑛</m:t>
                            </m:r>
                          </m:e>
                          <m:sup/>
                        </m:sSup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  <m:r>
                          <a:rPr lang="en-GB" sz="2800" b="0" i="1" smtClean="0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</a:p>
              <a:p>
                <a:endParaRPr lang="en-IN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424936" cy="6107056"/>
              </a:xfrm>
              <a:prstGeom prst="rect">
                <a:avLst/>
              </a:prstGeom>
              <a:blipFill rotWithShape="1">
                <a:blip r:embed="rId2"/>
                <a:stretch>
                  <a:fillRect l="-1809" t="-119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758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548680"/>
                <a:ext cx="8352928" cy="6526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 smtClean="0"/>
                  <a:t>Time of flight (t)</a:t>
                </a:r>
              </a:p>
              <a:p>
                <a:endParaRPr lang="en-GB" sz="3200" b="1" dirty="0"/>
              </a:p>
              <a:p>
                <a:r>
                  <a:rPr lang="en-GB" sz="2800" dirty="0" smtClean="0"/>
                  <a:t>	Let t be the time taken travel from O to C along its path .At C, vertical distance </a:t>
                </a:r>
                <a:r>
                  <a:rPr lang="en-GB" sz="2800" dirty="0" err="1" smtClean="0"/>
                  <a:t>traveled</a:t>
                </a:r>
                <a:r>
                  <a:rPr lang="en-GB" sz="2800" dirty="0" smtClean="0"/>
                  <a:t> is zero. Consider the vertical motion and by the formula</a:t>
                </a:r>
              </a:p>
              <a:p>
                <a:r>
                  <a:rPr lang="en-GB" sz="2800" dirty="0" smtClean="0"/>
                  <a:t>		S=</a:t>
                </a:r>
                <a:r>
                  <a:rPr lang="en-GB" sz="2800" dirty="0" err="1" smtClean="0"/>
                  <a:t>ut</a:t>
                </a:r>
                <a:r>
                  <a:rPr lang="en-GB" sz="28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𝑎𝑡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IN" sz="2800" dirty="0" smtClean="0"/>
              </a:p>
              <a:p>
                <a:r>
                  <a:rPr lang="en-GB" sz="2800" dirty="0"/>
                  <a:t>	</a:t>
                </a:r>
                <a:r>
                  <a:rPr lang="en-GB" sz="2800" dirty="0" smtClean="0"/>
                  <a:t>	0= u sin</a:t>
                </a:r>
                <a:r>
                  <a:rPr lang="el-GR" sz="2800" dirty="0" smtClean="0"/>
                  <a:t>α</a:t>
                </a:r>
                <a:r>
                  <a:rPr lang="en-GB" sz="2800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/>
                          </a:rPr>
                          <m:t>𝑔</m:t>
                        </m:r>
                        <m:r>
                          <a:rPr lang="en-GB" sz="28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IN" sz="2800" dirty="0" smtClean="0"/>
              </a:p>
              <a:p>
                <a:r>
                  <a:rPr lang="en-IN" sz="2800" dirty="0"/>
                  <a:t>	</a:t>
                </a:r>
                <a:r>
                  <a:rPr lang="en-IN" sz="2800" dirty="0" smtClean="0"/>
                  <a:t>	</a:t>
                </a:r>
                <a:r>
                  <a:rPr lang="en-GB" sz="2800" dirty="0" smtClean="0"/>
                  <a:t> t(u sin</a:t>
                </a:r>
                <a:r>
                  <a:rPr lang="el-GR" sz="2800" dirty="0" smtClean="0"/>
                  <a:t>α</a:t>
                </a:r>
                <a:r>
                  <a:rPr lang="en-GB" sz="2800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/>
                          </a:rPr>
                          <m:t>𝑔</m:t>
                        </m:r>
                        <m:r>
                          <a:rPr lang="en-GB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IN" sz="2800" b="0" i="1" smtClean="0">
                            <a:latin typeface="Cambria Math"/>
                          </a:rPr>
                          <m:t>)=0</m:t>
                        </m:r>
                      </m:e>
                      <m:sup/>
                    </m:sSup>
                  </m:oMath>
                </a14:m>
                <a:endParaRPr lang="en-IN" sz="2800" dirty="0" smtClean="0"/>
              </a:p>
              <a:p>
                <a:r>
                  <a:rPr lang="en-IN" sz="2800" dirty="0"/>
                  <a:t>	</a:t>
                </a:r>
                <a:r>
                  <a:rPr lang="en-IN" sz="2800" dirty="0" smtClean="0"/>
                  <a:t>	t =0   or   </a:t>
                </a:r>
                <a:r>
                  <a:rPr lang="en-GB" sz="2800" dirty="0" smtClean="0"/>
                  <a:t>u sin</a:t>
                </a:r>
                <a:r>
                  <a:rPr lang="el-GR" sz="2800" dirty="0" smtClean="0"/>
                  <a:t>α</a:t>
                </a:r>
                <a:r>
                  <a:rPr lang="en-GB" sz="2800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/>
                          </a:rPr>
                          <m:t>𝑔</m:t>
                        </m:r>
                        <m:r>
                          <a:rPr lang="en-GB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IN" sz="2800" b="0" i="1" smtClean="0">
                            <a:latin typeface="Cambria Math"/>
                          </a:rPr>
                          <m:t>=0</m:t>
                        </m:r>
                      </m:e>
                      <m:sup/>
                    </m:sSup>
                  </m:oMath>
                </a14:m>
                <a:endParaRPr lang="en-IN" sz="2800" dirty="0" smtClean="0"/>
              </a:p>
              <a:p>
                <a:r>
                  <a:rPr lang="en-IN" sz="2800" dirty="0"/>
                  <a:t>	</a:t>
                </a:r>
                <a:endParaRPr lang="en-IN" sz="2800" dirty="0" smtClean="0"/>
              </a:p>
              <a:p>
                <a:r>
                  <a:rPr lang="en-IN" sz="2800" dirty="0"/>
                  <a:t>	</a:t>
                </a:r>
                <a:r>
                  <a:rPr lang="en-IN" sz="2800" dirty="0" smtClean="0"/>
                  <a:t>	</a:t>
                </a:r>
              </a:p>
              <a:p>
                <a:endParaRPr lang="en-IN" sz="2800" dirty="0" smtClean="0"/>
              </a:p>
              <a:p>
                <a:r>
                  <a:rPr lang="en-GB" sz="2800" dirty="0"/>
                  <a:t>	</a:t>
                </a:r>
                <a:r>
                  <a:rPr lang="en-GB" sz="2800" dirty="0" smtClean="0"/>
                  <a:t>	</a:t>
                </a:r>
                <a:endParaRPr lang="en-IN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8352928" cy="6526915"/>
              </a:xfrm>
              <a:prstGeom prst="rect">
                <a:avLst/>
              </a:prstGeom>
              <a:blipFill rotWithShape="1">
                <a:blip r:embed="rId2"/>
                <a:stretch>
                  <a:fillRect l="-1898" t="-11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786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103</TotalTime>
  <Words>208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Angles</vt:lpstr>
      <vt:lpstr>Equation</vt:lpstr>
      <vt:lpstr> MECHANICS Dr.P.ANITHA   Assistant Professor Department of Mathematics II-B.Sc Mathematics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PROJECTILES</dc:title>
  <dc:creator>ADMIN</dc:creator>
  <cp:lastModifiedBy>ADMIN</cp:lastModifiedBy>
  <cp:revision>11</cp:revision>
  <dcterms:created xsi:type="dcterms:W3CDTF">2021-01-29T05:26:17Z</dcterms:created>
  <dcterms:modified xsi:type="dcterms:W3CDTF">2021-01-29T07:31:11Z</dcterms:modified>
</cp:coreProperties>
</file>