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3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98AB4-1838-4B7B-85AF-7C99F589E673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65BB57-FD4A-42E9-AFA4-C90DA66FFBF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98AB4-1838-4B7B-85AF-7C99F589E673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65BB57-FD4A-42E9-AFA4-C90DA66FFBF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98AB4-1838-4B7B-85AF-7C99F589E673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65BB57-FD4A-42E9-AFA4-C90DA66FFBF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98AB4-1838-4B7B-85AF-7C99F589E673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65BB57-FD4A-42E9-AFA4-C90DA66FFBF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98AB4-1838-4B7B-85AF-7C99F589E673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65BB57-FD4A-42E9-AFA4-C90DA66FFBF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98AB4-1838-4B7B-85AF-7C99F589E673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65BB57-FD4A-42E9-AFA4-C90DA66FFBF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98AB4-1838-4B7B-85AF-7C99F589E673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65BB57-FD4A-42E9-AFA4-C90DA66FFBF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98AB4-1838-4B7B-85AF-7C99F589E673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65BB57-FD4A-42E9-AFA4-C90DA66FFBF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98AB4-1838-4B7B-85AF-7C99F589E673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65BB57-FD4A-42E9-AFA4-C90DA66FFBF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98AB4-1838-4B7B-85AF-7C99F589E673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65BB57-FD4A-42E9-AFA4-C90DA66FFBF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98AB4-1838-4B7B-85AF-7C99F589E673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65BB57-FD4A-42E9-AFA4-C90DA66FFBF4}" type="slidenum">
              <a:rPr lang="en-IN" smtClean="0"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4998AB4-1838-4B7B-85AF-7C99F589E673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465BB57-FD4A-42E9-AFA4-C90DA66FFBF4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2444115"/>
            <a:ext cx="828092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6000" b="1" dirty="0" smtClean="0"/>
              <a:t>Real Analysis</a:t>
            </a:r>
            <a:r>
              <a:rPr lang="en-IN" sz="6000" b="1" dirty="0"/>
              <a:t/>
            </a:r>
            <a:br>
              <a:rPr lang="en-IN" sz="6000" b="1" dirty="0"/>
            </a:br>
            <a:r>
              <a:rPr lang="en-IN" sz="3200" b="1" dirty="0" err="1"/>
              <a:t>Dr.P.ANITHA</a:t>
            </a:r>
            <a:r>
              <a:rPr lang="en-IN" sz="3200" b="1" dirty="0"/>
              <a:t>  </a:t>
            </a:r>
            <a:br>
              <a:rPr lang="en-IN" sz="3200" b="1" dirty="0"/>
            </a:br>
            <a:r>
              <a:rPr lang="en-IN" sz="3200" b="1" dirty="0"/>
              <a:t>Assistant Professor</a:t>
            </a:r>
            <a:br>
              <a:rPr lang="en-IN" sz="3200" b="1" dirty="0"/>
            </a:br>
            <a:r>
              <a:rPr lang="en-IN" sz="3200" b="1" dirty="0"/>
              <a:t>Department of Mathematics</a:t>
            </a:r>
            <a:br>
              <a:rPr lang="en-IN" sz="3200" b="1" dirty="0"/>
            </a:br>
            <a:r>
              <a:rPr lang="en-IN" sz="3200" b="1" dirty="0" smtClean="0"/>
              <a:t>I-</a:t>
            </a:r>
            <a:r>
              <a:rPr lang="en-IN" sz="3200" b="1" dirty="0" err="1" smtClean="0"/>
              <a:t>B.Sc</a:t>
            </a:r>
            <a:r>
              <a:rPr lang="en-IN" sz="3200" b="1" dirty="0" smtClean="0"/>
              <a:t> </a:t>
            </a:r>
            <a:r>
              <a:rPr lang="en-IN" sz="3200" b="1" dirty="0"/>
              <a:t>Mathematics</a:t>
            </a:r>
            <a:br>
              <a:rPr lang="en-IN" sz="3200" b="1" dirty="0"/>
            </a:br>
            <a:r>
              <a:rPr lang="en-IN" sz="3200" b="1" dirty="0" smtClean="0"/>
              <a:t>Sequences and series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3072904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/>
        </p:nvSpPr>
        <p:spPr>
          <a:xfrm>
            <a:off x="684213" y="742156"/>
            <a:ext cx="7696200" cy="1143000"/>
          </a:xfrm>
          <a:prstGeom prst="rect">
            <a:avLst/>
          </a:prstGeom>
        </p:spPr>
        <p:txBody>
          <a:bodyPr vert="horz" anchor="ctr">
            <a:normAutofit fontScale="90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fontAlgn="auto">
              <a:spcAft>
                <a:spcPts val="0"/>
              </a:spcAft>
              <a:defRPr/>
            </a:pPr>
            <a:r>
              <a:rPr lang="en-US" smtClean="0"/>
              <a:t>Computing Limits of Sequences (1)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012" y="2121694"/>
            <a:ext cx="7378451" cy="1739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1" y="3728244"/>
            <a:ext cx="7897561" cy="1933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351213" y="1537494"/>
            <a:ext cx="1295400" cy="3762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Examples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46101" y="2626519"/>
            <a:ext cx="304800" cy="3762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1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34988" y="4447381"/>
            <a:ext cx="315913" cy="3762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2</a:t>
            </a: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5137152" y="211664"/>
            <a:ext cx="3090863" cy="814"/>
            <a:chOff x="3285" y="2907"/>
            <a:chExt cx="1947" cy="814"/>
          </a:xfrm>
        </p:grpSpPr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3312" y="345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IN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3446" y="3175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US" sz="2400"/>
                <a:t>1</a:t>
              </a: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3415" y="3433"/>
              <a:ext cx="29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US" sz="2400"/>
                <a:t>n</a:t>
              </a:r>
              <a:r>
                <a:rPr lang="en-US" sz="2400" baseline="30000"/>
                <a:t>2</a:t>
              </a:r>
              <a:endParaRPr lang="en-US" sz="2400"/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3870" y="345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endParaRPr lang="en-IN"/>
            </a:p>
          </p:txBody>
        </p: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4358" y="3293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US" sz="2400"/>
                <a:t>0</a:t>
              </a:r>
            </a:p>
          </p:txBody>
        </p:sp>
        <p:grpSp>
          <p:nvGrpSpPr>
            <p:cNvPr id="16" name="Group 15"/>
            <p:cNvGrpSpPr>
              <a:grpSpLocks/>
            </p:cNvGrpSpPr>
            <p:nvPr/>
          </p:nvGrpSpPr>
          <p:grpSpPr bwMode="auto">
            <a:xfrm>
              <a:off x="3285" y="2907"/>
              <a:ext cx="1947" cy="814"/>
              <a:chOff x="3285" y="2907"/>
              <a:chExt cx="1947" cy="814"/>
            </a:xfrm>
          </p:grpSpPr>
          <p:sp>
            <p:nvSpPr>
              <p:cNvPr id="17" name="Rectangle 16"/>
              <p:cNvSpPr>
                <a:spLocks noChangeArrowheads="1"/>
              </p:cNvSpPr>
              <p:nvPr/>
            </p:nvSpPr>
            <p:spPr bwMode="auto">
              <a:xfrm>
                <a:off x="3285" y="3221"/>
                <a:ext cx="1269" cy="5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hu-HU"/>
              </a:p>
            </p:txBody>
          </p:sp>
          <p:sp>
            <p:nvSpPr>
              <p:cNvPr id="18" name="Line 18"/>
              <p:cNvSpPr>
                <a:spLocks noChangeShapeType="1"/>
              </p:cNvSpPr>
              <p:nvPr/>
            </p:nvSpPr>
            <p:spPr bwMode="auto">
              <a:xfrm flipV="1">
                <a:off x="4554" y="2907"/>
                <a:ext cx="678" cy="55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en-IN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23704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/>
        </p:nvSpPr>
        <p:spPr>
          <a:xfrm>
            <a:off x="685800" y="1079499"/>
            <a:ext cx="7846640" cy="1182689"/>
          </a:xfrm>
          <a:prstGeom prst="rect">
            <a:avLst/>
          </a:prstGeom>
        </p:spPr>
        <p:txBody>
          <a:bodyPr vert="horz" anchor="ctr">
            <a:normAutofit fontScale="90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fontAlgn="auto">
              <a:spcAft>
                <a:spcPts val="0"/>
              </a:spcAft>
              <a:defRPr/>
            </a:pPr>
            <a:r>
              <a:rPr lang="en-US" smtClean="0"/>
              <a:t>Computing Limits of Sequences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919412"/>
            <a:ext cx="8235088" cy="739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830638"/>
            <a:ext cx="5593644" cy="1493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16548"/>
            <a:ext cx="2872679" cy="38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199" y="5323759"/>
            <a:ext cx="3787363" cy="1129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609850" y="2262188"/>
            <a:ext cx="2874512" cy="36933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Verdana" pitchFamily="34" charset="0"/>
              </a:rPr>
              <a:t>Examples continued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81000" y="2638425"/>
            <a:ext cx="310758" cy="36933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67631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682081"/>
            <a:ext cx="6324600" cy="1277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8738" y="4034631"/>
            <a:ext cx="5275262" cy="76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Rectangle 5"/>
          <p:cNvSpPr>
            <a:spLocks noGrp="1" noChangeArrowheads="1"/>
          </p:cNvSpPr>
          <p:nvPr/>
        </p:nvSpPr>
        <p:spPr>
          <a:xfrm>
            <a:off x="457200" y="892969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90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en-US" smtClean="0"/>
              <a:t>Formal Definition of Limits of Sequences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62000" y="2609056"/>
            <a:ext cx="1295400" cy="376238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Definition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62000" y="4275931"/>
            <a:ext cx="1295400" cy="376238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Example</a:t>
            </a: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107781"/>
            <a:ext cx="38862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9779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772816"/>
            <a:ext cx="74888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 smtClean="0"/>
              <a:t>Text </a:t>
            </a:r>
            <a:r>
              <a:rPr lang="en-IN" sz="2800" b="1" dirty="0" err="1" smtClean="0"/>
              <a:t>book</a:t>
            </a:r>
            <a:r>
              <a:rPr lang="en-IN" sz="2800" dirty="0" err="1" smtClean="0"/>
              <a:t>:Sequences</a:t>
            </a:r>
            <a:r>
              <a:rPr lang="en-IN" sz="2800" dirty="0" smtClean="0"/>
              <a:t> and series &amp;Fourier series  -</a:t>
            </a:r>
            <a:r>
              <a:rPr lang="en-IN" sz="2800" dirty="0" err="1" smtClean="0"/>
              <a:t>Arumugam</a:t>
            </a:r>
            <a:r>
              <a:rPr lang="en-IN" sz="2800" dirty="0" smtClean="0"/>
              <a:t> &amp; </a:t>
            </a:r>
            <a:r>
              <a:rPr lang="en-IN" sz="2800" dirty="0" err="1" smtClean="0"/>
              <a:t>Issac</a:t>
            </a:r>
            <a:endParaRPr lang="en-IN" sz="2800" dirty="0" smtClean="0"/>
          </a:p>
          <a:p>
            <a:endParaRPr lang="en-IN" sz="2800" dirty="0"/>
          </a:p>
          <a:p>
            <a:r>
              <a:rPr lang="en-IN" sz="2800" b="1" dirty="0" smtClean="0"/>
              <a:t>Reference book: </a:t>
            </a:r>
            <a:r>
              <a:rPr lang="en-IN" sz="2800" dirty="0" smtClean="0"/>
              <a:t>Real analysis  </a:t>
            </a:r>
            <a:r>
              <a:rPr lang="en-IN" sz="2800" b="1" dirty="0" smtClean="0"/>
              <a:t>-</a:t>
            </a:r>
            <a:r>
              <a:rPr lang="en-IN" sz="2800" dirty="0" err="1" smtClean="0"/>
              <a:t>Santhi</a:t>
            </a:r>
            <a:r>
              <a:rPr lang="en-IN" sz="2800" dirty="0" smtClean="0"/>
              <a:t> Narayanan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477216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/>
        </p:nvSpPr>
        <p:spPr>
          <a:xfrm>
            <a:off x="533400" y="1028700"/>
            <a:ext cx="7696200" cy="4128492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algn="ctr" fontAlgn="auto">
              <a:spcAft>
                <a:spcPts val="0"/>
              </a:spcAft>
              <a:defRPr/>
            </a:pPr>
            <a:endParaRPr lang="en-US" sz="5400" dirty="0" smtClean="0"/>
          </a:p>
          <a:p>
            <a:pPr algn="ctr" fontAlgn="auto">
              <a:spcAft>
                <a:spcPts val="0"/>
              </a:spcAft>
              <a:defRPr/>
            </a:pPr>
            <a:r>
              <a:rPr lang="en-US" sz="5400" dirty="0" smtClean="0"/>
              <a:t>SEQUENCES AND SERIES</a:t>
            </a:r>
            <a:endParaRPr lang="en-US" sz="5400" dirty="0" smtClean="0"/>
          </a:p>
        </p:txBody>
      </p:sp>
    </p:spTree>
    <p:extLst>
      <p:ext uri="{BB962C8B-B14F-4D97-AF65-F5344CB8AC3E}">
        <p14:creationId xmlns:p14="http://schemas.microsoft.com/office/powerpoint/2010/main" val="1715349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/>
        </p:nvSpPr>
        <p:spPr>
          <a:xfrm>
            <a:off x="533400" y="1028700"/>
            <a:ext cx="76962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fontAlgn="auto">
              <a:spcAft>
                <a:spcPts val="0"/>
              </a:spcAft>
              <a:defRPr/>
            </a:pPr>
            <a:r>
              <a:rPr lang="en-US" smtClean="0"/>
              <a:t>Sequences of Numbers</a:t>
            </a: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635250"/>
            <a:ext cx="7391400" cy="94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263" y="3913188"/>
            <a:ext cx="1622425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4691063"/>
            <a:ext cx="4079875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3850" y="5310188"/>
            <a:ext cx="2112963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28600" y="2857500"/>
            <a:ext cx="1295400" cy="376238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Definition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28600" y="4005263"/>
            <a:ext cx="1295400" cy="3762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Examples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1905000" y="4000500"/>
            <a:ext cx="304800" cy="3762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1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1905000" y="4767263"/>
            <a:ext cx="304800" cy="3762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2</a:t>
            </a: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1905000" y="5453063"/>
            <a:ext cx="304800" cy="3762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794944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>
            <a:spLocks noGrp="1" noChangeArrowheads="1"/>
          </p:cNvSpPr>
          <p:nvPr/>
        </p:nvSpPr>
        <p:spPr>
          <a:xfrm>
            <a:off x="762000" y="736600"/>
            <a:ext cx="76962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fontAlgn="auto">
              <a:spcAft>
                <a:spcPts val="0"/>
              </a:spcAft>
              <a:defRPr/>
            </a:pPr>
            <a:r>
              <a:rPr lang="en-US" smtClean="0"/>
              <a:t>Limits of Sequences</a:t>
            </a:r>
          </a:p>
        </p:txBody>
      </p:sp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39963"/>
            <a:ext cx="67818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5288" y="4930775"/>
            <a:ext cx="5715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457200" y="2413000"/>
            <a:ext cx="1295400" cy="376238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Definition</a:t>
            </a: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457200" y="5461000"/>
            <a:ext cx="1670050" cy="376238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Examples</a:t>
            </a: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2328863" y="5461000"/>
            <a:ext cx="392112" cy="3762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1</a:t>
            </a:r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762000" y="3600450"/>
            <a:ext cx="7924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If a sequence has a finite limit, then we say that the sequence is </a:t>
            </a:r>
            <a:r>
              <a:rPr lang="en-US" sz="2400">
                <a:solidFill>
                  <a:srgbClr val="FF0000"/>
                </a:solidFill>
                <a:latin typeface="Verdana" pitchFamily="34" charset="0"/>
              </a:rPr>
              <a:t>convergent</a:t>
            </a:r>
            <a:r>
              <a:rPr lang="en-US" sz="2400">
                <a:latin typeface="Verdana" pitchFamily="34" charset="0"/>
              </a:rPr>
              <a:t> or that it </a:t>
            </a:r>
            <a:r>
              <a:rPr lang="en-US" sz="2400">
                <a:solidFill>
                  <a:srgbClr val="FF0000"/>
                </a:solidFill>
                <a:latin typeface="Verdana" pitchFamily="34" charset="0"/>
              </a:rPr>
              <a:t>converges</a:t>
            </a:r>
            <a:r>
              <a:rPr lang="en-US" sz="2400">
                <a:latin typeface="Verdana" pitchFamily="34" charset="0"/>
              </a:rPr>
              <a:t>.  Otherwise it </a:t>
            </a:r>
            <a:r>
              <a:rPr lang="en-US" sz="2400">
                <a:solidFill>
                  <a:srgbClr val="FF0000"/>
                </a:solidFill>
                <a:latin typeface="Verdana" pitchFamily="34" charset="0"/>
              </a:rPr>
              <a:t>diverges</a:t>
            </a:r>
            <a:r>
              <a:rPr lang="en-US" sz="2400">
                <a:latin typeface="Verdana" pitchFamily="34" charset="0"/>
              </a:rPr>
              <a:t> and is </a:t>
            </a:r>
            <a:r>
              <a:rPr lang="en-US" sz="2400">
                <a:solidFill>
                  <a:srgbClr val="FF0000"/>
                </a:solidFill>
                <a:latin typeface="Verdana" pitchFamily="34" charset="0"/>
              </a:rPr>
              <a:t>divergent</a:t>
            </a:r>
            <a:r>
              <a:rPr lang="en-US" sz="2400">
                <a:latin typeface="Verdana" pitchFamily="34" charset="0"/>
              </a:rPr>
              <a:t>.</a:t>
            </a:r>
          </a:p>
        </p:txBody>
      </p:sp>
      <p:sp>
        <p:nvSpPr>
          <p:cNvPr id="21" name="Text Box 43"/>
          <p:cNvSpPr txBox="1">
            <a:spLocks noChangeArrowheads="1"/>
          </p:cNvSpPr>
          <p:nvPr/>
        </p:nvSpPr>
        <p:spPr bwMode="auto">
          <a:xfrm>
            <a:off x="4999038" y="5754688"/>
            <a:ext cx="392112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613036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Grp="1" noChangeArrowheads="1"/>
          </p:cNvSpPr>
          <p:nvPr/>
        </p:nvSpPr>
        <p:spPr>
          <a:xfrm>
            <a:off x="571500" y="1481137"/>
            <a:ext cx="7696200" cy="9144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fontAlgn="auto">
              <a:spcAft>
                <a:spcPts val="0"/>
              </a:spcAft>
              <a:defRPr/>
            </a:pPr>
            <a:r>
              <a:rPr lang="en-US" smtClean="0"/>
              <a:t>Limits of Sequences</a:t>
            </a:r>
          </a:p>
        </p:txBody>
      </p: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100" y="2817812"/>
            <a:ext cx="73914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723900" y="3044825"/>
            <a:ext cx="304800" cy="3762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2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723900" y="3995737"/>
            <a:ext cx="304800" cy="3762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3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647700" y="4757737"/>
            <a:ext cx="1295400" cy="376238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Notation</a:t>
            </a:r>
          </a:p>
        </p:txBody>
      </p:sp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4805362"/>
            <a:ext cx="1524000" cy="5715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1181100" y="3975100"/>
            <a:ext cx="64008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00">
                <a:latin typeface="Verdana" pitchFamily="34" charset="0"/>
              </a:rPr>
              <a:t>The sequence (1,-2,3,-4,…) diverges.</a:t>
            </a:r>
          </a:p>
        </p:txBody>
      </p:sp>
    </p:spTree>
    <p:extLst>
      <p:ext uri="{BB962C8B-B14F-4D97-AF65-F5344CB8AC3E}">
        <p14:creationId xmlns:p14="http://schemas.microsoft.com/office/powerpoint/2010/main" val="2905649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/>
        </p:nvSpPr>
        <p:spPr>
          <a:xfrm>
            <a:off x="762000" y="736600"/>
            <a:ext cx="76962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fontAlgn="auto">
              <a:spcAft>
                <a:spcPts val="0"/>
              </a:spcAft>
              <a:defRPr/>
            </a:pPr>
            <a:r>
              <a:rPr lang="en-US" smtClean="0"/>
              <a:t>Limits of Sequences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39963"/>
            <a:ext cx="67818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5288" y="4930775"/>
            <a:ext cx="5715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57200" y="2413000"/>
            <a:ext cx="1295400" cy="376238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Definition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57200" y="5461000"/>
            <a:ext cx="1670050" cy="376238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Examples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328863" y="5461000"/>
            <a:ext cx="392112" cy="3762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1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762000" y="3600450"/>
            <a:ext cx="7924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If a sequence has a finite limit, then we say that the sequence is </a:t>
            </a:r>
            <a:r>
              <a:rPr lang="en-US" sz="2400">
                <a:solidFill>
                  <a:srgbClr val="FF0000"/>
                </a:solidFill>
                <a:latin typeface="Verdana" pitchFamily="34" charset="0"/>
              </a:rPr>
              <a:t>convergent</a:t>
            </a:r>
            <a:r>
              <a:rPr lang="en-US" sz="2400">
                <a:latin typeface="Verdana" pitchFamily="34" charset="0"/>
              </a:rPr>
              <a:t> or that it </a:t>
            </a:r>
            <a:r>
              <a:rPr lang="en-US" sz="2400">
                <a:solidFill>
                  <a:srgbClr val="FF0000"/>
                </a:solidFill>
                <a:latin typeface="Verdana" pitchFamily="34" charset="0"/>
              </a:rPr>
              <a:t>converges</a:t>
            </a:r>
            <a:r>
              <a:rPr lang="en-US" sz="2400">
                <a:latin typeface="Verdana" pitchFamily="34" charset="0"/>
              </a:rPr>
              <a:t>.  Otherwise it </a:t>
            </a:r>
            <a:r>
              <a:rPr lang="en-US" sz="2400">
                <a:solidFill>
                  <a:srgbClr val="FF0000"/>
                </a:solidFill>
                <a:latin typeface="Verdana" pitchFamily="34" charset="0"/>
              </a:rPr>
              <a:t>diverges</a:t>
            </a:r>
            <a:r>
              <a:rPr lang="en-US" sz="2400">
                <a:latin typeface="Verdana" pitchFamily="34" charset="0"/>
              </a:rPr>
              <a:t> and is </a:t>
            </a:r>
            <a:r>
              <a:rPr lang="en-US" sz="2400">
                <a:solidFill>
                  <a:srgbClr val="FF0000"/>
                </a:solidFill>
                <a:latin typeface="Verdana" pitchFamily="34" charset="0"/>
              </a:rPr>
              <a:t>divergent</a:t>
            </a:r>
            <a:r>
              <a:rPr lang="en-US" sz="2400">
                <a:latin typeface="Verdana" pitchFamily="34" charset="0"/>
              </a:rPr>
              <a:t>.</a:t>
            </a:r>
          </a:p>
        </p:txBody>
      </p:sp>
      <p:sp>
        <p:nvSpPr>
          <p:cNvPr id="11" name="Text Box 43"/>
          <p:cNvSpPr txBox="1">
            <a:spLocks noChangeArrowheads="1"/>
          </p:cNvSpPr>
          <p:nvPr/>
        </p:nvSpPr>
        <p:spPr bwMode="auto">
          <a:xfrm>
            <a:off x="4999038" y="5754688"/>
            <a:ext cx="392112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810334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754981" y="534987"/>
            <a:ext cx="5786438" cy="1171575"/>
            <a:chOff x="1200" y="240"/>
            <a:chExt cx="3645" cy="738"/>
          </a:xfrm>
        </p:grpSpPr>
        <p:pic>
          <p:nvPicPr>
            <p:cNvPr id="7" name="Picture 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0" y="240"/>
              <a:ext cx="3645" cy="7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2496" y="747"/>
              <a:ext cx="247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Verdana" pitchFamily="34" charset="0"/>
                </a:rPr>
                <a:t>0</a:t>
              </a:r>
            </a:p>
          </p:txBody>
        </p:sp>
      </p:grpSp>
      <p:pic>
        <p:nvPicPr>
          <p:cNvPr id="5" name="Picture 4" descr="f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581" y="1982787"/>
            <a:ext cx="5786438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26"/>
          <p:cNvSpPr>
            <a:spLocks noChangeShapeType="1"/>
          </p:cNvSpPr>
          <p:nvPr/>
        </p:nvSpPr>
        <p:spPr bwMode="auto">
          <a:xfrm>
            <a:off x="1780381" y="2973387"/>
            <a:ext cx="0" cy="1600200"/>
          </a:xfrm>
          <a:prstGeom prst="line">
            <a:avLst/>
          </a:prstGeom>
          <a:noFill/>
          <a:ln w="9525">
            <a:solidFill>
              <a:srgbClr val="09099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2311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>
            <a:spLocks noGrp="1" noChangeArrowheads="1"/>
          </p:cNvSpPr>
          <p:nvPr/>
        </p:nvSpPr>
        <p:spPr>
          <a:xfrm>
            <a:off x="571500" y="1481137"/>
            <a:ext cx="7696200" cy="9144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fontAlgn="auto">
              <a:spcAft>
                <a:spcPts val="0"/>
              </a:spcAft>
              <a:defRPr/>
            </a:pPr>
            <a:r>
              <a:rPr lang="en-US" smtClean="0"/>
              <a:t>Limits of Sequences</a:t>
            </a:r>
          </a:p>
        </p:txBody>
      </p:sp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100" y="2817812"/>
            <a:ext cx="73914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723900" y="3044825"/>
            <a:ext cx="304800" cy="3762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2</a:t>
            </a: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723900" y="3995737"/>
            <a:ext cx="304800" cy="3762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3</a:t>
            </a: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647700" y="4757737"/>
            <a:ext cx="1295400" cy="376238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Notation</a:t>
            </a:r>
          </a:p>
        </p:txBody>
      </p:sp>
      <p:pic>
        <p:nvPicPr>
          <p:cNvPr id="19" name="Picture 1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4805362"/>
            <a:ext cx="1524000" cy="5715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1181100" y="3975100"/>
            <a:ext cx="64008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00">
                <a:latin typeface="Verdana" pitchFamily="34" charset="0"/>
              </a:rPr>
              <a:t>The sequence (1,-2,3,-4,…) diverges.</a:t>
            </a:r>
          </a:p>
        </p:txBody>
      </p:sp>
    </p:spTree>
    <p:extLst>
      <p:ext uri="{BB962C8B-B14F-4D97-AF65-F5344CB8AC3E}">
        <p14:creationId xmlns:p14="http://schemas.microsoft.com/office/powerpoint/2010/main" val="2066235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/>
        </p:nvSpPr>
        <p:spPr>
          <a:xfrm>
            <a:off x="767911" y="1449263"/>
            <a:ext cx="8027163" cy="1710902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fontAlgn="auto">
              <a:spcAft>
                <a:spcPts val="0"/>
              </a:spcAft>
              <a:defRPr/>
            </a:pPr>
            <a:r>
              <a:rPr lang="en-US" sz="4000" smtClean="0"/>
              <a:t>Computing Limits of Sequences (1)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56992"/>
            <a:ext cx="7895482" cy="2069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29453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</TotalTime>
  <Words>172</Words>
  <Application>Microsoft Office PowerPoint</Application>
  <PresentationFormat>On-screen Show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</cp:revision>
  <dcterms:created xsi:type="dcterms:W3CDTF">2021-01-28T16:04:34Z</dcterms:created>
  <dcterms:modified xsi:type="dcterms:W3CDTF">2021-01-29T07:19:09Z</dcterms:modified>
</cp:coreProperties>
</file>