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1" r:id="rId13"/>
    <p:sldId id="267" r:id="rId14"/>
    <p:sldId id="272"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10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39131F2-17AF-4DBC-B0CC-F80055D3F75C}" type="datetimeFigureOut">
              <a:rPr lang="en-IN" smtClean="0"/>
              <a:t>29-01-2021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E636490-8CC0-4EEF-95D0-75296F7F9067}" type="slidenum">
              <a:rPr lang="en-IN" smtClean="0"/>
              <a:t>‹#›</a:t>
            </a:fld>
            <a:endParaRPr lang="en-IN"/>
          </a:p>
        </p:txBody>
      </p:sp>
    </p:spTree>
    <p:extLst>
      <p:ext uri="{BB962C8B-B14F-4D97-AF65-F5344CB8AC3E}">
        <p14:creationId xmlns:p14="http://schemas.microsoft.com/office/powerpoint/2010/main" val="1157549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9131F2-17AF-4DBC-B0CC-F80055D3F75C}" type="datetimeFigureOut">
              <a:rPr lang="en-IN" smtClean="0"/>
              <a:t>29-01-2021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E636490-8CC0-4EEF-95D0-75296F7F9067}" type="slidenum">
              <a:rPr lang="en-IN" smtClean="0"/>
              <a:t>‹#›</a:t>
            </a:fld>
            <a:endParaRPr lang="en-IN"/>
          </a:p>
        </p:txBody>
      </p:sp>
    </p:spTree>
    <p:extLst>
      <p:ext uri="{BB962C8B-B14F-4D97-AF65-F5344CB8AC3E}">
        <p14:creationId xmlns:p14="http://schemas.microsoft.com/office/powerpoint/2010/main" val="2546451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39131F2-17AF-4DBC-B0CC-F80055D3F75C}" type="datetimeFigureOut">
              <a:rPr lang="en-IN" smtClean="0"/>
              <a:t>29-01-2021</a:t>
            </a:fld>
            <a:endParaRPr lang="en-IN"/>
          </a:p>
        </p:txBody>
      </p:sp>
      <p:sp>
        <p:nvSpPr>
          <p:cNvPr id="5" name="Footer Placeholder 4"/>
          <p:cNvSpPr>
            <a:spLocks noGrp="1"/>
          </p:cNvSpPr>
          <p:nvPr>
            <p:ph type="ftr" sz="quarter" idx="11"/>
          </p:nvPr>
        </p:nvSpPr>
        <p:spPr>
          <a:xfrm>
            <a:off x="3776135" y="6422854"/>
            <a:ext cx="4279669" cy="365125"/>
          </a:xfrm>
        </p:spPr>
        <p:txBody>
          <a:bodyPr/>
          <a:lstStyle/>
          <a:p>
            <a:endParaRPr lang="en-IN"/>
          </a:p>
        </p:txBody>
      </p:sp>
      <p:sp>
        <p:nvSpPr>
          <p:cNvPr id="6" name="Slide Number Placeholder 5"/>
          <p:cNvSpPr>
            <a:spLocks noGrp="1"/>
          </p:cNvSpPr>
          <p:nvPr>
            <p:ph type="sldNum" sz="quarter" idx="12"/>
          </p:nvPr>
        </p:nvSpPr>
        <p:spPr>
          <a:xfrm>
            <a:off x="8073048" y="6422854"/>
            <a:ext cx="879759" cy="365125"/>
          </a:xfrm>
        </p:spPr>
        <p:txBody>
          <a:bodyPr/>
          <a:lstStyle/>
          <a:p>
            <a:fld id="{6E636490-8CC0-4EEF-95D0-75296F7F9067}" type="slidenum">
              <a:rPr lang="en-IN" smtClean="0"/>
              <a:t>‹#›</a:t>
            </a:fld>
            <a:endParaRPr lang="en-IN"/>
          </a:p>
        </p:txBody>
      </p:sp>
    </p:spTree>
    <p:extLst>
      <p:ext uri="{BB962C8B-B14F-4D97-AF65-F5344CB8AC3E}">
        <p14:creationId xmlns:p14="http://schemas.microsoft.com/office/powerpoint/2010/main" val="2212918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9131F2-17AF-4DBC-B0CC-F80055D3F75C}" type="datetimeFigureOut">
              <a:rPr lang="en-IN" smtClean="0"/>
              <a:t>29-01-2021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E636490-8CC0-4EEF-95D0-75296F7F9067}" type="slidenum">
              <a:rPr lang="en-IN" smtClean="0"/>
              <a:t>‹#›</a:t>
            </a:fld>
            <a:endParaRPr lang="en-IN"/>
          </a:p>
        </p:txBody>
      </p:sp>
    </p:spTree>
    <p:extLst>
      <p:ext uri="{BB962C8B-B14F-4D97-AF65-F5344CB8AC3E}">
        <p14:creationId xmlns:p14="http://schemas.microsoft.com/office/powerpoint/2010/main" val="2305544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39131F2-17AF-4DBC-B0CC-F80055D3F75C}" type="datetimeFigureOut">
              <a:rPr lang="en-IN" smtClean="0"/>
              <a:t>29-01-2021</a:t>
            </a:fld>
            <a:endParaRPr lang="en-IN"/>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IN"/>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6E636490-8CC0-4EEF-95D0-75296F7F9067}" type="slidenum">
              <a:rPr lang="en-IN" smtClean="0"/>
              <a:t>‹#›</a:t>
            </a:fld>
            <a:endParaRPr lang="en-IN"/>
          </a:p>
        </p:txBody>
      </p:sp>
    </p:spTree>
    <p:extLst>
      <p:ext uri="{BB962C8B-B14F-4D97-AF65-F5344CB8AC3E}">
        <p14:creationId xmlns:p14="http://schemas.microsoft.com/office/powerpoint/2010/main" val="316753915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9131F2-17AF-4DBC-B0CC-F80055D3F75C}" type="datetimeFigureOut">
              <a:rPr lang="en-IN" smtClean="0"/>
              <a:t>29-01-2021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E636490-8CC0-4EEF-95D0-75296F7F9067}" type="slidenum">
              <a:rPr lang="en-IN" smtClean="0"/>
              <a:t>‹#›</a:t>
            </a:fld>
            <a:endParaRPr lang="en-IN"/>
          </a:p>
        </p:txBody>
      </p:sp>
    </p:spTree>
    <p:extLst>
      <p:ext uri="{BB962C8B-B14F-4D97-AF65-F5344CB8AC3E}">
        <p14:creationId xmlns:p14="http://schemas.microsoft.com/office/powerpoint/2010/main" val="2153672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9131F2-17AF-4DBC-B0CC-F80055D3F75C}" type="datetimeFigureOut">
              <a:rPr lang="en-IN" smtClean="0"/>
              <a:t>29-01-2021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E636490-8CC0-4EEF-95D0-75296F7F9067}" type="slidenum">
              <a:rPr lang="en-IN" smtClean="0"/>
              <a:t>‹#›</a:t>
            </a:fld>
            <a:endParaRPr lang="en-IN"/>
          </a:p>
        </p:txBody>
      </p:sp>
    </p:spTree>
    <p:extLst>
      <p:ext uri="{BB962C8B-B14F-4D97-AF65-F5344CB8AC3E}">
        <p14:creationId xmlns:p14="http://schemas.microsoft.com/office/powerpoint/2010/main" val="2038717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9131F2-17AF-4DBC-B0CC-F80055D3F75C}" type="datetimeFigureOut">
              <a:rPr lang="en-IN" smtClean="0"/>
              <a:t>29-01-2021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E636490-8CC0-4EEF-95D0-75296F7F9067}" type="slidenum">
              <a:rPr lang="en-IN" smtClean="0"/>
              <a:t>‹#›</a:t>
            </a:fld>
            <a:endParaRPr lang="en-IN"/>
          </a:p>
        </p:txBody>
      </p:sp>
    </p:spTree>
    <p:extLst>
      <p:ext uri="{BB962C8B-B14F-4D97-AF65-F5344CB8AC3E}">
        <p14:creationId xmlns:p14="http://schemas.microsoft.com/office/powerpoint/2010/main" val="4081931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9131F2-17AF-4DBC-B0CC-F80055D3F75C}" type="datetimeFigureOut">
              <a:rPr lang="en-IN" smtClean="0"/>
              <a:t>29-01-2021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E636490-8CC0-4EEF-95D0-75296F7F9067}" type="slidenum">
              <a:rPr lang="en-IN" smtClean="0"/>
              <a:t>‹#›</a:t>
            </a:fld>
            <a:endParaRPr lang="en-IN"/>
          </a:p>
        </p:txBody>
      </p:sp>
    </p:spTree>
    <p:extLst>
      <p:ext uri="{BB962C8B-B14F-4D97-AF65-F5344CB8AC3E}">
        <p14:creationId xmlns:p14="http://schemas.microsoft.com/office/powerpoint/2010/main" val="869648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9131F2-17AF-4DBC-B0CC-F80055D3F75C}" type="datetimeFigureOut">
              <a:rPr lang="en-IN" smtClean="0"/>
              <a:t>29-01-2021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E636490-8CC0-4EEF-95D0-75296F7F9067}" type="slidenum">
              <a:rPr lang="en-IN" smtClean="0"/>
              <a:t>‹#›</a:t>
            </a:fld>
            <a:endParaRPr lang="en-IN"/>
          </a:p>
        </p:txBody>
      </p:sp>
    </p:spTree>
    <p:extLst>
      <p:ext uri="{BB962C8B-B14F-4D97-AF65-F5344CB8AC3E}">
        <p14:creationId xmlns:p14="http://schemas.microsoft.com/office/powerpoint/2010/main" val="2341883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9131F2-17AF-4DBC-B0CC-F80055D3F75C}" type="datetimeFigureOut">
              <a:rPr lang="en-IN" smtClean="0"/>
              <a:t>29-01-2021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E636490-8CC0-4EEF-95D0-75296F7F9067}" type="slidenum">
              <a:rPr lang="en-IN" smtClean="0"/>
              <a:t>‹#›</a:t>
            </a:fld>
            <a:endParaRPr lang="en-IN"/>
          </a:p>
        </p:txBody>
      </p:sp>
    </p:spTree>
    <p:extLst>
      <p:ext uri="{BB962C8B-B14F-4D97-AF65-F5344CB8AC3E}">
        <p14:creationId xmlns:p14="http://schemas.microsoft.com/office/powerpoint/2010/main" val="1473868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39131F2-17AF-4DBC-B0CC-F80055D3F75C}" type="datetimeFigureOut">
              <a:rPr lang="en-IN" smtClean="0"/>
              <a:t>29-01-2021</a:t>
            </a:fld>
            <a:endParaRPr lang="en-IN"/>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IN"/>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6E636490-8CC0-4EEF-95D0-75296F7F9067}" type="slidenum">
              <a:rPr lang="en-IN" smtClean="0"/>
              <a:t>‹#›</a:t>
            </a:fld>
            <a:endParaRPr lang="en-IN"/>
          </a:p>
        </p:txBody>
      </p:sp>
    </p:spTree>
    <p:extLst>
      <p:ext uri="{BB962C8B-B14F-4D97-AF65-F5344CB8AC3E}">
        <p14:creationId xmlns:p14="http://schemas.microsoft.com/office/powerpoint/2010/main" val="183143310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3F057-38B8-4810-96EF-BADD3EC9ABDA}"/>
              </a:ext>
            </a:extLst>
          </p:cNvPr>
          <p:cNvSpPr>
            <a:spLocks noGrp="1"/>
          </p:cNvSpPr>
          <p:nvPr>
            <p:ph type="ctrTitle"/>
          </p:nvPr>
        </p:nvSpPr>
        <p:spPr/>
        <p:txBody>
          <a:bodyPr/>
          <a:lstStyle/>
          <a:p>
            <a:r>
              <a:rPr lang="en-US" dirty="0"/>
              <a:t>Formulation of LPP</a:t>
            </a:r>
            <a:endParaRPr lang="en-IN" dirty="0"/>
          </a:p>
        </p:txBody>
      </p:sp>
      <p:sp>
        <p:nvSpPr>
          <p:cNvPr id="3" name="Subtitle 2">
            <a:extLst>
              <a:ext uri="{FF2B5EF4-FFF2-40B4-BE49-F238E27FC236}">
                <a16:creationId xmlns:a16="http://schemas.microsoft.com/office/drawing/2014/main" id="{5C2BC98A-E35B-47B1-AB96-015DBE469CC7}"/>
              </a:ext>
            </a:extLst>
          </p:cNvPr>
          <p:cNvSpPr>
            <a:spLocks noGrp="1"/>
          </p:cNvSpPr>
          <p:nvPr>
            <p:ph type="subTitle" idx="1"/>
          </p:nvPr>
        </p:nvSpPr>
        <p:spPr/>
        <p:txBody>
          <a:bodyPr/>
          <a:lstStyle/>
          <a:p>
            <a:r>
              <a:rPr lang="en-US" dirty="0"/>
              <a:t>RAYSHIMA N</a:t>
            </a:r>
          </a:p>
          <a:p>
            <a:r>
              <a:rPr lang="en-US" dirty="0"/>
              <a:t>ASSISTANT PROFESSOR OF MATHEMATICS</a:t>
            </a:r>
          </a:p>
          <a:p>
            <a:r>
              <a:rPr lang="en-US" dirty="0"/>
              <a:t>HAJEE KARUTHA ROWTHER HOWDIA COLLEGE</a:t>
            </a:r>
            <a:endParaRPr lang="en-IN" dirty="0"/>
          </a:p>
        </p:txBody>
      </p:sp>
    </p:spTree>
    <p:extLst>
      <p:ext uri="{BB962C8B-B14F-4D97-AF65-F5344CB8AC3E}">
        <p14:creationId xmlns:p14="http://schemas.microsoft.com/office/powerpoint/2010/main" val="11693122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3756E4-DB6A-43B6-A6C4-08463236D6D8}"/>
              </a:ext>
            </a:extLst>
          </p:cNvPr>
          <p:cNvSpPr>
            <a:spLocks noGrp="1"/>
          </p:cNvSpPr>
          <p:nvPr>
            <p:ph idx="1"/>
          </p:nvPr>
        </p:nvSpPr>
        <p:spPr/>
        <p:txBody>
          <a:bodyPr/>
          <a:lstStyle/>
          <a:p>
            <a:r>
              <a:rPr lang="en-US" b="1" dirty="0"/>
              <a:t>EXAMPLE 2: </a:t>
            </a:r>
          </a:p>
          <a:p>
            <a:pPr marL="0" indent="0">
              <a:buNone/>
            </a:pPr>
            <a:r>
              <a:rPr lang="en-US" dirty="0"/>
              <a:t>PRODUCT MIX PROBLEM </a:t>
            </a:r>
          </a:p>
          <a:p>
            <a:pPr marL="0" indent="0">
              <a:buNone/>
            </a:pPr>
            <a:r>
              <a:rPr lang="en-US" dirty="0"/>
              <a:t>	A factory manufactures two products A and B. To manufacture one unit of A, 1.5 machine hours and 2.5 </a:t>
            </a:r>
            <a:r>
              <a:rPr lang="en-US" dirty="0" err="1"/>
              <a:t>labour</a:t>
            </a:r>
            <a:r>
              <a:rPr lang="en-US" dirty="0"/>
              <a:t> hours are required. To manufacture product B, 2.5 machine hours and 1.5 </a:t>
            </a:r>
            <a:r>
              <a:rPr lang="en-US" dirty="0" err="1"/>
              <a:t>labour</a:t>
            </a:r>
            <a:r>
              <a:rPr lang="en-US" dirty="0"/>
              <a:t> hours are required. In a month, 300 machine hours and 240 </a:t>
            </a:r>
            <a:r>
              <a:rPr lang="en-US" dirty="0" err="1"/>
              <a:t>labour</a:t>
            </a:r>
            <a:r>
              <a:rPr lang="en-US" dirty="0"/>
              <a:t> hours are available. Profit per unit for A is Rs. 50 and for B is Rs. 40. Formulate as LPP. </a:t>
            </a:r>
          </a:p>
          <a:p>
            <a:pPr marL="0" indent="0">
              <a:buNone/>
            </a:pPr>
            <a:r>
              <a:rPr lang="en-US" dirty="0"/>
              <a:t>Solution:</a:t>
            </a:r>
            <a:endParaRPr lang="en-IN" dirty="0"/>
          </a:p>
        </p:txBody>
      </p:sp>
      <p:sp>
        <p:nvSpPr>
          <p:cNvPr id="4" name="Title 1">
            <a:extLst>
              <a:ext uri="{FF2B5EF4-FFF2-40B4-BE49-F238E27FC236}">
                <a16:creationId xmlns:a16="http://schemas.microsoft.com/office/drawing/2014/main" id="{34BCEBAE-9168-4C17-912D-C9E5049C1947}"/>
              </a:ext>
            </a:extLst>
          </p:cNvPr>
          <p:cNvSpPr>
            <a:spLocks noGrp="1"/>
          </p:cNvSpPr>
          <p:nvPr>
            <p:ph type="title"/>
          </p:nvPr>
        </p:nvSpPr>
        <p:spPr>
          <a:xfrm>
            <a:off x="842839" y="284163"/>
            <a:ext cx="10144250" cy="1508125"/>
          </a:xfrm>
        </p:spPr>
        <p:txBody>
          <a:bodyPr>
            <a:normAutofit/>
          </a:bodyPr>
          <a:lstStyle/>
          <a:p>
            <a:r>
              <a:rPr lang="en-US" sz="3200" b="1" dirty="0"/>
              <a:t>FORMULATION OF LINEAR PROGRAMMING PROBLEM</a:t>
            </a:r>
            <a:endParaRPr lang="en-IN" sz="3200" b="1" dirty="0"/>
          </a:p>
        </p:txBody>
      </p:sp>
      <p:pic>
        <p:nvPicPr>
          <p:cNvPr id="5" name="Picture 4">
            <a:extLst>
              <a:ext uri="{FF2B5EF4-FFF2-40B4-BE49-F238E27FC236}">
                <a16:creationId xmlns:a16="http://schemas.microsoft.com/office/drawing/2014/main" id="{9E004D7E-2EE1-42FF-92FB-8D4BBF712B5E}"/>
              </a:ext>
            </a:extLst>
          </p:cNvPr>
          <p:cNvPicPr>
            <a:picLocks noChangeAspect="1"/>
          </p:cNvPicPr>
          <p:nvPr/>
        </p:nvPicPr>
        <p:blipFill>
          <a:blip r:embed="rId2"/>
          <a:stretch>
            <a:fillRect/>
          </a:stretch>
        </p:blipFill>
        <p:spPr>
          <a:xfrm>
            <a:off x="2151609" y="5135562"/>
            <a:ext cx="7886700" cy="1438275"/>
          </a:xfrm>
          <a:prstGeom prst="rect">
            <a:avLst/>
          </a:prstGeom>
        </p:spPr>
      </p:pic>
    </p:spTree>
    <p:extLst>
      <p:ext uri="{BB962C8B-B14F-4D97-AF65-F5344CB8AC3E}">
        <p14:creationId xmlns:p14="http://schemas.microsoft.com/office/powerpoint/2010/main" val="168927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3756E4-DB6A-43B6-A6C4-08463236D6D8}"/>
              </a:ext>
            </a:extLst>
          </p:cNvPr>
          <p:cNvSpPr>
            <a:spLocks noGrp="1"/>
          </p:cNvSpPr>
          <p:nvPr>
            <p:ph idx="1"/>
          </p:nvPr>
        </p:nvSpPr>
        <p:spPr>
          <a:xfrm>
            <a:off x="1202918" y="2011679"/>
            <a:ext cx="10000469" cy="4762831"/>
          </a:xfrm>
        </p:spPr>
        <p:txBody>
          <a:bodyPr>
            <a:normAutofit lnSpcReduction="10000"/>
          </a:bodyPr>
          <a:lstStyle/>
          <a:p>
            <a:pPr marL="0" indent="0">
              <a:buNone/>
            </a:pPr>
            <a:r>
              <a:rPr lang="en-US" dirty="0"/>
              <a:t>There will be two constraints. One for machine hours availability and for </a:t>
            </a:r>
            <a:r>
              <a:rPr lang="en-US" dirty="0" err="1"/>
              <a:t>labour</a:t>
            </a:r>
            <a:r>
              <a:rPr lang="en-US" dirty="0"/>
              <a:t> hours availability. </a:t>
            </a:r>
          </a:p>
          <a:p>
            <a:r>
              <a:rPr lang="en-US" b="1" dirty="0"/>
              <a:t>Decision variable:</a:t>
            </a:r>
          </a:p>
          <a:p>
            <a:pPr marL="0" indent="0">
              <a:buNone/>
            </a:pPr>
            <a:r>
              <a:rPr lang="en-US" dirty="0"/>
              <a:t>    X1 = Number of units of A manufactured per month. </a:t>
            </a:r>
          </a:p>
          <a:p>
            <a:pPr marL="0" indent="0">
              <a:buNone/>
            </a:pPr>
            <a:r>
              <a:rPr lang="en-US" dirty="0"/>
              <a:t>    X2 = Number of units of B manufactured per month. </a:t>
            </a:r>
          </a:p>
          <a:p>
            <a:r>
              <a:rPr lang="en-US" b="1" dirty="0"/>
              <a:t>The objective function: </a:t>
            </a:r>
          </a:p>
          <a:p>
            <a:pPr marL="0" indent="0">
              <a:buNone/>
            </a:pPr>
            <a:r>
              <a:rPr lang="en-US" b="1" dirty="0"/>
              <a:t>	</a:t>
            </a:r>
            <a:r>
              <a:rPr lang="en-US" dirty="0"/>
              <a:t>Max Z = 50x1+ 40x2 </a:t>
            </a:r>
          </a:p>
          <a:p>
            <a:pPr marL="0" indent="0">
              <a:buNone/>
            </a:pPr>
            <a:r>
              <a:rPr lang="en-US" dirty="0"/>
              <a:t>Subject to Constraints:</a:t>
            </a:r>
          </a:p>
          <a:p>
            <a:pPr marL="0" indent="0">
              <a:buNone/>
            </a:pPr>
            <a:r>
              <a:rPr lang="en-US" dirty="0"/>
              <a:t>  	For machine hours 1.5x1+ 2.5x2 ≤ 300 </a:t>
            </a:r>
          </a:p>
          <a:p>
            <a:pPr marL="0" indent="0">
              <a:buNone/>
            </a:pPr>
            <a:r>
              <a:rPr lang="en-US" dirty="0"/>
              <a:t>	For </a:t>
            </a:r>
            <a:r>
              <a:rPr lang="en-US" dirty="0" err="1"/>
              <a:t>labour</a:t>
            </a:r>
            <a:r>
              <a:rPr lang="en-US" dirty="0"/>
              <a:t> hours     2.5x1+ 1.5x2 ≤ 240 </a:t>
            </a:r>
          </a:p>
          <a:p>
            <a:pPr marL="0" indent="0">
              <a:buNone/>
            </a:pPr>
            <a:r>
              <a:rPr lang="en-US" dirty="0"/>
              <a:t>	Non negativity x1, x2 ≥0</a:t>
            </a:r>
            <a:endParaRPr lang="en-IN" dirty="0"/>
          </a:p>
        </p:txBody>
      </p:sp>
      <p:sp>
        <p:nvSpPr>
          <p:cNvPr id="4" name="Title 1">
            <a:extLst>
              <a:ext uri="{FF2B5EF4-FFF2-40B4-BE49-F238E27FC236}">
                <a16:creationId xmlns:a16="http://schemas.microsoft.com/office/drawing/2014/main" id="{34BCEBAE-9168-4C17-912D-C9E5049C1947}"/>
              </a:ext>
            </a:extLst>
          </p:cNvPr>
          <p:cNvSpPr>
            <a:spLocks noGrp="1"/>
          </p:cNvSpPr>
          <p:nvPr>
            <p:ph type="title"/>
          </p:nvPr>
        </p:nvSpPr>
        <p:spPr>
          <a:xfrm>
            <a:off x="842839" y="284163"/>
            <a:ext cx="10144250" cy="1508125"/>
          </a:xfrm>
        </p:spPr>
        <p:txBody>
          <a:bodyPr>
            <a:normAutofit/>
          </a:bodyPr>
          <a:lstStyle/>
          <a:p>
            <a:r>
              <a:rPr lang="en-US" sz="3200" b="1" dirty="0"/>
              <a:t>FORMULATION OF LINEAR PROGRAMMING PROBLEM</a:t>
            </a:r>
            <a:endParaRPr lang="en-IN" sz="3200" b="1" dirty="0"/>
          </a:p>
        </p:txBody>
      </p:sp>
    </p:spTree>
    <p:extLst>
      <p:ext uri="{BB962C8B-B14F-4D97-AF65-F5344CB8AC3E}">
        <p14:creationId xmlns:p14="http://schemas.microsoft.com/office/powerpoint/2010/main" val="2933544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3756E4-DB6A-43B6-A6C4-08463236D6D8}"/>
              </a:ext>
            </a:extLst>
          </p:cNvPr>
          <p:cNvSpPr>
            <a:spLocks noGrp="1"/>
          </p:cNvSpPr>
          <p:nvPr>
            <p:ph idx="1"/>
          </p:nvPr>
        </p:nvSpPr>
        <p:spPr>
          <a:xfrm>
            <a:off x="1202919" y="2011680"/>
            <a:ext cx="10032274" cy="4643562"/>
          </a:xfrm>
        </p:spPr>
        <p:txBody>
          <a:bodyPr>
            <a:normAutofit fontScale="92500" lnSpcReduction="10000"/>
          </a:bodyPr>
          <a:lstStyle/>
          <a:p>
            <a:r>
              <a:rPr lang="en-US" b="1" dirty="0"/>
              <a:t>EXAMPLE: 3 </a:t>
            </a:r>
          </a:p>
          <a:p>
            <a:pPr marL="0" indent="0">
              <a:buNone/>
            </a:pPr>
            <a:r>
              <a:rPr lang="en-US" dirty="0"/>
              <a:t>A company produces three products A, B, C. For manufacturing three raw materials P, Q and R are used. Profit per unit A - Rs. 5, B - Rs. 3, C - Rs. 4 </a:t>
            </a:r>
          </a:p>
          <a:p>
            <a:pPr marL="0" indent="0">
              <a:buNone/>
            </a:pPr>
            <a:r>
              <a:rPr lang="en-US" dirty="0"/>
              <a:t>Resource requirements/unit</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IN" dirty="0"/>
              <a:t>Maximum raw material availability: P - 80 units; Q - 100 units; R - 150 units. Formulate LPP</a:t>
            </a:r>
            <a:endParaRPr lang="en-US" dirty="0"/>
          </a:p>
          <a:p>
            <a:pPr marL="0" indent="0">
              <a:buNone/>
            </a:pPr>
            <a:r>
              <a:rPr lang="en-US" dirty="0"/>
              <a:t> </a:t>
            </a:r>
            <a:endParaRPr lang="en-IN" dirty="0"/>
          </a:p>
        </p:txBody>
      </p:sp>
      <p:sp>
        <p:nvSpPr>
          <p:cNvPr id="4" name="Title 1">
            <a:extLst>
              <a:ext uri="{FF2B5EF4-FFF2-40B4-BE49-F238E27FC236}">
                <a16:creationId xmlns:a16="http://schemas.microsoft.com/office/drawing/2014/main" id="{34BCEBAE-9168-4C17-912D-C9E5049C1947}"/>
              </a:ext>
            </a:extLst>
          </p:cNvPr>
          <p:cNvSpPr>
            <a:spLocks noGrp="1"/>
          </p:cNvSpPr>
          <p:nvPr>
            <p:ph type="title"/>
          </p:nvPr>
        </p:nvSpPr>
        <p:spPr>
          <a:xfrm>
            <a:off x="842839" y="284163"/>
            <a:ext cx="10144250" cy="1508125"/>
          </a:xfrm>
        </p:spPr>
        <p:txBody>
          <a:bodyPr>
            <a:normAutofit/>
          </a:bodyPr>
          <a:lstStyle/>
          <a:p>
            <a:r>
              <a:rPr lang="en-US" sz="3200" b="1" dirty="0"/>
              <a:t>FORMULATION OF LINEAR PROGRAMMING PROBLEM</a:t>
            </a:r>
            <a:endParaRPr lang="en-IN" sz="3200" b="1" dirty="0"/>
          </a:p>
        </p:txBody>
      </p:sp>
      <p:pic>
        <p:nvPicPr>
          <p:cNvPr id="5" name="Picture 4">
            <a:extLst>
              <a:ext uri="{FF2B5EF4-FFF2-40B4-BE49-F238E27FC236}">
                <a16:creationId xmlns:a16="http://schemas.microsoft.com/office/drawing/2014/main" id="{0930B52F-BA0E-4003-81C3-52811BA1C531}"/>
              </a:ext>
            </a:extLst>
          </p:cNvPr>
          <p:cNvPicPr>
            <a:picLocks noChangeAspect="1"/>
          </p:cNvPicPr>
          <p:nvPr/>
        </p:nvPicPr>
        <p:blipFill>
          <a:blip r:embed="rId2"/>
          <a:stretch>
            <a:fillRect/>
          </a:stretch>
        </p:blipFill>
        <p:spPr>
          <a:xfrm>
            <a:off x="1346043" y="3741957"/>
            <a:ext cx="8886825" cy="1457325"/>
          </a:xfrm>
          <a:prstGeom prst="rect">
            <a:avLst/>
          </a:prstGeom>
        </p:spPr>
      </p:pic>
    </p:spTree>
    <p:extLst>
      <p:ext uri="{BB962C8B-B14F-4D97-AF65-F5344CB8AC3E}">
        <p14:creationId xmlns:p14="http://schemas.microsoft.com/office/powerpoint/2010/main" val="17812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3756E4-DB6A-43B6-A6C4-08463236D6D8}"/>
              </a:ext>
            </a:extLst>
          </p:cNvPr>
          <p:cNvSpPr>
            <a:spLocks noGrp="1"/>
          </p:cNvSpPr>
          <p:nvPr>
            <p:ph idx="1"/>
          </p:nvPr>
        </p:nvSpPr>
        <p:spPr>
          <a:xfrm>
            <a:off x="1202918" y="2011680"/>
            <a:ext cx="10144249" cy="4778734"/>
          </a:xfrm>
        </p:spPr>
        <p:txBody>
          <a:bodyPr>
            <a:normAutofit/>
          </a:bodyPr>
          <a:lstStyle/>
          <a:p>
            <a:r>
              <a:rPr lang="en-US" sz="2000" dirty="0"/>
              <a:t>Solution: </a:t>
            </a:r>
          </a:p>
          <a:p>
            <a:pPr lvl="1"/>
            <a:r>
              <a:rPr lang="en-US" b="1" dirty="0"/>
              <a:t>Decision variables: </a:t>
            </a:r>
          </a:p>
          <a:p>
            <a:pPr marL="0" indent="0">
              <a:buNone/>
            </a:pPr>
            <a:r>
              <a:rPr lang="en-US" sz="2000" dirty="0"/>
              <a:t>x1 = Number of units of A </a:t>
            </a:r>
          </a:p>
          <a:p>
            <a:pPr marL="0" indent="0">
              <a:buNone/>
            </a:pPr>
            <a:r>
              <a:rPr lang="en-US" sz="2000" dirty="0"/>
              <a:t>x2 = Number of units of B </a:t>
            </a:r>
          </a:p>
          <a:p>
            <a:pPr marL="0" indent="0">
              <a:buNone/>
            </a:pPr>
            <a:r>
              <a:rPr lang="en-US" sz="2000" dirty="0"/>
              <a:t>x3 = Number of units of C </a:t>
            </a:r>
          </a:p>
          <a:p>
            <a:pPr lvl="1"/>
            <a:r>
              <a:rPr lang="en-US" b="1" dirty="0"/>
              <a:t>Objective Function : </a:t>
            </a:r>
            <a:r>
              <a:rPr lang="en-US" dirty="0"/>
              <a:t>Since Profit per unit is given, objective function is </a:t>
            </a:r>
            <a:r>
              <a:rPr lang="en-US" dirty="0" err="1"/>
              <a:t>maximisation</a:t>
            </a:r>
            <a:r>
              <a:rPr lang="en-US" dirty="0"/>
              <a:t> </a:t>
            </a:r>
          </a:p>
          <a:p>
            <a:pPr marL="0" indent="0">
              <a:buNone/>
            </a:pPr>
            <a:r>
              <a:rPr lang="en-US" sz="2000" dirty="0"/>
              <a:t>	Max Z = 5x1+ 3x2 + 4x3 </a:t>
            </a:r>
          </a:p>
          <a:p>
            <a:pPr lvl="1"/>
            <a:r>
              <a:rPr lang="en-US" b="1" dirty="0"/>
              <a:t>Constraints: </a:t>
            </a:r>
          </a:p>
          <a:p>
            <a:pPr marL="228600" lvl="1" indent="0">
              <a:buNone/>
            </a:pPr>
            <a:r>
              <a:rPr lang="en-US" b="1" dirty="0"/>
              <a:t>	</a:t>
            </a:r>
            <a:r>
              <a:rPr lang="en-US" dirty="0"/>
              <a:t>For P: 0x1+ 20x2 + 30x3 ≤ 80 </a:t>
            </a:r>
          </a:p>
          <a:p>
            <a:pPr marL="0" indent="0">
              <a:buNone/>
            </a:pPr>
            <a:r>
              <a:rPr lang="en-US" sz="2000" dirty="0"/>
              <a:t>	For Q: 20x1+ 30x2 + 20x3 ≤ 100 	</a:t>
            </a:r>
          </a:p>
          <a:p>
            <a:pPr marL="0" indent="0">
              <a:buNone/>
            </a:pPr>
            <a:r>
              <a:rPr lang="en-US" sz="2000" dirty="0"/>
              <a:t>	For R: 50x1+ 0x2 + 40x3 ≤ 150 (for B, R is not required) X1, X2, X3 ≥ 0</a:t>
            </a:r>
            <a:endParaRPr lang="en-IN" sz="2000" dirty="0"/>
          </a:p>
        </p:txBody>
      </p:sp>
      <p:sp>
        <p:nvSpPr>
          <p:cNvPr id="4" name="Title 1">
            <a:extLst>
              <a:ext uri="{FF2B5EF4-FFF2-40B4-BE49-F238E27FC236}">
                <a16:creationId xmlns:a16="http://schemas.microsoft.com/office/drawing/2014/main" id="{34BCEBAE-9168-4C17-912D-C9E5049C1947}"/>
              </a:ext>
            </a:extLst>
          </p:cNvPr>
          <p:cNvSpPr>
            <a:spLocks noGrp="1"/>
          </p:cNvSpPr>
          <p:nvPr>
            <p:ph type="title"/>
          </p:nvPr>
        </p:nvSpPr>
        <p:spPr>
          <a:xfrm>
            <a:off x="842839" y="284163"/>
            <a:ext cx="10144250" cy="1508125"/>
          </a:xfrm>
        </p:spPr>
        <p:txBody>
          <a:bodyPr>
            <a:normAutofit/>
          </a:bodyPr>
          <a:lstStyle/>
          <a:p>
            <a:r>
              <a:rPr lang="en-US" sz="3200" b="1" dirty="0"/>
              <a:t>FORMULATION OF LINEAR PROGRAMMING PROBLEM</a:t>
            </a:r>
            <a:endParaRPr lang="en-IN" sz="3200" b="1" dirty="0"/>
          </a:p>
        </p:txBody>
      </p:sp>
    </p:spTree>
    <p:extLst>
      <p:ext uri="{BB962C8B-B14F-4D97-AF65-F5344CB8AC3E}">
        <p14:creationId xmlns:p14="http://schemas.microsoft.com/office/powerpoint/2010/main" val="2083999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149BD8-8B37-494A-BFD4-A8E2A1729630}"/>
              </a:ext>
            </a:extLst>
          </p:cNvPr>
          <p:cNvSpPr/>
          <p:nvPr/>
        </p:nvSpPr>
        <p:spPr>
          <a:xfrm>
            <a:off x="4434329" y="2967335"/>
            <a:ext cx="3323347" cy="923330"/>
          </a:xfrm>
          <a:prstGeom prst="rect">
            <a:avLst/>
          </a:prstGeom>
          <a:noFill/>
        </p:spPr>
        <p:txBody>
          <a:bodyPr wrap="none" lIns="91440" tIns="45720" rIns="91440" bIns="45720">
            <a:spAutoFit/>
          </a:bodyPr>
          <a:lstStyle/>
          <a:p>
            <a:pPr algn="ctr"/>
            <a:r>
              <a:rPr lang="en-US" sz="5400" b="1" cap="none" spc="0" dirty="0">
                <a:ln w="6600">
                  <a:solidFill>
                    <a:schemeClr val="accent2"/>
                  </a:solidFill>
                  <a:prstDash val="solid"/>
                </a:ln>
                <a:solidFill>
                  <a:srgbClr val="FFFFFF"/>
                </a:solidFill>
                <a:effectLst>
                  <a:outerShdw dist="38100" dir="2700000" algn="tl" rotWithShape="0">
                    <a:schemeClr val="accent2"/>
                  </a:outerShdw>
                </a:effectLst>
              </a:rPr>
              <a:t>Thank you</a:t>
            </a:r>
          </a:p>
        </p:txBody>
      </p:sp>
    </p:spTree>
    <p:extLst>
      <p:ext uri="{BB962C8B-B14F-4D97-AF65-F5344CB8AC3E}">
        <p14:creationId xmlns:p14="http://schemas.microsoft.com/office/powerpoint/2010/main" val="704144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8A77D-F6AC-4A33-BB0F-4484A2EF7C29}"/>
              </a:ext>
            </a:extLst>
          </p:cNvPr>
          <p:cNvSpPr>
            <a:spLocks noGrp="1"/>
          </p:cNvSpPr>
          <p:nvPr>
            <p:ph type="title"/>
          </p:nvPr>
        </p:nvSpPr>
        <p:spPr>
          <a:xfrm>
            <a:off x="679174" y="309466"/>
            <a:ext cx="10515600" cy="1325563"/>
          </a:xfrm>
        </p:spPr>
        <p:txBody>
          <a:bodyPr>
            <a:normAutofit/>
          </a:bodyPr>
          <a:lstStyle/>
          <a:p>
            <a:r>
              <a:rPr lang="en-US" sz="3200" b="1" dirty="0"/>
              <a:t>FORMULATION OF LINEAR PROGRAMMING PROBLEM</a:t>
            </a:r>
            <a:endParaRPr lang="en-IN" sz="3200" b="1" dirty="0"/>
          </a:p>
        </p:txBody>
      </p:sp>
      <p:sp>
        <p:nvSpPr>
          <p:cNvPr id="3" name="Content Placeholder 2">
            <a:extLst>
              <a:ext uri="{FF2B5EF4-FFF2-40B4-BE49-F238E27FC236}">
                <a16:creationId xmlns:a16="http://schemas.microsoft.com/office/drawing/2014/main" id="{FE98FCE1-1CD9-45A2-8402-3A939A2F86BE}"/>
              </a:ext>
            </a:extLst>
          </p:cNvPr>
          <p:cNvSpPr>
            <a:spLocks noGrp="1"/>
          </p:cNvSpPr>
          <p:nvPr>
            <p:ph idx="1"/>
          </p:nvPr>
        </p:nvSpPr>
        <p:spPr>
          <a:xfrm>
            <a:off x="389614" y="2011679"/>
            <a:ext cx="10597385" cy="4953663"/>
          </a:xfrm>
        </p:spPr>
        <p:txBody>
          <a:bodyPr>
            <a:normAutofit/>
          </a:bodyPr>
          <a:lstStyle/>
          <a:p>
            <a:r>
              <a:rPr lang="en-US" sz="2800" b="1" dirty="0"/>
              <a:t>INTRODUCTION TO LINEAR PROGRAMMING </a:t>
            </a:r>
          </a:p>
          <a:p>
            <a:pPr marL="457200" lvl="1" indent="0">
              <a:buNone/>
            </a:pPr>
            <a:r>
              <a:rPr lang="en-US" sz="2800" dirty="0"/>
              <a:t>Linear Programming is a problem solving approach that has been developed to help managers to make decisions. Linear Programming is a mathematical technique for determining the optimum allocation of resources and obtaining a particular objective when there are alternative uses of the resources, money, manpower, material, machine and other facilities.     </a:t>
            </a:r>
          </a:p>
          <a:p>
            <a:pPr marL="457200" lvl="1" indent="0">
              <a:buNone/>
            </a:pPr>
            <a:r>
              <a:rPr lang="en-US" sz="2800" b="1" dirty="0"/>
              <a:t>THE NATURE OF LINEAR PROGRAMMING PROBLEM </a:t>
            </a:r>
          </a:p>
          <a:p>
            <a:pPr marL="457200" lvl="1" indent="0">
              <a:buNone/>
            </a:pPr>
            <a:r>
              <a:rPr lang="en-US" sz="2800" b="1" dirty="0"/>
              <a:t>	</a:t>
            </a:r>
            <a:r>
              <a:rPr lang="en-US" sz="2800" dirty="0"/>
              <a:t>Two of the most common are: </a:t>
            </a:r>
          </a:p>
          <a:p>
            <a:pPr marL="914400" lvl="1" indent="-457200">
              <a:buAutoNum type="arabicPeriod"/>
            </a:pPr>
            <a:r>
              <a:rPr lang="en-US" sz="2800" dirty="0"/>
              <a:t>The product-mix problem </a:t>
            </a:r>
          </a:p>
          <a:p>
            <a:pPr marL="914400" lvl="1" indent="-457200">
              <a:buAutoNum type="arabicPeriod"/>
            </a:pPr>
            <a:r>
              <a:rPr lang="en-US" sz="2800" dirty="0"/>
              <a:t> The blending Problem </a:t>
            </a:r>
            <a:endParaRPr lang="en-IN" sz="2800" dirty="0"/>
          </a:p>
        </p:txBody>
      </p:sp>
    </p:spTree>
    <p:extLst>
      <p:ext uri="{BB962C8B-B14F-4D97-AF65-F5344CB8AC3E}">
        <p14:creationId xmlns:p14="http://schemas.microsoft.com/office/powerpoint/2010/main" val="3630300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E0D03B9-6A5C-432E-8F0E-6867F3CD5221}"/>
              </a:ext>
            </a:extLst>
          </p:cNvPr>
          <p:cNvSpPr>
            <a:spLocks noGrp="1"/>
          </p:cNvSpPr>
          <p:nvPr>
            <p:ph type="title"/>
          </p:nvPr>
        </p:nvSpPr>
        <p:spPr>
          <a:xfrm>
            <a:off x="1202919" y="284176"/>
            <a:ext cx="10595776" cy="1508760"/>
          </a:xfrm>
        </p:spPr>
        <p:txBody>
          <a:bodyPr>
            <a:normAutofit/>
          </a:bodyPr>
          <a:lstStyle/>
          <a:p>
            <a:r>
              <a:rPr lang="en-US" sz="3200" b="1" dirty="0"/>
              <a:t>FORMULATION OF LINEAR PROGRAMMING PROBLEM</a:t>
            </a:r>
            <a:endParaRPr lang="en-IN" sz="3200" b="1" dirty="0"/>
          </a:p>
        </p:txBody>
      </p:sp>
      <p:sp>
        <p:nvSpPr>
          <p:cNvPr id="3" name="Content Placeholder 2">
            <a:extLst>
              <a:ext uri="{FF2B5EF4-FFF2-40B4-BE49-F238E27FC236}">
                <a16:creationId xmlns:a16="http://schemas.microsoft.com/office/drawing/2014/main" id="{42ED9502-A1B8-4950-9C5E-B66CE945A22B}"/>
              </a:ext>
            </a:extLst>
          </p:cNvPr>
          <p:cNvSpPr>
            <a:spLocks noGrp="1"/>
          </p:cNvSpPr>
          <p:nvPr>
            <p:ph idx="1"/>
          </p:nvPr>
        </p:nvSpPr>
        <p:spPr>
          <a:xfrm>
            <a:off x="838200" y="1849477"/>
            <a:ext cx="10595776" cy="4781909"/>
          </a:xfrm>
        </p:spPr>
        <p:txBody>
          <a:bodyPr>
            <a:normAutofit lnSpcReduction="10000"/>
          </a:bodyPr>
          <a:lstStyle/>
          <a:p>
            <a:r>
              <a:rPr lang="en-US" sz="2400" dirty="0"/>
              <a:t>In the product- mix problem there are two or more product also called candidates or activities competing for limited resources. The problem is to find out which products to include in production plan and in what quantities these should be produced or sold in order to maximize profit, market share or sales revenue.</a:t>
            </a:r>
          </a:p>
          <a:p>
            <a:r>
              <a:rPr lang="en-US" sz="2400" dirty="0"/>
              <a:t> The blending problem involves the determination of the best blend of available ingredients to form a certain quantity of a product under strict specifications. The best blend means the least cost blend of the required inputs. </a:t>
            </a:r>
          </a:p>
          <a:p>
            <a:pPr marL="0" indent="0">
              <a:buNone/>
            </a:pPr>
            <a:r>
              <a:rPr lang="en-US" sz="2400" b="1" dirty="0"/>
              <a:t>FORMULATION OF THE LINEAR PROGRAMMING MODEL </a:t>
            </a:r>
          </a:p>
          <a:p>
            <a:pPr marL="0" indent="0">
              <a:buNone/>
            </a:pPr>
            <a:r>
              <a:rPr lang="en-US" sz="2400" dirty="0"/>
              <a:t>Three components are: </a:t>
            </a:r>
          </a:p>
          <a:p>
            <a:pPr marL="457200" indent="-457200">
              <a:buAutoNum type="arabicPeriod"/>
            </a:pPr>
            <a:r>
              <a:rPr lang="en-US" sz="2400" dirty="0"/>
              <a:t>The decision variable </a:t>
            </a:r>
          </a:p>
          <a:p>
            <a:pPr marL="457200" indent="-457200">
              <a:buAutoNum type="arabicPeriod"/>
            </a:pPr>
            <a:r>
              <a:rPr lang="en-US" sz="2400" dirty="0"/>
              <a:t>The environment (uncontrollable) parameters.</a:t>
            </a:r>
          </a:p>
          <a:p>
            <a:pPr marL="457200" indent="-457200">
              <a:buAutoNum type="arabicPeriod"/>
            </a:pPr>
            <a:r>
              <a:rPr lang="en-US" sz="2400" dirty="0"/>
              <a:t>The result (dependent) variable</a:t>
            </a:r>
            <a:endParaRPr lang="en-IN" sz="2400" dirty="0"/>
          </a:p>
        </p:txBody>
      </p:sp>
    </p:spTree>
    <p:extLst>
      <p:ext uri="{BB962C8B-B14F-4D97-AF65-F5344CB8AC3E}">
        <p14:creationId xmlns:p14="http://schemas.microsoft.com/office/powerpoint/2010/main" val="2205151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5109053D-60B7-4A96-8684-0FA14093AF8E}"/>
              </a:ext>
            </a:extLst>
          </p:cNvPr>
          <p:cNvPicPr>
            <a:picLocks noGrp="1" noChangeAspect="1"/>
          </p:cNvPicPr>
          <p:nvPr>
            <p:ph idx="1"/>
          </p:nvPr>
        </p:nvPicPr>
        <p:blipFill>
          <a:blip r:embed="rId2"/>
          <a:stretch>
            <a:fillRect/>
          </a:stretch>
        </p:blipFill>
        <p:spPr>
          <a:xfrm>
            <a:off x="1831692" y="1863848"/>
            <a:ext cx="7445581" cy="1905069"/>
          </a:xfrm>
        </p:spPr>
      </p:pic>
      <p:sp>
        <p:nvSpPr>
          <p:cNvPr id="4" name="Title 1">
            <a:extLst>
              <a:ext uri="{FF2B5EF4-FFF2-40B4-BE49-F238E27FC236}">
                <a16:creationId xmlns:a16="http://schemas.microsoft.com/office/drawing/2014/main" id="{34BCEBAE-9168-4C17-912D-C9E5049C1947}"/>
              </a:ext>
            </a:extLst>
          </p:cNvPr>
          <p:cNvSpPr>
            <a:spLocks noGrp="1"/>
          </p:cNvSpPr>
          <p:nvPr>
            <p:ph type="title"/>
          </p:nvPr>
        </p:nvSpPr>
        <p:spPr>
          <a:xfrm>
            <a:off x="842839" y="284163"/>
            <a:ext cx="10144250" cy="1508125"/>
          </a:xfrm>
        </p:spPr>
        <p:txBody>
          <a:bodyPr>
            <a:normAutofit/>
          </a:bodyPr>
          <a:lstStyle/>
          <a:p>
            <a:r>
              <a:rPr lang="en-US" sz="3200" b="1" dirty="0"/>
              <a:t>FORMULATION OF LINEAR PROGRAMMING PROBLEM</a:t>
            </a:r>
            <a:endParaRPr lang="en-IN" sz="3200" b="1" dirty="0"/>
          </a:p>
        </p:txBody>
      </p:sp>
      <p:sp>
        <p:nvSpPr>
          <p:cNvPr id="8" name="TextBox 7">
            <a:extLst>
              <a:ext uri="{FF2B5EF4-FFF2-40B4-BE49-F238E27FC236}">
                <a16:creationId xmlns:a16="http://schemas.microsoft.com/office/drawing/2014/main" id="{40686D59-AF24-4E22-9611-1995E3ACADB9}"/>
              </a:ext>
            </a:extLst>
          </p:cNvPr>
          <p:cNvSpPr txBox="1"/>
          <p:nvPr/>
        </p:nvSpPr>
        <p:spPr>
          <a:xfrm>
            <a:off x="842838" y="4110824"/>
            <a:ext cx="8965469" cy="2308324"/>
          </a:xfrm>
          <a:prstGeom prst="rect">
            <a:avLst/>
          </a:prstGeom>
          <a:noFill/>
        </p:spPr>
        <p:txBody>
          <a:bodyPr wrap="square">
            <a:spAutoFit/>
          </a:bodyPr>
          <a:lstStyle/>
          <a:p>
            <a:r>
              <a:rPr lang="en-US" sz="2400" b="1" dirty="0"/>
              <a:t>TERMINOLOGY USED IN LINEAR PROGRAMMING PROBLEM </a:t>
            </a:r>
          </a:p>
          <a:p>
            <a:endParaRPr lang="en-US" sz="2400" b="1" dirty="0"/>
          </a:p>
          <a:p>
            <a:pPr marL="457200" indent="-457200">
              <a:buAutoNum type="arabicPeriod"/>
            </a:pPr>
            <a:r>
              <a:rPr lang="en-US" sz="2400" dirty="0"/>
              <a:t>Components of LP Problem: Every LPP is composed of a. Decision Variable, b. Objective Function, c. Constraints. </a:t>
            </a:r>
          </a:p>
          <a:p>
            <a:pPr marL="457200" indent="-457200">
              <a:buAutoNum type="arabicPeriod"/>
            </a:pPr>
            <a:r>
              <a:rPr lang="en-US" sz="2400" dirty="0"/>
              <a:t> Optimization: Linear Programming attempts to either maximize or minimize the values of the objective function.</a:t>
            </a:r>
            <a:endParaRPr lang="en-IN" sz="2400" dirty="0"/>
          </a:p>
        </p:txBody>
      </p:sp>
    </p:spTree>
    <p:extLst>
      <p:ext uri="{BB962C8B-B14F-4D97-AF65-F5344CB8AC3E}">
        <p14:creationId xmlns:p14="http://schemas.microsoft.com/office/powerpoint/2010/main" val="3581326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3756E4-DB6A-43B6-A6C4-08463236D6D8}"/>
              </a:ext>
            </a:extLst>
          </p:cNvPr>
          <p:cNvSpPr>
            <a:spLocks noGrp="1"/>
          </p:cNvSpPr>
          <p:nvPr>
            <p:ph idx="1"/>
          </p:nvPr>
        </p:nvSpPr>
        <p:spPr>
          <a:xfrm>
            <a:off x="341906" y="2011680"/>
            <a:ext cx="10645093" cy="4846320"/>
          </a:xfrm>
        </p:spPr>
        <p:txBody>
          <a:bodyPr>
            <a:normAutofit/>
          </a:bodyPr>
          <a:lstStyle/>
          <a:p>
            <a:r>
              <a:rPr lang="en-US" dirty="0"/>
              <a:t>3. </a:t>
            </a:r>
            <a:r>
              <a:rPr lang="en-US" b="1" dirty="0"/>
              <a:t>Profit of Cost Coefficient: </a:t>
            </a:r>
            <a:r>
              <a:rPr lang="en-US" dirty="0"/>
              <a:t>The coefficient of the variable in the objective function express the rate at which the value of the objective function increases or decreases by including in the solution one unit of each of the decision variable. The Decision Variable Objective Function.</a:t>
            </a:r>
          </a:p>
          <a:p>
            <a:r>
              <a:rPr lang="en-US" dirty="0"/>
              <a:t> 4. </a:t>
            </a:r>
            <a:r>
              <a:rPr lang="en-US" b="1" dirty="0"/>
              <a:t>Constraints: </a:t>
            </a:r>
            <a:r>
              <a:rPr lang="en-US" dirty="0"/>
              <a:t>The </a:t>
            </a:r>
            <a:r>
              <a:rPr lang="en-US" dirty="0" err="1"/>
              <a:t>maximisation</a:t>
            </a:r>
            <a:r>
              <a:rPr lang="en-US" dirty="0"/>
              <a:t> (or </a:t>
            </a:r>
            <a:r>
              <a:rPr lang="en-US" dirty="0" err="1"/>
              <a:t>minimisation</a:t>
            </a:r>
            <a:r>
              <a:rPr lang="en-US" dirty="0"/>
              <a:t>) is performed subject to a set of constraints. Therefore LP can be defined as a constrained </a:t>
            </a:r>
            <a:r>
              <a:rPr lang="en-US" dirty="0" err="1"/>
              <a:t>optimisation</a:t>
            </a:r>
            <a:r>
              <a:rPr lang="en-US" dirty="0"/>
              <a:t> problem. They reflect the limitations of the resources. </a:t>
            </a:r>
          </a:p>
          <a:p>
            <a:r>
              <a:rPr lang="en-US" dirty="0"/>
              <a:t>5. </a:t>
            </a:r>
            <a:r>
              <a:rPr lang="en-US" b="1" dirty="0"/>
              <a:t>Input-Output coefficients: </a:t>
            </a:r>
            <a:r>
              <a:rPr lang="en-US" dirty="0"/>
              <a:t>The coefficient of constraint variables are called the Input Output Coefficients. They indicate the rate at which a given resource is unitized or depleted. They appear on the left side of the constraints. </a:t>
            </a:r>
          </a:p>
          <a:p>
            <a:r>
              <a:rPr lang="en-US" dirty="0"/>
              <a:t>6. </a:t>
            </a:r>
            <a:r>
              <a:rPr lang="en-US" b="1" dirty="0"/>
              <a:t>Capacities: </a:t>
            </a:r>
            <a:r>
              <a:rPr lang="en-US" dirty="0"/>
              <a:t>The capacities or availability of the various resources are given on the right hand side of the constraints.</a:t>
            </a:r>
            <a:endParaRPr lang="en-IN" dirty="0"/>
          </a:p>
        </p:txBody>
      </p:sp>
      <p:sp>
        <p:nvSpPr>
          <p:cNvPr id="4" name="Title 1">
            <a:extLst>
              <a:ext uri="{FF2B5EF4-FFF2-40B4-BE49-F238E27FC236}">
                <a16:creationId xmlns:a16="http://schemas.microsoft.com/office/drawing/2014/main" id="{34BCEBAE-9168-4C17-912D-C9E5049C1947}"/>
              </a:ext>
            </a:extLst>
          </p:cNvPr>
          <p:cNvSpPr>
            <a:spLocks noGrp="1"/>
          </p:cNvSpPr>
          <p:nvPr>
            <p:ph type="title"/>
          </p:nvPr>
        </p:nvSpPr>
        <p:spPr>
          <a:xfrm>
            <a:off x="842839" y="284163"/>
            <a:ext cx="10144250" cy="1508125"/>
          </a:xfrm>
        </p:spPr>
        <p:txBody>
          <a:bodyPr>
            <a:normAutofit/>
          </a:bodyPr>
          <a:lstStyle/>
          <a:p>
            <a:r>
              <a:rPr lang="en-US" sz="3200" b="1" dirty="0"/>
              <a:t>FORMULATION OF LINEAR PROGRAMMING PROBLEM</a:t>
            </a:r>
            <a:endParaRPr lang="en-IN" sz="3200" b="1" dirty="0"/>
          </a:p>
        </p:txBody>
      </p:sp>
    </p:spTree>
    <p:extLst>
      <p:ext uri="{BB962C8B-B14F-4D97-AF65-F5344CB8AC3E}">
        <p14:creationId xmlns:p14="http://schemas.microsoft.com/office/powerpoint/2010/main" val="3118436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3756E4-DB6A-43B6-A6C4-08463236D6D8}"/>
              </a:ext>
            </a:extLst>
          </p:cNvPr>
          <p:cNvSpPr>
            <a:spLocks noGrp="1"/>
          </p:cNvSpPr>
          <p:nvPr>
            <p:ph idx="1"/>
          </p:nvPr>
        </p:nvSpPr>
        <p:spPr>
          <a:xfrm>
            <a:off x="1202918" y="2011680"/>
            <a:ext cx="10144249" cy="4635610"/>
          </a:xfrm>
        </p:spPr>
        <p:txBody>
          <a:bodyPr>
            <a:normAutofit fontScale="62500" lnSpcReduction="20000"/>
          </a:bodyPr>
          <a:lstStyle/>
          <a:p>
            <a:r>
              <a:rPr lang="en-US" sz="2600" b="1" dirty="0"/>
              <a:t>THE MATHEMATICAL EXPRESSION OF THE LP MODEL </a:t>
            </a:r>
          </a:p>
          <a:p>
            <a:pPr marL="0" indent="0">
              <a:buNone/>
            </a:pPr>
            <a:r>
              <a:rPr lang="en-US" sz="2900" dirty="0"/>
              <a:t>The general LP Model can be expressed in mathematical terms as shown below</a:t>
            </a:r>
            <a:r>
              <a:rPr lang="en-US" sz="2900"/>
              <a:t>:                                                                Let    </a:t>
            </a:r>
            <a:r>
              <a:rPr lang="en-US" sz="2900" dirty="0" err="1"/>
              <a:t>Oij</a:t>
            </a:r>
            <a:r>
              <a:rPr lang="en-US" sz="2900" dirty="0"/>
              <a:t> = Input-Output Coefficient </a:t>
            </a:r>
          </a:p>
          <a:p>
            <a:pPr marL="0" indent="0">
              <a:buNone/>
            </a:pPr>
            <a:r>
              <a:rPr lang="en-US" sz="2900" dirty="0"/>
              <a:t>           </a:t>
            </a:r>
            <a:r>
              <a:rPr lang="en-US" sz="2900" dirty="0" err="1"/>
              <a:t>Cj</a:t>
            </a:r>
            <a:r>
              <a:rPr lang="en-US" sz="2900" dirty="0"/>
              <a:t> = Cost (Profit) Coefficient </a:t>
            </a:r>
          </a:p>
          <a:p>
            <a:pPr marL="0" indent="0">
              <a:buNone/>
            </a:pPr>
            <a:r>
              <a:rPr lang="en-US" sz="2900" dirty="0"/>
              <a:t>           bi = Capacities (Right Hand Side) </a:t>
            </a:r>
          </a:p>
          <a:p>
            <a:pPr marL="0" indent="0">
              <a:buNone/>
            </a:pPr>
            <a:r>
              <a:rPr lang="en-US" sz="2900" dirty="0"/>
              <a:t>           </a:t>
            </a:r>
            <a:r>
              <a:rPr lang="en-US" sz="2900" dirty="0" err="1"/>
              <a:t>Xj</a:t>
            </a:r>
            <a:r>
              <a:rPr lang="en-US" sz="2900" dirty="0"/>
              <a:t> = Decision Variables </a:t>
            </a:r>
          </a:p>
          <a:p>
            <a:pPr marL="0" indent="0">
              <a:buNone/>
            </a:pPr>
            <a:r>
              <a:rPr lang="en-US" sz="2600" dirty="0"/>
              <a:t>Find a vector (x1, x2, x3 ...</a:t>
            </a:r>
            <a:r>
              <a:rPr lang="en-US" sz="2600" dirty="0" err="1"/>
              <a:t>xn</a:t>
            </a:r>
            <a:r>
              <a:rPr lang="en-US" sz="2600" dirty="0"/>
              <a:t>) that </a:t>
            </a:r>
            <a:r>
              <a:rPr lang="en-US" sz="2600" dirty="0" err="1"/>
              <a:t>minimise</a:t>
            </a:r>
            <a:r>
              <a:rPr lang="en-US" sz="2600" dirty="0"/>
              <a:t> or </a:t>
            </a:r>
            <a:r>
              <a:rPr lang="en-US" sz="2600" dirty="0" err="1"/>
              <a:t>maximise</a:t>
            </a:r>
            <a:r>
              <a:rPr lang="en-US" sz="2600" dirty="0"/>
              <a:t> a linear objective function F(x) where F(x) = c1x1 + c2x2 + ...+ </a:t>
            </a:r>
            <a:r>
              <a:rPr lang="en-US" sz="2600" dirty="0" err="1"/>
              <a:t>cnxn</a:t>
            </a:r>
            <a:r>
              <a:rPr lang="en-US" sz="2600" dirty="0"/>
              <a:t> </a:t>
            </a:r>
          </a:p>
          <a:p>
            <a:pPr marL="0" indent="0">
              <a:buNone/>
            </a:pPr>
            <a:r>
              <a:rPr lang="en-US" sz="2600" dirty="0"/>
              <a:t>subject to linear constraints </a:t>
            </a:r>
          </a:p>
          <a:p>
            <a:pPr marL="0" indent="0">
              <a:buNone/>
            </a:pPr>
            <a:r>
              <a:rPr lang="en-US" sz="2600" dirty="0"/>
              <a:t>a1x1 + a2x2 + ...+ </a:t>
            </a:r>
            <a:r>
              <a:rPr lang="en-US" sz="2600" dirty="0" err="1"/>
              <a:t>anxn</a:t>
            </a:r>
            <a:r>
              <a:rPr lang="en-US" sz="2600" dirty="0"/>
              <a:t> = b2 </a:t>
            </a:r>
          </a:p>
          <a:p>
            <a:pPr marL="0" indent="0">
              <a:buNone/>
            </a:pPr>
            <a:r>
              <a:rPr lang="en-US" sz="2600" dirty="0"/>
              <a:t>a1x1 + a2x2 + ...+ </a:t>
            </a:r>
            <a:r>
              <a:rPr lang="en-US" sz="2600" dirty="0" err="1"/>
              <a:t>anxn</a:t>
            </a:r>
            <a:r>
              <a:rPr lang="en-US" sz="2600" dirty="0"/>
              <a:t> ≤ b2 </a:t>
            </a:r>
          </a:p>
          <a:p>
            <a:pPr marL="0" indent="0">
              <a:buNone/>
            </a:pPr>
            <a:r>
              <a:rPr lang="en-US" sz="2600" dirty="0"/>
              <a:t>.......................... </a:t>
            </a:r>
          </a:p>
          <a:p>
            <a:pPr marL="0" indent="0">
              <a:buNone/>
            </a:pPr>
            <a:r>
              <a:rPr lang="en-US" sz="2600" dirty="0"/>
              <a:t>am1x1 + am2x2 + ...+ </a:t>
            </a:r>
            <a:r>
              <a:rPr lang="en-US" sz="2600" dirty="0" err="1"/>
              <a:t>amnxn</a:t>
            </a:r>
            <a:r>
              <a:rPr lang="en-US" sz="2600" dirty="0"/>
              <a:t> ≤ b2 and </a:t>
            </a:r>
          </a:p>
          <a:p>
            <a:pPr marL="0" indent="0">
              <a:buNone/>
            </a:pPr>
            <a:r>
              <a:rPr lang="en-US" sz="2600" dirty="0"/>
              <a:t>non-negativity constraints x1 ≥ 0, x2 ≥ 0, ..., </a:t>
            </a:r>
            <a:r>
              <a:rPr lang="en-US" sz="2600" dirty="0" err="1"/>
              <a:t>xn</a:t>
            </a:r>
            <a:r>
              <a:rPr lang="en-US" sz="2600" dirty="0"/>
              <a:t> ≥ 0</a:t>
            </a:r>
            <a:endParaRPr lang="en-IN" sz="2600" dirty="0"/>
          </a:p>
        </p:txBody>
      </p:sp>
      <p:sp>
        <p:nvSpPr>
          <p:cNvPr id="4" name="Title 1">
            <a:extLst>
              <a:ext uri="{FF2B5EF4-FFF2-40B4-BE49-F238E27FC236}">
                <a16:creationId xmlns:a16="http://schemas.microsoft.com/office/drawing/2014/main" id="{34BCEBAE-9168-4C17-912D-C9E5049C1947}"/>
              </a:ext>
            </a:extLst>
          </p:cNvPr>
          <p:cNvSpPr>
            <a:spLocks noGrp="1"/>
          </p:cNvSpPr>
          <p:nvPr>
            <p:ph type="title"/>
          </p:nvPr>
        </p:nvSpPr>
        <p:spPr>
          <a:xfrm>
            <a:off x="842839" y="284163"/>
            <a:ext cx="10144250" cy="1508125"/>
          </a:xfrm>
        </p:spPr>
        <p:txBody>
          <a:bodyPr>
            <a:normAutofit/>
          </a:bodyPr>
          <a:lstStyle/>
          <a:p>
            <a:r>
              <a:rPr lang="en-US" sz="3200" b="1" dirty="0"/>
              <a:t>FORMULATION OF LINEAR PROGRAMMING PROBLEM</a:t>
            </a:r>
            <a:endParaRPr lang="en-IN" sz="3200" b="1" dirty="0"/>
          </a:p>
        </p:txBody>
      </p:sp>
    </p:spTree>
    <p:extLst>
      <p:ext uri="{BB962C8B-B14F-4D97-AF65-F5344CB8AC3E}">
        <p14:creationId xmlns:p14="http://schemas.microsoft.com/office/powerpoint/2010/main" val="737736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3756E4-DB6A-43B6-A6C4-08463236D6D8}"/>
              </a:ext>
            </a:extLst>
          </p:cNvPr>
          <p:cNvSpPr>
            <a:spLocks noGrp="1"/>
          </p:cNvSpPr>
          <p:nvPr>
            <p:ph idx="1"/>
          </p:nvPr>
        </p:nvSpPr>
        <p:spPr/>
        <p:txBody>
          <a:bodyPr/>
          <a:lstStyle/>
          <a:p>
            <a:pPr marL="0" indent="0">
              <a:buNone/>
            </a:pPr>
            <a:r>
              <a:rPr lang="en-US" b="1" dirty="0"/>
              <a:t>FORMULATION OF LPP STEPS </a:t>
            </a:r>
          </a:p>
          <a:p>
            <a:r>
              <a:rPr lang="en-US" dirty="0"/>
              <a:t>1. Identify decision variables </a:t>
            </a:r>
          </a:p>
          <a:p>
            <a:r>
              <a:rPr lang="en-US" dirty="0"/>
              <a:t>2. Write objective function </a:t>
            </a:r>
          </a:p>
          <a:p>
            <a:r>
              <a:rPr lang="en-US" dirty="0"/>
              <a:t>3. Formulate constraints </a:t>
            </a:r>
          </a:p>
          <a:p>
            <a:pPr marL="0" indent="0">
              <a:buNone/>
            </a:pPr>
            <a:r>
              <a:rPr lang="en-US" b="1" dirty="0"/>
              <a:t>EXAMPLE 1. </a:t>
            </a:r>
            <a:r>
              <a:rPr lang="en-US" dirty="0"/>
              <a:t>(PRODUCTION ALLOCATION PROBLEM) A firm produces three products. These products are processed on three different machines. The time required to manufacture one unit of each of the three products and the daily capacity of the three machines are given in the table below:</a:t>
            </a:r>
            <a:endParaRPr lang="en-IN" dirty="0"/>
          </a:p>
        </p:txBody>
      </p:sp>
      <p:sp>
        <p:nvSpPr>
          <p:cNvPr id="4" name="Title 1">
            <a:extLst>
              <a:ext uri="{FF2B5EF4-FFF2-40B4-BE49-F238E27FC236}">
                <a16:creationId xmlns:a16="http://schemas.microsoft.com/office/drawing/2014/main" id="{34BCEBAE-9168-4C17-912D-C9E5049C1947}"/>
              </a:ext>
            </a:extLst>
          </p:cNvPr>
          <p:cNvSpPr>
            <a:spLocks noGrp="1"/>
          </p:cNvSpPr>
          <p:nvPr>
            <p:ph type="title"/>
          </p:nvPr>
        </p:nvSpPr>
        <p:spPr>
          <a:xfrm>
            <a:off x="842839" y="284163"/>
            <a:ext cx="10144250" cy="1508125"/>
          </a:xfrm>
        </p:spPr>
        <p:txBody>
          <a:bodyPr>
            <a:normAutofit/>
          </a:bodyPr>
          <a:lstStyle/>
          <a:p>
            <a:r>
              <a:rPr lang="en-US" sz="3200" b="1" dirty="0"/>
              <a:t>FORMULATION OF LINEAR PROGRAMMING PROBLEM</a:t>
            </a:r>
            <a:endParaRPr lang="en-IN" sz="3200" b="1" dirty="0"/>
          </a:p>
        </p:txBody>
      </p:sp>
      <p:pic>
        <p:nvPicPr>
          <p:cNvPr id="7" name="Picture 6">
            <a:extLst>
              <a:ext uri="{FF2B5EF4-FFF2-40B4-BE49-F238E27FC236}">
                <a16:creationId xmlns:a16="http://schemas.microsoft.com/office/drawing/2014/main" id="{F5B35E86-A736-4C8B-BC15-E6E8B16B7764}"/>
              </a:ext>
            </a:extLst>
          </p:cNvPr>
          <p:cNvPicPr>
            <a:picLocks noChangeAspect="1"/>
          </p:cNvPicPr>
          <p:nvPr/>
        </p:nvPicPr>
        <p:blipFill>
          <a:blip r:embed="rId2"/>
          <a:stretch>
            <a:fillRect/>
          </a:stretch>
        </p:blipFill>
        <p:spPr>
          <a:xfrm>
            <a:off x="1302441" y="5244754"/>
            <a:ext cx="8553450" cy="1457325"/>
          </a:xfrm>
          <a:prstGeom prst="rect">
            <a:avLst/>
          </a:prstGeom>
        </p:spPr>
      </p:pic>
    </p:spTree>
    <p:extLst>
      <p:ext uri="{BB962C8B-B14F-4D97-AF65-F5344CB8AC3E}">
        <p14:creationId xmlns:p14="http://schemas.microsoft.com/office/powerpoint/2010/main" val="3214121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3756E4-DB6A-43B6-A6C4-08463236D6D8}"/>
              </a:ext>
            </a:extLst>
          </p:cNvPr>
          <p:cNvSpPr>
            <a:spLocks noGrp="1"/>
          </p:cNvSpPr>
          <p:nvPr>
            <p:ph idx="1"/>
          </p:nvPr>
        </p:nvSpPr>
        <p:spPr>
          <a:xfrm>
            <a:off x="1202918" y="2011679"/>
            <a:ext cx="9928907" cy="4627659"/>
          </a:xfrm>
        </p:spPr>
        <p:txBody>
          <a:bodyPr>
            <a:normAutofit/>
          </a:bodyPr>
          <a:lstStyle/>
          <a:p>
            <a:r>
              <a:rPr lang="en-US" dirty="0"/>
              <a:t>It is required to determine the daily number of units to be manufactured for each product. The profit per unit for product 1, 2 and 3 is Rs. 4, Rs.3 and Rs.6 respectively. It is assumed that all the amounts produced are consumed in the market. Formulate the mathematical (L.P.) model that will </a:t>
            </a:r>
            <a:r>
              <a:rPr lang="en-US" dirty="0" err="1"/>
              <a:t>maximise</a:t>
            </a:r>
            <a:r>
              <a:rPr lang="en-US" dirty="0"/>
              <a:t> the daily profit. </a:t>
            </a:r>
          </a:p>
          <a:p>
            <a:pPr marL="0" indent="0">
              <a:buNone/>
            </a:pPr>
            <a:r>
              <a:rPr lang="en-US" b="1" dirty="0"/>
              <a:t>Formulation of Linear Programming Model </a:t>
            </a:r>
          </a:p>
          <a:p>
            <a:r>
              <a:rPr lang="en-US" dirty="0"/>
              <a:t>Step 1 From the study of the situation find the key-decision to be made. In the given situation key decision is to decide the extent of products 1, 2 and 3, as the extents are permitted to vary. </a:t>
            </a:r>
          </a:p>
          <a:p>
            <a:r>
              <a:rPr lang="en-US" dirty="0"/>
              <a:t>Step 2 Assume symbols for variable quantities noticed in step 1. Let the extents (amounts) of products 1, 2 and 3 manufactured daily be x1, x2 and x3 units respectively. </a:t>
            </a:r>
            <a:endParaRPr lang="en-IN" dirty="0"/>
          </a:p>
        </p:txBody>
      </p:sp>
      <p:sp>
        <p:nvSpPr>
          <p:cNvPr id="4" name="Title 1">
            <a:extLst>
              <a:ext uri="{FF2B5EF4-FFF2-40B4-BE49-F238E27FC236}">
                <a16:creationId xmlns:a16="http://schemas.microsoft.com/office/drawing/2014/main" id="{34BCEBAE-9168-4C17-912D-C9E5049C1947}"/>
              </a:ext>
            </a:extLst>
          </p:cNvPr>
          <p:cNvSpPr>
            <a:spLocks noGrp="1"/>
          </p:cNvSpPr>
          <p:nvPr>
            <p:ph type="title"/>
          </p:nvPr>
        </p:nvSpPr>
        <p:spPr>
          <a:xfrm>
            <a:off x="842839" y="284163"/>
            <a:ext cx="10144250" cy="1508125"/>
          </a:xfrm>
        </p:spPr>
        <p:txBody>
          <a:bodyPr>
            <a:normAutofit/>
          </a:bodyPr>
          <a:lstStyle/>
          <a:p>
            <a:r>
              <a:rPr lang="en-US" sz="3200" b="1" dirty="0"/>
              <a:t>FORMULATION OF LINEAR PROGRAMMING PROBLEM</a:t>
            </a:r>
            <a:endParaRPr lang="en-IN" sz="3200" b="1" dirty="0"/>
          </a:p>
        </p:txBody>
      </p:sp>
    </p:spTree>
    <p:extLst>
      <p:ext uri="{BB962C8B-B14F-4D97-AF65-F5344CB8AC3E}">
        <p14:creationId xmlns:p14="http://schemas.microsoft.com/office/powerpoint/2010/main" val="705700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3756E4-DB6A-43B6-A6C4-08463236D6D8}"/>
              </a:ext>
            </a:extLst>
          </p:cNvPr>
          <p:cNvSpPr>
            <a:spLocks noGrp="1"/>
          </p:cNvSpPr>
          <p:nvPr>
            <p:ph idx="1"/>
          </p:nvPr>
        </p:nvSpPr>
        <p:spPr>
          <a:xfrm>
            <a:off x="1202919" y="2011679"/>
            <a:ext cx="10144250" cy="4562157"/>
          </a:xfrm>
        </p:spPr>
        <p:txBody>
          <a:bodyPr>
            <a:normAutofit/>
          </a:bodyPr>
          <a:lstStyle/>
          <a:p>
            <a:r>
              <a:rPr lang="en-US" dirty="0"/>
              <a:t>Step 3 Express the feasible alternatives mathematically in terms of variable. Feasible alternatives are those which are physically, economically and financially possible. In the given situation feasible alternatives are sets of values of x1, x2 and x3 units respectively. where x1, x2 and x3 ≥ 0. since negative production has no meaning and is not feasible. </a:t>
            </a:r>
          </a:p>
          <a:p>
            <a:r>
              <a:rPr lang="en-US" dirty="0"/>
              <a:t>Step 4 Mention the objective function quantitatively and express it as a linear function of variables. In the present situation, objective is to maximize the profit. i.e., Z = 4x1+ 3x2 + 6x3 </a:t>
            </a:r>
          </a:p>
          <a:p>
            <a:r>
              <a:rPr lang="en-US" dirty="0"/>
              <a:t>Step 5 Put into words the influencing factors or constraints. These occur generally because of constraints on availability (resources) or requirements (demands). Express these constraints also as linear equations/inequalities in terms of variables. Here, constraints are on the machine capacities and can be mathematically expressed as 2x1+ 3x2 + 2x3 ≤ 440 ,4x1+ 0x2 + 3x3 ≤ 470 , 2x1+ 5x2 + 0x3 ≤ 430 </a:t>
            </a:r>
            <a:endParaRPr lang="en-IN" dirty="0"/>
          </a:p>
        </p:txBody>
      </p:sp>
      <p:sp>
        <p:nvSpPr>
          <p:cNvPr id="4" name="Title 1">
            <a:extLst>
              <a:ext uri="{FF2B5EF4-FFF2-40B4-BE49-F238E27FC236}">
                <a16:creationId xmlns:a16="http://schemas.microsoft.com/office/drawing/2014/main" id="{34BCEBAE-9168-4C17-912D-C9E5049C1947}"/>
              </a:ext>
            </a:extLst>
          </p:cNvPr>
          <p:cNvSpPr>
            <a:spLocks noGrp="1"/>
          </p:cNvSpPr>
          <p:nvPr>
            <p:ph type="title"/>
          </p:nvPr>
        </p:nvSpPr>
        <p:spPr>
          <a:xfrm>
            <a:off x="842839" y="284163"/>
            <a:ext cx="10144250" cy="1508125"/>
          </a:xfrm>
        </p:spPr>
        <p:txBody>
          <a:bodyPr>
            <a:normAutofit/>
          </a:bodyPr>
          <a:lstStyle/>
          <a:p>
            <a:r>
              <a:rPr lang="en-US" sz="3200" b="1" dirty="0"/>
              <a:t>FORMULATION OF LINEAR PROGRAMMING PROBLEM</a:t>
            </a:r>
            <a:endParaRPr lang="en-IN" sz="3200" b="1" dirty="0"/>
          </a:p>
        </p:txBody>
      </p:sp>
    </p:spTree>
    <p:extLst>
      <p:ext uri="{BB962C8B-B14F-4D97-AF65-F5344CB8AC3E}">
        <p14:creationId xmlns:p14="http://schemas.microsoft.com/office/powerpoint/2010/main" val="3077343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TM03090430[[fn=Banded]]</Template>
  <TotalTime>42</TotalTime>
  <Words>1359</Words>
  <Application>Microsoft Office PowerPoint</Application>
  <PresentationFormat>Widescreen</PresentationFormat>
  <Paragraphs>97</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Corbel</vt:lpstr>
      <vt:lpstr>Wingdings</vt:lpstr>
      <vt:lpstr>Banded</vt:lpstr>
      <vt:lpstr>Formulation of LPP</vt:lpstr>
      <vt:lpstr>FORMULATION OF LINEAR PROGRAMMING PROBLEM</vt:lpstr>
      <vt:lpstr>FORMULATION OF LINEAR PROGRAMMING PROBLEM</vt:lpstr>
      <vt:lpstr>FORMULATION OF LINEAR PROGRAMMING PROBLEM</vt:lpstr>
      <vt:lpstr>FORMULATION OF LINEAR PROGRAMMING PROBLEM</vt:lpstr>
      <vt:lpstr>FORMULATION OF LINEAR PROGRAMMING PROBLEM</vt:lpstr>
      <vt:lpstr>FORMULATION OF LINEAR PROGRAMMING PROBLEM</vt:lpstr>
      <vt:lpstr>FORMULATION OF LINEAR PROGRAMMING PROBLEM</vt:lpstr>
      <vt:lpstr>FORMULATION OF LINEAR PROGRAMMING PROBLEM</vt:lpstr>
      <vt:lpstr>FORMULATION OF LINEAR PROGRAMMING PROBLEM</vt:lpstr>
      <vt:lpstr>FORMULATION OF LINEAR PROGRAMMING PROBLEM</vt:lpstr>
      <vt:lpstr>FORMULATION OF LINEAR PROGRAMMING PROBLEM</vt:lpstr>
      <vt:lpstr>FORMULATION OF LINEAR PROGRAMMING PROBLEM</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rayshima bazeer</dc:creator>
  <cp:lastModifiedBy>rayshima bazeer</cp:lastModifiedBy>
  <cp:revision>4</cp:revision>
  <dcterms:created xsi:type="dcterms:W3CDTF">2021-01-26T15:10:48Z</dcterms:created>
  <dcterms:modified xsi:type="dcterms:W3CDTF">2021-01-29T04:08:46Z</dcterms:modified>
</cp:coreProperties>
</file>