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0C0E87-1AB1-43F4-B0B7-8C121E6494F4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42B781-5503-44CA-B123-8488CE59F3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273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0E87-1AB1-43F4-B0B7-8C121E6494F4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B781-5503-44CA-B123-8488CE59F3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2871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0C0E87-1AB1-43F4-B0B7-8C121E6494F4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42B781-5503-44CA-B123-8488CE59F3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988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0E87-1AB1-43F4-B0B7-8C121E6494F4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A42B781-5503-44CA-B123-8488CE59F3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665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0C0E87-1AB1-43F4-B0B7-8C121E6494F4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42B781-5503-44CA-B123-8488CE59F3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939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0E87-1AB1-43F4-B0B7-8C121E6494F4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B781-5503-44CA-B123-8488CE59F3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787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0E87-1AB1-43F4-B0B7-8C121E6494F4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B781-5503-44CA-B123-8488CE59F3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269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0E87-1AB1-43F4-B0B7-8C121E6494F4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B781-5503-44CA-B123-8488CE59F3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185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0E87-1AB1-43F4-B0B7-8C121E6494F4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B781-5503-44CA-B123-8488CE59F3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528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0C0E87-1AB1-43F4-B0B7-8C121E6494F4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A42B781-5503-44CA-B123-8488CE59F3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5040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0E87-1AB1-43F4-B0B7-8C121E6494F4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B781-5503-44CA-B123-8488CE59F3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1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E0C0E87-1AB1-43F4-B0B7-8C121E6494F4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A42B781-5503-44CA-B123-8488CE59F303}" type="slidenum">
              <a:rPr lang="en-IN" smtClean="0"/>
              <a:t>‹#›</a:t>
            </a:fld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6035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84F77-CDF9-4585-9509-B5DF0083B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145" y="1490824"/>
            <a:ext cx="10993549" cy="1475013"/>
          </a:xfrm>
        </p:spPr>
        <p:txBody>
          <a:bodyPr>
            <a:normAutofit fontScale="90000"/>
          </a:bodyPr>
          <a:lstStyle/>
          <a:p>
            <a:r>
              <a:rPr lang="en-US" dirty="0"/>
              <a:t>Modern algebra</a:t>
            </a:r>
            <a:br>
              <a:rPr lang="en-US" dirty="0"/>
            </a:br>
            <a:r>
              <a:rPr lang="en-US" dirty="0"/>
              <a:t>          -Subgroups</a:t>
            </a:r>
            <a:br>
              <a:rPr lang="en-US" dirty="0"/>
            </a:b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E9E855-C1E9-423E-B109-68CA9EFB0D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145" y="5239295"/>
            <a:ext cx="11089710" cy="1010476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Rayshima  n </a:t>
            </a:r>
          </a:p>
          <a:p>
            <a:r>
              <a:rPr lang="en-US" dirty="0">
                <a:solidFill>
                  <a:schemeClr val="bg1"/>
                </a:solidFill>
              </a:rPr>
              <a:t>Assistant professor of mathematics</a:t>
            </a:r>
          </a:p>
          <a:p>
            <a:r>
              <a:rPr lang="en-IN" dirty="0" err="1">
                <a:solidFill>
                  <a:schemeClr val="bg1"/>
                </a:solidFill>
              </a:rPr>
              <a:t>Hajee</a:t>
            </a:r>
            <a:r>
              <a:rPr lang="en-IN" dirty="0">
                <a:solidFill>
                  <a:schemeClr val="bg1"/>
                </a:solidFill>
              </a:rPr>
              <a:t> </a:t>
            </a:r>
            <a:r>
              <a:rPr lang="en-IN" dirty="0" err="1">
                <a:solidFill>
                  <a:schemeClr val="bg1"/>
                </a:solidFill>
              </a:rPr>
              <a:t>karutha</a:t>
            </a:r>
            <a:r>
              <a:rPr lang="en-IN" dirty="0">
                <a:solidFill>
                  <a:schemeClr val="bg1"/>
                </a:solidFill>
              </a:rPr>
              <a:t> </a:t>
            </a:r>
            <a:r>
              <a:rPr lang="en-IN" dirty="0" err="1">
                <a:solidFill>
                  <a:schemeClr val="bg1"/>
                </a:solidFill>
              </a:rPr>
              <a:t>rowther</a:t>
            </a:r>
            <a:r>
              <a:rPr lang="en-IN" dirty="0">
                <a:solidFill>
                  <a:schemeClr val="bg1"/>
                </a:solidFill>
              </a:rPr>
              <a:t> </a:t>
            </a:r>
            <a:r>
              <a:rPr lang="en-IN" dirty="0" err="1">
                <a:solidFill>
                  <a:schemeClr val="bg1"/>
                </a:solidFill>
              </a:rPr>
              <a:t>howdia</a:t>
            </a:r>
            <a:r>
              <a:rPr lang="en-IN" dirty="0">
                <a:solidFill>
                  <a:schemeClr val="bg1"/>
                </a:solidFill>
              </a:rPr>
              <a:t> college</a:t>
            </a:r>
          </a:p>
        </p:txBody>
      </p:sp>
    </p:spTree>
    <p:extLst>
      <p:ext uri="{BB962C8B-B14F-4D97-AF65-F5344CB8AC3E}">
        <p14:creationId xmlns:p14="http://schemas.microsoft.com/office/powerpoint/2010/main" val="3499557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49A60-B2B5-4952-89F1-1BF4430B8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subgroups</a:t>
            </a: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BF1F2A-9352-49E8-B679-42C8C10CC442}"/>
              </a:ext>
            </a:extLst>
          </p:cNvPr>
          <p:cNvSpPr txBox="1"/>
          <p:nvPr/>
        </p:nvSpPr>
        <p:spPr>
          <a:xfrm>
            <a:off x="375047" y="2137306"/>
            <a:ext cx="1123576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Theorem 6:</a:t>
            </a:r>
          </a:p>
          <a:p>
            <a:r>
              <a:rPr lang="en-US" sz="2400" dirty="0"/>
              <a:t>	The union of two subgroups of a group G is a subgroup if and only if one is contained in the other. </a:t>
            </a:r>
          </a:p>
          <a:p>
            <a:r>
              <a:rPr lang="en-US" sz="2400" b="1" dirty="0"/>
              <a:t>Proof. </a:t>
            </a:r>
          </a:p>
          <a:p>
            <a:r>
              <a:rPr lang="en-US" sz="2400" dirty="0"/>
              <a:t>	Let H and K be two subgroups of G such that one is contained in the other. Then either H ⊆ K or K ⊆ H. Therefore H ∪ K = K or H ∪ K = H. Hence H ∪ K is a subgroup of G. Conversely, suppose H is not contained in K and K is not contained in H. Then there exist elements a, b such that a ∈ H, a /∈ K, b ∈ K, and b /∈ H. Clearly a, b ∈ H ∪K. Since H ∪K is a subgroup of G ab ∈ H ∪K. Hence ab ∈ H or ab ∈ K. If ab ∈ H, then a −1 ∈ H since a ∈ H. Hence a −1 (ab) = b ∈ H, a contradiction. If ab ∈ K, b −1 ∈ K since b ∈ K. Hence (ab)b −1 = a ∈ K, a contradiction. Hence our assumption that H is not contained in K and K is not contained in H is false. Therefore H ⊆ K or K ⊆ H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311127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F7F0344-471B-4022-94C3-6FB5998595CB}"/>
              </a:ext>
            </a:extLst>
          </p:cNvPr>
          <p:cNvSpPr/>
          <p:nvPr/>
        </p:nvSpPr>
        <p:spPr>
          <a:xfrm>
            <a:off x="4304293" y="2967335"/>
            <a:ext cx="35834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16930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0FD2F-BB3D-4FA6-BAA2-BDE5A915F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SUBGROUPS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E17D6-2BC8-4734-BF15-72E17E4FC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747" y="1408862"/>
            <a:ext cx="10521495" cy="5715507"/>
          </a:xfrm>
        </p:spPr>
        <p:txBody>
          <a:bodyPr>
            <a:normAutofit/>
          </a:bodyPr>
          <a:lstStyle/>
          <a:p>
            <a:r>
              <a:rPr lang="en-US" sz="2400" b="1" dirty="0"/>
              <a:t>Definition:</a:t>
            </a:r>
          </a:p>
          <a:p>
            <a:pPr marL="0" indent="0">
              <a:buNone/>
            </a:pPr>
            <a:r>
              <a:rPr lang="en-US" sz="2400" dirty="0"/>
              <a:t>	Let G be a group. A subset H of G is called a subgroup of G, if H itself is a group under the operation inherited from G. For a subset H to be a subgroup G following should be satisfied: </a:t>
            </a:r>
          </a:p>
          <a:p>
            <a:pPr marL="514350" indent="-514350">
              <a:buAutoNum type="arabicPeriod"/>
            </a:pPr>
            <a:r>
              <a:rPr lang="en-US" sz="2400" dirty="0"/>
              <a:t>H is closed under the binary operation in G. That means, a, b ∈ H =⇒ ab ∈ H. </a:t>
            </a:r>
          </a:p>
          <a:p>
            <a:pPr marL="514350" indent="-514350">
              <a:buAutoNum type="arabicPeriod"/>
            </a:pPr>
            <a:r>
              <a:rPr lang="en-US" sz="2400" dirty="0"/>
              <a:t>The identity e of G is in H. </a:t>
            </a:r>
          </a:p>
          <a:p>
            <a:pPr marL="514350" indent="-514350">
              <a:buAutoNum type="arabicPeriod"/>
            </a:pPr>
            <a:r>
              <a:rPr lang="en-US" sz="2400" dirty="0"/>
              <a:t>For a ∈ H =⇒ a −1 ∈ H. </a:t>
            </a:r>
          </a:p>
          <a:p>
            <a:pPr marL="0" indent="0">
              <a:buNone/>
            </a:pPr>
            <a:r>
              <a:rPr lang="en-US" sz="2400" dirty="0"/>
              <a:t>If H is a subgroup of G, we write H ≤ G. Further if, H ≠ G then we say H is a proper subgroup of G. </a:t>
            </a:r>
          </a:p>
          <a:p>
            <a:pPr marL="0" indent="0">
              <a:buNone/>
            </a:pPr>
            <a:r>
              <a:rPr lang="en-US" sz="2400" b="1" dirty="0"/>
              <a:t>The Trivial Subgroups: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dirty="0"/>
              <a:t> Let G be a group. Then, {e} and G are two of its trivial subgroups.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913411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6110C52-9D61-4CC2-87D9-89C21901FC7E}"/>
              </a:ext>
            </a:extLst>
          </p:cNvPr>
          <p:cNvSpPr txBox="1"/>
          <p:nvPr/>
        </p:nvSpPr>
        <p:spPr>
          <a:xfrm>
            <a:off x="581192" y="2213622"/>
            <a:ext cx="1102961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Definition: </a:t>
            </a:r>
            <a:r>
              <a:rPr lang="en-US" sz="2400" dirty="0"/>
              <a:t>A subset H of group G is called subgroup of G if H forms a group with respect to the binary operation in G. </a:t>
            </a:r>
          </a:p>
          <a:p>
            <a:r>
              <a:rPr lang="en-US" sz="2400" b="1" dirty="0"/>
              <a:t>Examples: </a:t>
            </a:r>
          </a:p>
          <a:p>
            <a:pPr marL="514350" indent="-514350">
              <a:buAutoNum type="romanLcParenBoth"/>
            </a:pPr>
            <a:r>
              <a:rPr lang="en-US" sz="2400" dirty="0"/>
              <a:t>Let G be any group. Then {e} and G are trivial subgroups of G. They are called improper subgroups of G. </a:t>
            </a:r>
          </a:p>
          <a:p>
            <a:pPr marL="514350" indent="-514350">
              <a:buAutoNum type="romanLcParenBoth"/>
            </a:pPr>
            <a:r>
              <a:rPr lang="en-US" sz="2400" dirty="0"/>
              <a:t>(Q, +) is a subgroup of (R, +) and (R, +) is a subgroup of (C, +). </a:t>
            </a:r>
          </a:p>
          <a:p>
            <a:pPr marL="514350" indent="-514350">
              <a:buAutoNum type="romanLcParenBoth"/>
            </a:pPr>
            <a:r>
              <a:rPr lang="en-US" sz="2400" dirty="0"/>
              <a:t>In (Z8, ⊕), let H1 = {0, 4} and H2 = {0, 2, 4, 6}. The Cayley tables for H1 and H2 are given by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897FC4-09DA-4E88-8BF0-D4F51EF9B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0623" y="4803919"/>
            <a:ext cx="3411110" cy="205408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B0A63641-BCA1-487A-9088-44E5F8DDC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701675"/>
            <a:ext cx="11029950" cy="1014413"/>
          </a:xfrm>
        </p:spPr>
        <p:txBody>
          <a:bodyPr/>
          <a:lstStyle/>
          <a:p>
            <a:r>
              <a:rPr lang="en-US" dirty="0"/>
              <a:t>subgroups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63134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15F42FE-B4AA-44D9-A56D-02BAB4417A17}"/>
              </a:ext>
            </a:extLst>
          </p:cNvPr>
          <p:cNvSpPr txBox="1"/>
          <p:nvPr/>
        </p:nvSpPr>
        <p:spPr>
          <a:xfrm>
            <a:off x="842838" y="2226365"/>
            <a:ext cx="110296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It is easily seen that H1 and H2 are closed under ⊕ and (H1, ⊕) and (H2, ⊕) are groups. Hence H1 and H2 are subgroups of Z8. </a:t>
            </a:r>
          </a:p>
          <a:p>
            <a:endParaRPr lang="en-IN" sz="2400" dirty="0"/>
          </a:p>
          <a:p>
            <a:r>
              <a:rPr lang="en-IN" sz="2400" dirty="0"/>
              <a:t>(iv) {1, −1} is a subgroup of (R ∗ , ·). </a:t>
            </a:r>
          </a:p>
          <a:p>
            <a:endParaRPr lang="en-IN" sz="2400" dirty="0"/>
          </a:p>
          <a:p>
            <a:r>
              <a:rPr lang="en-IN" sz="2400" dirty="0"/>
              <a:t>(v) {1, </a:t>
            </a:r>
            <a:r>
              <a:rPr lang="en-IN" sz="2400" dirty="0" err="1"/>
              <a:t>i</a:t>
            </a:r>
            <a:r>
              <a:rPr lang="en-IN" sz="2400" dirty="0"/>
              <a:t>, −1, −</a:t>
            </a:r>
            <a:r>
              <a:rPr lang="en-IN" sz="2400" dirty="0" err="1"/>
              <a:t>i</a:t>
            </a:r>
            <a:r>
              <a:rPr lang="en-IN" sz="2400" dirty="0"/>
              <a:t>} is a subgroup of (C ∗ , ·). </a:t>
            </a:r>
          </a:p>
          <a:p>
            <a:endParaRPr lang="en-IN" sz="2400" dirty="0"/>
          </a:p>
          <a:p>
            <a:r>
              <a:rPr lang="en-IN" sz="2400" dirty="0"/>
              <a:t>(vi) For any integer n we define </a:t>
            </a:r>
            <a:r>
              <a:rPr lang="en-IN" sz="2400" dirty="0" err="1"/>
              <a:t>nZ</a:t>
            </a:r>
            <a:r>
              <a:rPr lang="en-IN" sz="2400" dirty="0"/>
              <a:t> = {</a:t>
            </a:r>
            <a:r>
              <a:rPr lang="en-IN" sz="2400" dirty="0" err="1"/>
              <a:t>nx</a:t>
            </a:r>
            <a:r>
              <a:rPr lang="en-IN" sz="2400" dirty="0"/>
              <a:t> : x ∈ Z}. Then (</a:t>
            </a:r>
            <a:r>
              <a:rPr lang="en-IN" sz="2400" dirty="0" err="1"/>
              <a:t>nZ</a:t>
            </a:r>
            <a:r>
              <a:rPr lang="en-IN" sz="2400" dirty="0"/>
              <a:t>, +) is a subgroup of (Z, +). For, let a, b ∈ </a:t>
            </a:r>
            <a:r>
              <a:rPr lang="en-IN" sz="2400" dirty="0" err="1"/>
              <a:t>nZ</a:t>
            </a:r>
            <a:r>
              <a:rPr lang="en-IN" sz="2400" dirty="0"/>
              <a:t>. Then a = </a:t>
            </a:r>
            <a:r>
              <a:rPr lang="en-IN" sz="2400" dirty="0" err="1"/>
              <a:t>nx</a:t>
            </a:r>
            <a:r>
              <a:rPr lang="en-IN" sz="2400" dirty="0"/>
              <a:t> and b = </a:t>
            </a:r>
            <a:r>
              <a:rPr lang="en-IN" sz="2400" dirty="0" err="1"/>
              <a:t>ny</a:t>
            </a:r>
            <a:r>
              <a:rPr lang="en-IN" sz="2400" dirty="0"/>
              <a:t> where x, y ∈ Z. Hence a + b = n(x + y) ∈ </a:t>
            </a:r>
            <a:r>
              <a:rPr lang="en-IN" sz="2400" dirty="0" err="1"/>
              <a:t>nZ</a:t>
            </a:r>
            <a:r>
              <a:rPr lang="en-IN" sz="2400" dirty="0"/>
              <a:t> and so </a:t>
            </a:r>
            <a:r>
              <a:rPr lang="en-IN" sz="2400" dirty="0" err="1"/>
              <a:t>nZ</a:t>
            </a:r>
            <a:r>
              <a:rPr lang="en-IN" sz="2400" dirty="0"/>
              <a:t> is closed under +. Clearly 0 ∈ </a:t>
            </a:r>
            <a:r>
              <a:rPr lang="en-IN" sz="2400" dirty="0" err="1"/>
              <a:t>nZ</a:t>
            </a:r>
            <a:r>
              <a:rPr lang="en-IN" sz="2400" dirty="0"/>
              <a:t> is the identity element. Inverse of </a:t>
            </a:r>
            <a:r>
              <a:rPr lang="en-IN" sz="2400" dirty="0" err="1"/>
              <a:t>nx</a:t>
            </a:r>
            <a:r>
              <a:rPr lang="en-IN" sz="2400" dirty="0"/>
              <a:t> is −</a:t>
            </a:r>
            <a:r>
              <a:rPr lang="en-IN" sz="2400" dirty="0" err="1"/>
              <a:t>nx</a:t>
            </a:r>
            <a:r>
              <a:rPr lang="en-IN" sz="2400" dirty="0"/>
              <a:t> = n(−x) ∈ </a:t>
            </a:r>
            <a:r>
              <a:rPr lang="en-IN" sz="2400" dirty="0" err="1"/>
              <a:t>nZ</a:t>
            </a:r>
            <a:r>
              <a:rPr lang="en-IN" sz="2400" dirty="0"/>
              <a:t>. Hence (</a:t>
            </a:r>
            <a:r>
              <a:rPr lang="en-IN" sz="2400" dirty="0" err="1"/>
              <a:t>nZ</a:t>
            </a:r>
            <a:r>
              <a:rPr lang="en-IN" sz="2400" dirty="0"/>
              <a:t>, +) is a group.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DBB8E97-157A-44A9-9A27-20D070292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701675"/>
            <a:ext cx="11029950" cy="1014413"/>
          </a:xfrm>
        </p:spPr>
        <p:txBody>
          <a:bodyPr/>
          <a:lstStyle/>
          <a:p>
            <a:r>
              <a:rPr lang="en-US" dirty="0"/>
              <a:t>subgroups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44406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CC6E1-92FE-4F43-9A48-A5DAEDAD0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384" y="1209056"/>
            <a:ext cx="11029615" cy="5081296"/>
          </a:xfrm>
        </p:spPr>
        <p:txBody>
          <a:bodyPr>
            <a:normAutofit/>
          </a:bodyPr>
          <a:lstStyle/>
          <a:p>
            <a:endParaRPr lang="en-US" sz="2400" b="1" dirty="0"/>
          </a:p>
          <a:p>
            <a:r>
              <a:rPr lang="en-US" sz="2400" b="1" dirty="0"/>
              <a:t>Theorem 1: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	Let H be a subgroup of G. Then (a) the identity element of H is the same as that of G. (b) for each a ∈ H the inverse of a in H is the same as the inverse of a in G. </a:t>
            </a:r>
          </a:p>
          <a:p>
            <a:pPr marL="0" indent="0">
              <a:buNone/>
            </a:pPr>
            <a:r>
              <a:rPr lang="en-US" sz="2400" b="1" dirty="0"/>
              <a:t>Proof. </a:t>
            </a:r>
          </a:p>
          <a:p>
            <a:pPr marL="0" indent="0">
              <a:buNone/>
            </a:pPr>
            <a:r>
              <a:rPr lang="en-US" sz="2400" dirty="0"/>
              <a:t>(a) Let e and e ′ be the identity of G and H respectively. Let a ∈ H. Now, e ′a = a(since e’ is the identity of H) = </a:t>
            </a:r>
            <a:r>
              <a:rPr lang="en-US" sz="2400" dirty="0" err="1"/>
              <a:t>ea</a:t>
            </a:r>
            <a:r>
              <a:rPr lang="en-US" sz="2400" dirty="0"/>
              <a:t>(since e’ is the identity of G and a ∈ G) ∴ e ′a = </a:t>
            </a:r>
            <a:r>
              <a:rPr lang="en-US" sz="2400" dirty="0" err="1"/>
              <a:t>ea</a:t>
            </a:r>
            <a:r>
              <a:rPr lang="en-US" sz="2400" dirty="0"/>
              <a:t> ⇒ e ′ = a(by cancellation law)</a:t>
            </a:r>
          </a:p>
          <a:p>
            <a:pPr marL="0" indent="0">
              <a:buNone/>
            </a:pPr>
            <a:r>
              <a:rPr lang="en-US" sz="2400" dirty="0"/>
              <a:t> (b) Let a ′ and a ′′ be the inverse of a in G and H respectively. Since by (a), G and H have the same identity element e, we have a ′a = e = a ′′a. Hence by cancellation law, a ′ = a ′′</a:t>
            </a:r>
            <a:endParaRPr lang="en-IN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D2A146C-C6D0-4A98-ADC6-391D9F053B23}"/>
              </a:ext>
            </a:extLst>
          </p:cNvPr>
          <p:cNvSpPr txBox="1">
            <a:spLocks/>
          </p:cNvSpPr>
          <p:nvPr/>
        </p:nvSpPr>
        <p:spPr>
          <a:xfrm>
            <a:off x="733592" y="854556"/>
            <a:ext cx="11029616" cy="1013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IN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681A1D7-56CE-4040-BD23-8AFE6C9C8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701675"/>
            <a:ext cx="11029950" cy="1014413"/>
          </a:xfrm>
        </p:spPr>
        <p:txBody>
          <a:bodyPr/>
          <a:lstStyle/>
          <a:p>
            <a:r>
              <a:rPr lang="en-US" dirty="0"/>
              <a:t>subgroups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15757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8557EDC-830F-4D80-839A-F76480A4DC4F}"/>
              </a:ext>
            </a:extLst>
          </p:cNvPr>
          <p:cNvSpPr txBox="1"/>
          <p:nvPr/>
        </p:nvSpPr>
        <p:spPr>
          <a:xfrm>
            <a:off x="644055" y="2272848"/>
            <a:ext cx="1082172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Theorem 2:</a:t>
            </a:r>
          </a:p>
          <a:p>
            <a:r>
              <a:rPr lang="en-US" sz="2400" dirty="0"/>
              <a:t>	A subset H of a group G is a subgroup of G if and only if (</a:t>
            </a:r>
            <a:r>
              <a:rPr lang="en-US" sz="2400" dirty="0" err="1"/>
              <a:t>i</a:t>
            </a:r>
            <a:r>
              <a:rPr lang="en-US" sz="2400" dirty="0"/>
              <a:t>) it is closed under the binary operation in G. (ii) The identity e of G is in H. (iii) a ∈ H ⇒ a −1 ∈ H. </a:t>
            </a:r>
          </a:p>
          <a:p>
            <a:endParaRPr lang="en-US" sz="2400" dirty="0"/>
          </a:p>
          <a:p>
            <a:r>
              <a:rPr lang="en-US" sz="2400" b="1" dirty="0"/>
              <a:t>Proof. </a:t>
            </a:r>
          </a:p>
          <a:p>
            <a:r>
              <a:rPr lang="en-US" sz="2400" dirty="0"/>
              <a:t>	Let H be subgroup of G. The result follows immediately from Theorem 1. Conversely, let H be a subset of G satisfying conditions (</a:t>
            </a:r>
            <a:r>
              <a:rPr lang="en-US" sz="2400" dirty="0" err="1"/>
              <a:t>i</a:t>
            </a:r>
            <a:r>
              <a:rPr lang="en-US" sz="2400" dirty="0"/>
              <a:t>), (ii) and (iii). Then, obviously H itself a group with respect to the binary operation in G. Therefore H is a subgroup of G.</a:t>
            </a:r>
            <a:endParaRPr lang="en-IN" sz="24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961E883-DAF8-4C35-B86A-9C07410FB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685773"/>
            <a:ext cx="11029950" cy="1014413"/>
          </a:xfrm>
        </p:spPr>
        <p:txBody>
          <a:bodyPr/>
          <a:lstStyle/>
          <a:p>
            <a:r>
              <a:rPr lang="en-US" dirty="0"/>
              <a:t>subgroups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06702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DB648B3-358B-4F67-B44D-577F1217676E}"/>
              </a:ext>
            </a:extLst>
          </p:cNvPr>
          <p:cNvSpPr txBox="1"/>
          <p:nvPr/>
        </p:nvSpPr>
        <p:spPr>
          <a:xfrm>
            <a:off x="469127" y="1857351"/>
            <a:ext cx="1122724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Theorem 3:</a:t>
            </a:r>
          </a:p>
          <a:p>
            <a:r>
              <a:rPr lang="en-US" sz="2400" dirty="0"/>
              <a:t>	 A non-empty subset H of a group G is a subgroup of G if and only if a, b ∈ H ⇒ ab−1 ∈ H. </a:t>
            </a:r>
          </a:p>
          <a:p>
            <a:r>
              <a:rPr lang="en-US" sz="2400" b="1" dirty="0"/>
              <a:t>Proof. </a:t>
            </a:r>
          </a:p>
          <a:p>
            <a:r>
              <a:rPr lang="en-US" sz="2400" dirty="0"/>
              <a:t>	Let H be a subgroup of G. Then a, b ∈ H ⇒ a, b−1 ∈ H ⇒ ab−1 ∈ H. Conversely, suppose H is a non-empty subset of G such that a, b ∈ H ⇒ ab−1 ∈ H. Since H 6= ∅, there exists a ∈ H. Hence a, a−1 ∈ H. Therefore, e = aa−1 ∈ H, i.e., H contains the identity element e. Also, since a, b ∈ H. ea−1 ∈ H. Hence a −1 ∈ H. Now, let a, b ∈ H. Then a, b−1 ∈ H. Hence a(b −1 ) −1 = ab ∈ H and so H is closed under the binary operation in G. Hence by Theorem 4, H is a subgroup of G. </a:t>
            </a:r>
          </a:p>
          <a:p>
            <a:endParaRPr lang="en-US" sz="2400" dirty="0"/>
          </a:p>
          <a:p>
            <a:r>
              <a:rPr lang="en-US" sz="2400" dirty="0"/>
              <a:t>✷ If the operation is + then H is a subgroup of G if and only if a, b ∈ H ⇒ a−b ∈ H</a:t>
            </a:r>
            <a:endParaRPr lang="en-IN" sz="24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44134B4-5521-4056-9A59-C705F1287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701675"/>
            <a:ext cx="11029950" cy="1014413"/>
          </a:xfrm>
        </p:spPr>
        <p:txBody>
          <a:bodyPr/>
          <a:lstStyle/>
          <a:p>
            <a:r>
              <a:rPr lang="en-US" dirty="0"/>
              <a:t>subgroups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80839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5FC1C0D-C232-439D-BF1A-ABB394DE6941}"/>
              </a:ext>
            </a:extLst>
          </p:cNvPr>
          <p:cNvSpPr txBox="1"/>
          <p:nvPr/>
        </p:nvSpPr>
        <p:spPr>
          <a:xfrm>
            <a:off x="524785" y="2411350"/>
            <a:ext cx="1128290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Theorem 4: </a:t>
            </a:r>
          </a:p>
          <a:p>
            <a:r>
              <a:rPr lang="en-US" sz="2400" dirty="0"/>
              <a:t>	Let H be a non-empty finite subset of G. If H is closed under the operation in G then H is a subgroup of G. </a:t>
            </a:r>
          </a:p>
          <a:p>
            <a:endParaRPr lang="en-US" sz="2400" dirty="0"/>
          </a:p>
          <a:p>
            <a:r>
              <a:rPr lang="en-US" sz="2400" b="1" dirty="0"/>
              <a:t>Proof. </a:t>
            </a:r>
          </a:p>
          <a:p>
            <a:r>
              <a:rPr lang="en-US" sz="2400" dirty="0"/>
              <a:t>	Let a ∈ H. Then a, a2 , . . . , an , . . . are all elements of H. But since H is finite the elements a, a2 , a3 . . . , cannot all be distinct. Hence let a r = a s , r &lt; s. Then a s−r = e ∈ H. Now, let a ∈ H. We have proved that a n = e for some n. Hence aan−1 = e. Hence a −1 = a n−1 ∈ H. Thus H is a subgroup of G.</a:t>
            </a:r>
            <a:endParaRPr lang="en-IN" sz="24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30322D9-9378-4E06-9ECA-F931B7396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701675"/>
            <a:ext cx="11029950" cy="1014413"/>
          </a:xfrm>
        </p:spPr>
        <p:txBody>
          <a:bodyPr/>
          <a:lstStyle/>
          <a:p>
            <a:r>
              <a:rPr lang="en-US" dirty="0"/>
              <a:t>subgroups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42861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93234DC-6131-459F-84CF-3F84C528679B}"/>
              </a:ext>
            </a:extLst>
          </p:cNvPr>
          <p:cNvSpPr txBox="1"/>
          <p:nvPr/>
        </p:nvSpPr>
        <p:spPr>
          <a:xfrm>
            <a:off x="474801" y="2176138"/>
            <a:ext cx="1124239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Theorem 5: </a:t>
            </a:r>
            <a:r>
              <a:rPr lang="en-US" sz="2400" dirty="0"/>
              <a:t>If H and K are subgroups of a group G then H ∩K is also a subgroup of G. </a:t>
            </a:r>
          </a:p>
          <a:p>
            <a:endParaRPr lang="en-US" sz="2400" dirty="0"/>
          </a:p>
          <a:p>
            <a:r>
              <a:rPr lang="en-US" sz="2400" b="1" dirty="0"/>
              <a:t>Proof. </a:t>
            </a:r>
            <a:r>
              <a:rPr lang="en-US" sz="2400" dirty="0"/>
              <a:t>Clearly e ∈ H ∩ K and so H ∩ K is non-empty. Now let a, b ∈ H ∩ K. Then a, b ∈ H and a, b ∈ K. Since H and K are subgroups of G, ab−1 ∈ H and ab−1 ∈ K. Therefore ab−1 ∈ H ∩ K. Hence by Theorem 4, H ∩ K is a subgroup of G.</a:t>
            </a:r>
            <a:endParaRPr lang="en-IN" sz="24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E2399BE-CCCF-42D7-A108-5F36EDE70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701675"/>
            <a:ext cx="11029950" cy="1014413"/>
          </a:xfrm>
        </p:spPr>
        <p:txBody>
          <a:bodyPr/>
          <a:lstStyle/>
          <a:p>
            <a:r>
              <a:rPr lang="en-US" dirty="0"/>
              <a:t>subgroups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5558254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1163</TotalTime>
  <Words>1526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Gill Sans MT</vt:lpstr>
      <vt:lpstr>Wingdings 2</vt:lpstr>
      <vt:lpstr>Dividend</vt:lpstr>
      <vt:lpstr>Modern algebra           -Subgroups </vt:lpstr>
      <vt:lpstr>SUBGROUPS</vt:lpstr>
      <vt:lpstr>subgroups</vt:lpstr>
      <vt:lpstr>subgroups</vt:lpstr>
      <vt:lpstr>subgroups</vt:lpstr>
      <vt:lpstr>subgroups</vt:lpstr>
      <vt:lpstr>subgroups</vt:lpstr>
      <vt:lpstr>subgroups</vt:lpstr>
      <vt:lpstr>subgroups</vt:lpstr>
      <vt:lpstr>subgroups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rayshima bazeer</dc:creator>
  <cp:lastModifiedBy>rayshima bazeer</cp:lastModifiedBy>
  <cp:revision>7</cp:revision>
  <dcterms:created xsi:type="dcterms:W3CDTF">2021-01-28T08:42:18Z</dcterms:created>
  <dcterms:modified xsi:type="dcterms:W3CDTF">2021-01-29T04:07:57Z</dcterms:modified>
</cp:coreProperties>
</file>