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1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77" r:id="rId14"/>
    <p:sldId id="278" r:id="rId15"/>
    <p:sldId id="279" r:id="rId16"/>
    <p:sldId id="280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AVEN" initials="H" lastIdx="3" clrIdx="0"/>
  <p:cmAuthor id="1" name="imran" initials="i" lastIdx="1" clrIdx="1">
    <p:extLst>
      <p:ext uri="{19B8F6BF-5375-455C-9EA6-DF929625EA0E}">
        <p15:presenceInfo xmlns:p15="http://schemas.microsoft.com/office/powerpoint/2012/main" userId="6fe8c464c59e514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CA0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8" d="100"/>
          <a:sy n="78" d="100"/>
        </p:scale>
        <p:origin x="15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74BD4-5DD8-4725-849E-F396F4E826E8}" type="datetimeFigureOut">
              <a:rPr lang="en-IN" smtClean="0"/>
              <a:t>28-01-2021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6E558-92FC-4A40-AA8F-C3B1744ED9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5593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86E558-92FC-4A40-AA8F-C3B1744ED90B}" type="slidenum">
              <a:rPr lang="en-IN" smtClean="0"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156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3778F09-9F4C-412B-919E-14AD799C41EF}" type="datetimeFigureOut">
              <a:rPr lang="en-US" smtClean="0"/>
              <a:pPr/>
              <a:t>1/28/2021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1F9B575F-9DF1-4C1A-830A-BCD21C48AEF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523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F09-9F4C-412B-919E-14AD799C41EF}" type="datetimeFigureOut">
              <a:rPr lang="en-US" smtClean="0"/>
              <a:pPr/>
              <a:t>1/28/2021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575F-9DF1-4C1A-830A-BCD21C48AEF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803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778F09-9F4C-412B-919E-14AD799C41EF}" type="datetimeFigureOut">
              <a:rPr lang="en-US" smtClean="0"/>
              <a:pPr/>
              <a:t>1/28/2021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F9B575F-9DF1-4C1A-830A-BCD21C48AEF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084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778F09-9F4C-412B-919E-14AD799C41EF}" type="datetimeFigureOut">
              <a:rPr lang="en-US" smtClean="0"/>
              <a:pPr/>
              <a:t>1/28/2021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F9B575F-9DF1-4C1A-830A-BCD21C48AEFD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9088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778F09-9F4C-412B-919E-14AD799C41EF}" type="datetimeFigureOut">
              <a:rPr lang="en-US" smtClean="0"/>
              <a:pPr/>
              <a:t>1/28/2021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F9B575F-9DF1-4C1A-830A-BCD21C48AEF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8812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F09-9F4C-412B-919E-14AD799C41EF}" type="datetimeFigureOut">
              <a:rPr lang="en-US" smtClean="0"/>
              <a:pPr/>
              <a:t>1/28/2021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575F-9DF1-4C1A-830A-BCD21C48AEF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5266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F09-9F4C-412B-919E-14AD799C41EF}" type="datetimeFigureOut">
              <a:rPr lang="en-US" smtClean="0"/>
              <a:pPr/>
              <a:t>1/28/2021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575F-9DF1-4C1A-830A-BCD21C48AEF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29265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F09-9F4C-412B-919E-14AD799C41EF}" type="datetimeFigureOut">
              <a:rPr lang="en-US" smtClean="0"/>
              <a:pPr/>
              <a:t>1/28/2021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575F-9DF1-4C1A-830A-BCD21C48AEF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7670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778F09-9F4C-412B-919E-14AD799C41EF}" type="datetimeFigureOut">
              <a:rPr lang="en-US" smtClean="0"/>
              <a:pPr/>
              <a:t>1/28/2021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F9B575F-9DF1-4C1A-830A-BCD21C48AEF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7500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F09-9F4C-412B-919E-14AD799C41EF}" type="datetimeFigureOut">
              <a:rPr lang="en-US" smtClean="0"/>
              <a:pPr/>
              <a:t>1/28/2021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575F-9DF1-4C1A-830A-BCD21C48AEF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54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778F09-9F4C-412B-919E-14AD799C41EF}" type="datetimeFigureOut">
              <a:rPr lang="en-US" smtClean="0"/>
              <a:pPr/>
              <a:t>1/28/2021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1F9B575F-9DF1-4C1A-830A-BCD21C48AEF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5366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F09-9F4C-412B-919E-14AD799C41EF}" type="datetimeFigureOut">
              <a:rPr lang="en-US" smtClean="0"/>
              <a:pPr/>
              <a:t>1/28/2021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575F-9DF1-4C1A-830A-BCD21C48AEF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847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F09-9F4C-412B-919E-14AD799C41EF}" type="datetimeFigureOut">
              <a:rPr lang="en-US" smtClean="0"/>
              <a:pPr/>
              <a:t>1/28/2021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575F-9DF1-4C1A-830A-BCD21C48AEF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117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F09-9F4C-412B-919E-14AD799C41EF}" type="datetimeFigureOut">
              <a:rPr lang="en-US" smtClean="0"/>
              <a:pPr/>
              <a:t>1/28/2021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575F-9DF1-4C1A-830A-BCD21C48AEF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898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F09-9F4C-412B-919E-14AD799C41EF}" type="datetimeFigureOut">
              <a:rPr lang="en-US" smtClean="0"/>
              <a:pPr/>
              <a:t>1/28/2021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575F-9DF1-4C1A-830A-BCD21C48AEF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360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F09-9F4C-412B-919E-14AD799C41EF}" type="datetimeFigureOut">
              <a:rPr lang="en-US" smtClean="0"/>
              <a:pPr/>
              <a:t>1/28/2021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575F-9DF1-4C1A-830A-BCD21C48AEF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031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F09-9F4C-412B-919E-14AD799C41EF}" type="datetimeFigureOut">
              <a:rPr lang="en-US" smtClean="0"/>
              <a:pPr/>
              <a:t>1/28/2021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575F-9DF1-4C1A-830A-BCD21C48AEF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579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78F09-9F4C-412B-919E-14AD799C41EF}" type="datetimeFigureOut">
              <a:rPr lang="en-US" smtClean="0"/>
              <a:pPr/>
              <a:t>1/28/2021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B575F-9DF1-4C1A-830A-BCD21C48AEF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47164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52" r:id="rId1"/>
    <p:sldLayoutId id="2147484153" r:id="rId2"/>
    <p:sldLayoutId id="2147484154" r:id="rId3"/>
    <p:sldLayoutId id="2147484155" r:id="rId4"/>
    <p:sldLayoutId id="2147484156" r:id="rId5"/>
    <p:sldLayoutId id="2147484157" r:id="rId6"/>
    <p:sldLayoutId id="2147484158" r:id="rId7"/>
    <p:sldLayoutId id="2147484159" r:id="rId8"/>
    <p:sldLayoutId id="2147484160" r:id="rId9"/>
    <p:sldLayoutId id="2147484161" r:id="rId10"/>
    <p:sldLayoutId id="2147484162" r:id="rId11"/>
    <p:sldLayoutId id="2147484163" r:id="rId12"/>
    <p:sldLayoutId id="2147484164" r:id="rId13"/>
    <p:sldLayoutId id="2147484165" r:id="rId14"/>
    <p:sldLayoutId id="2147484166" r:id="rId15"/>
    <p:sldLayoutId id="2147484167" r:id="rId16"/>
    <p:sldLayoutId id="2147484168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827700" y="1124743"/>
            <a:ext cx="7704740" cy="5123663"/>
          </a:xfr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solidFill>
                  <a:srgbClr val="7030A0"/>
                </a:solidFill>
                <a:latin typeface="Adobe Caslon Pro" pitchFamily="18" charset="0"/>
              </a:rPr>
              <a:t> </a:t>
            </a:r>
          </a:p>
          <a:p>
            <a:pPr>
              <a:buNone/>
            </a:pPr>
            <a:r>
              <a:rPr lang="en-US" sz="4400" dirty="0">
                <a:solidFill>
                  <a:srgbClr val="7030A0"/>
                </a:solidFill>
                <a:latin typeface="Adobe Caslon Pro" pitchFamily="18" charset="0"/>
              </a:rPr>
              <a:t>               </a:t>
            </a:r>
            <a:r>
              <a:rPr lang="en-US" sz="4400" dirty="0">
                <a:solidFill>
                  <a:srgbClr val="FF0000"/>
                </a:solidFill>
                <a:latin typeface="Algerian" pitchFamily="82" charset="0"/>
              </a:rPr>
              <a:t>STATISTICS-II</a:t>
            </a:r>
            <a:r>
              <a:rPr lang="en-US" sz="4400" dirty="0">
                <a:solidFill>
                  <a:srgbClr val="7030A0"/>
                </a:solidFill>
                <a:latin typeface="Adobe Caslon Pro" pitchFamily="18" charset="0"/>
              </a:rPr>
              <a:t>              </a:t>
            </a:r>
          </a:p>
          <a:p>
            <a:pPr>
              <a:buNone/>
            </a:pPr>
            <a:endParaRPr lang="en-US" sz="2800" dirty="0">
              <a:solidFill>
                <a:srgbClr val="7030A0"/>
              </a:solidFill>
              <a:latin typeface="Adobe Caslon Pro" pitchFamily="18" charset="0"/>
            </a:endParaRPr>
          </a:p>
          <a:p>
            <a:pPr>
              <a:buNone/>
            </a:pPr>
            <a:endParaRPr lang="en-US" sz="2800" dirty="0">
              <a:solidFill>
                <a:srgbClr val="7030A0"/>
              </a:solidFill>
              <a:latin typeface="Adobe Caslon Pro" pitchFamily="18" charset="0"/>
            </a:endParaRPr>
          </a:p>
          <a:p>
            <a:pPr>
              <a:buNone/>
            </a:pPr>
            <a:r>
              <a:rPr lang="en-US" sz="2800" b="1" dirty="0">
                <a:solidFill>
                  <a:schemeClr val="tx1"/>
                </a:solidFill>
                <a:latin typeface="Book Antiqua" panose="02040602050305030304" pitchFamily="18" charset="0"/>
              </a:rPr>
              <a:t>                                         by</a:t>
            </a:r>
          </a:p>
          <a:p>
            <a:pPr>
              <a:buNone/>
            </a:pPr>
            <a:r>
              <a:rPr lang="en-US" sz="2400" b="1" dirty="0">
                <a:solidFill>
                  <a:schemeClr val="tx1"/>
                </a:solidFill>
                <a:latin typeface="Book Antiqua" panose="02040602050305030304" pitchFamily="18" charset="0"/>
              </a:rPr>
              <a:t>                        Dr. S. SEYADALI FATHIMA </a:t>
            </a:r>
          </a:p>
          <a:p>
            <a:pPr>
              <a:buNone/>
            </a:pPr>
            <a:r>
              <a:rPr lang="en-US" sz="2400" b="1" dirty="0">
                <a:solidFill>
                  <a:schemeClr val="tx1"/>
                </a:solidFill>
                <a:latin typeface="Book Antiqua" panose="02040602050305030304" pitchFamily="18" charset="0"/>
              </a:rPr>
              <a:t>                        Assistant Professor </a:t>
            </a:r>
          </a:p>
          <a:p>
            <a:pPr>
              <a:buNone/>
            </a:pPr>
            <a:r>
              <a:rPr lang="en-US" sz="2400" b="1" dirty="0">
                <a:solidFill>
                  <a:schemeClr val="tx1"/>
                </a:solidFill>
                <a:latin typeface="Book Antiqua" panose="02040602050305030304" pitchFamily="18" charset="0"/>
              </a:rPr>
              <a:t>                        Department of Mathematics</a:t>
            </a:r>
          </a:p>
          <a:p>
            <a:pPr>
              <a:buNone/>
            </a:pPr>
            <a:r>
              <a:rPr lang="en-US" sz="2400" b="1" dirty="0">
                <a:solidFill>
                  <a:schemeClr val="tx1"/>
                </a:solidFill>
                <a:latin typeface="Book Antiqua" panose="02040602050305030304" pitchFamily="18" charset="0"/>
              </a:rPr>
              <a:t>                        Statistics –II </a:t>
            </a:r>
          </a:p>
          <a:p>
            <a:pPr>
              <a:buNone/>
            </a:pPr>
            <a:r>
              <a:rPr lang="en-US" sz="2400" b="1" dirty="0">
                <a:solidFill>
                  <a:schemeClr val="tx1"/>
                </a:solidFill>
                <a:latin typeface="Book Antiqua" panose="02040602050305030304" pitchFamily="18" charset="0"/>
              </a:rPr>
              <a:t>                        </a:t>
            </a:r>
            <a:r>
              <a:rPr lang="en-US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III B.Sc Mathematics</a:t>
            </a:r>
            <a:endParaRPr lang="en-IN" alt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>
              <a:buNone/>
            </a:pPr>
            <a:endParaRPr lang="en-US" sz="24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en-IN" sz="2800" dirty="0">
              <a:solidFill>
                <a:srgbClr val="7030A0"/>
              </a:solidFill>
              <a:latin typeface="Adobe Caslon Pro" pitchFamily="18" charset="0"/>
            </a:endParaRPr>
          </a:p>
        </p:txBody>
      </p:sp>
    </p:spTree>
  </p:cSld>
  <p:clrMapOvr>
    <a:masterClrMapping/>
  </p:clrMapOvr>
  <p:transition advTm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176" y="56422"/>
            <a:ext cx="6377940" cy="129302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dobe Caslon Pro" pitchFamily="18" charset="0"/>
              </a:rPr>
              <a:t>DISTRIBUTION FUNCTION</a:t>
            </a:r>
            <a:endParaRPr lang="en-IN" sz="3200" dirty="0">
              <a:solidFill>
                <a:srgbClr val="FF0000"/>
              </a:solidFill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01555"/>
            <a:ext cx="8568952" cy="5512146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2800" dirty="0">
              <a:latin typeface="Adobe Caslon Pro" pitchFamily="18" charset="0"/>
            </a:endParaRPr>
          </a:p>
          <a:p>
            <a:pPr>
              <a:buNone/>
            </a:pP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F(x)=P(X≤x)=∑f(xi)=∑P(X=xi)</a:t>
            </a:r>
          </a:p>
          <a:p>
            <a:pPr>
              <a:buNone/>
            </a:pPr>
            <a:endParaRPr 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None/>
            </a:pP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   If X takes only a finite number of values </a:t>
            </a:r>
          </a:p>
          <a:p>
            <a:pPr>
              <a:buNone/>
            </a:pP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{x1,x2,……,xn} where (x1&lt;x2&lt;…..&lt;xn)</a:t>
            </a:r>
          </a:p>
          <a:p>
            <a:pPr>
              <a:buNone/>
            </a:pP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Then,</a:t>
            </a:r>
          </a:p>
          <a:p>
            <a:pPr>
              <a:buNone/>
            </a:pP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0                                           -∞≤x≤x1       </a:t>
            </a:r>
          </a:p>
          <a:p>
            <a:pPr>
              <a:buNone/>
            </a:pP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f(x1)                                     x1≤x&lt;x2</a:t>
            </a:r>
          </a:p>
          <a:p>
            <a:pPr>
              <a:buNone/>
            </a:pP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F(x)=       f(x1)+f(x2)                     x2≤x&lt;x3</a:t>
            </a:r>
          </a:p>
          <a:p>
            <a:pPr>
              <a:buNone/>
            </a:pP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……                                     ……..  </a:t>
            </a:r>
          </a:p>
          <a:p>
            <a:pPr>
              <a:buNone/>
            </a:pP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f(x1)+f(x2)+…+f(xn)      xn≤x&lt;∞</a:t>
            </a:r>
          </a:p>
          <a:p>
            <a:pPr>
              <a:buNone/>
            </a:pPr>
            <a:r>
              <a:rPr lang="en-US" sz="2800" dirty="0">
                <a:latin typeface="Adobe Caslon Pro" pitchFamily="18" charset="0"/>
              </a:rPr>
              <a:t>                      </a:t>
            </a:r>
            <a:endParaRPr lang="en-IN" sz="2800" dirty="0">
              <a:latin typeface="Adobe Caslon Pro" pitchFamily="18" charset="0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1894659" y="3717032"/>
            <a:ext cx="428628" cy="2357454"/>
          </a:xfrm>
          <a:prstGeom prst="leftBrace">
            <a:avLst>
              <a:gd name="adj1" fmla="val 37424"/>
              <a:gd name="adj2" fmla="val 505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ight Brace 5"/>
          <p:cNvSpPr/>
          <p:nvPr/>
        </p:nvSpPr>
        <p:spPr>
          <a:xfrm>
            <a:off x="8130446" y="3717032"/>
            <a:ext cx="500066" cy="2357454"/>
          </a:xfrm>
          <a:prstGeom prst="rightBrace">
            <a:avLst>
              <a:gd name="adj1" fmla="val 19415"/>
              <a:gd name="adj2" fmla="val 488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dobe Caslon Pro" pitchFamily="18" charset="0"/>
              </a:rPr>
              <a:t>CONTINUOUS RANDOM VARIABLE</a:t>
            </a:r>
            <a:endParaRPr lang="en-IN" sz="3200" b="1" dirty="0">
              <a:solidFill>
                <a:srgbClr val="FF0000"/>
              </a:solidFill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750206" cy="5368940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Bell MT" pitchFamily="18" charset="0"/>
              </a:rPr>
              <a:t>       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A random variable X is said to be continuous random variable if it can take any value in an interval which may be finite or infinite.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Let X be a continuous random variable taking the values in the interval (-∞,∞).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Let f(x) be a function such that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f(x) is integral (-∞,∞)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f(x) 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≥0 for all x</a:t>
            </a:r>
            <a:r>
              <a:rPr lang="en-IN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ϵ(-∞,∞)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∫f(x) </a:t>
            </a:r>
            <a:r>
              <a:rPr lang="en-US" sz="2800" dirty="0" err="1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dx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=1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         Then f(x) is called the p.d.f of the Continuous random variable X.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PROBLEM</a:t>
            </a:r>
            <a:br>
              <a:rPr lang="en-US" sz="5400" dirty="0">
                <a:solidFill>
                  <a:srgbClr val="00B0F0"/>
                </a:solidFill>
              </a:rPr>
            </a:b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448" y="1268760"/>
            <a:ext cx="7239000" cy="5400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en-US" dirty="0">
              <a:latin typeface="Arial Rounded MT Bold" pitchFamily="34" charset="0"/>
            </a:endParaRPr>
          </a:p>
          <a:p>
            <a:pPr>
              <a:buNone/>
            </a:pPr>
            <a:r>
              <a:rPr lang="en-US" dirty="0">
                <a:latin typeface="Arial Rounded MT Bold" pitchFamily="34" charset="0"/>
              </a:rPr>
              <a:t>A random variable X has the following probability density function</a:t>
            </a:r>
          </a:p>
          <a:p>
            <a:pPr>
              <a:buNone/>
            </a:pPr>
            <a:r>
              <a:rPr lang="en-US" dirty="0">
                <a:latin typeface="Arial Rounded MT Bold" pitchFamily="34" charset="0"/>
              </a:rPr>
              <a:t>     </a:t>
            </a:r>
          </a:p>
          <a:p>
            <a:pPr>
              <a:buNone/>
            </a:pPr>
            <a:endParaRPr lang="en-US" dirty="0">
              <a:latin typeface="Arial Rounded MT Bold" pitchFamily="34" charset="0"/>
            </a:endParaRPr>
          </a:p>
          <a:p>
            <a:pPr>
              <a:buNone/>
            </a:pPr>
            <a:endParaRPr lang="en-US" dirty="0">
              <a:latin typeface="Arial Rounded MT Bold" pitchFamily="34" charset="0"/>
            </a:endParaRPr>
          </a:p>
          <a:p>
            <a:pPr>
              <a:buNone/>
            </a:pPr>
            <a:endParaRPr lang="en-US" dirty="0">
              <a:latin typeface="Arial Rounded MT Bold" pitchFamily="34" charset="0"/>
            </a:endParaRPr>
          </a:p>
          <a:p>
            <a:pPr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Find the value of k.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Mean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Variance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P(x&gt;=2)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P(x&lt;2)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P(-1&lt;x&lt;3)</a:t>
            </a: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9D7AD59-96DF-415C-9E43-7E85C8B4F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555966"/>
              </p:ext>
            </p:extLst>
          </p:nvPr>
        </p:nvGraphicFramePr>
        <p:xfrm>
          <a:off x="1442548" y="2420888"/>
          <a:ext cx="651080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6780">
                  <a:extLst>
                    <a:ext uri="{9D8B030D-6E8A-4147-A177-3AD203B41FA5}">
                      <a16:colId xmlns:a16="http://schemas.microsoft.com/office/drawing/2014/main" val="2783319877"/>
                    </a:ext>
                  </a:extLst>
                </a:gridCol>
                <a:gridCol w="699110">
                  <a:extLst>
                    <a:ext uri="{9D8B030D-6E8A-4147-A177-3AD203B41FA5}">
                      <a16:colId xmlns:a16="http://schemas.microsoft.com/office/drawing/2014/main" val="4238085378"/>
                    </a:ext>
                  </a:extLst>
                </a:gridCol>
                <a:gridCol w="980982">
                  <a:extLst>
                    <a:ext uri="{9D8B030D-6E8A-4147-A177-3AD203B41FA5}">
                      <a16:colId xmlns:a16="http://schemas.microsoft.com/office/drawing/2014/main" val="3539173654"/>
                    </a:ext>
                  </a:extLst>
                </a:gridCol>
                <a:gridCol w="980982">
                  <a:extLst>
                    <a:ext uri="{9D8B030D-6E8A-4147-A177-3AD203B41FA5}">
                      <a16:colId xmlns:a16="http://schemas.microsoft.com/office/drawing/2014/main" val="3722504824"/>
                    </a:ext>
                  </a:extLst>
                </a:gridCol>
                <a:gridCol w="980982">
                  <a:extLst>
                    <a:ext uri="{9D8B030D-6E8A-4147-A177-3AD203B41FA5}">
                      <a16:colId xmlns:a16="http://schemas.microsoft.com/office/drawing/2014/main" val="2993731562"/>
                    </a:ext>
                  </a:extLst>
                </a:gridCol>
                <a:gridCol w="980982">
                  <a:extLst>
                    <a:ext uri="{9D8B030D-6E8A-4147-A177-3AD203B41FA5}">
                      <a16:colId xmlns:a16="http://schemas.microsoft.com/office/drawing/2014/main" val="2260524727"/>
                    </a:ext>
                  </a:extLst>
                </a:gridCol>
                <a:gridCol w="980982">
                  <a:extLst>
                    <a:ext uri="{9D8B030D-6E8A-4147-A177-3AD203B41FA5}">
                      <a16:colId xmlns:a16="http://schemas.microsoft.com/office/drawing/2014/main" val="1672666165"/>
                    </a:ext>
                  </a:extLst>
                </a:gridCol>
              </a:tblGrid>
              <a:tr h="448102">
                <a:tc>
                  <a:txBody>
                    <a:bodyPr/>
                    <a:lstStyle/>
                    <a:p>
                      <a:r>
                        <a:rPr lang="en-US" sz="2000" dirty="0"/>
                        <a:t>Xi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-2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-1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076935"/>
                  </a:ext>
                </a:extLst>
              </a:tr>
              <a:tr h="704026">
                <a:tc>
                  <a:txBody>
                    <a:bodyPr/>
                    <a:lstStyle/>
                    <a:p>
                      <a:r>
                        <a:rPr lang="en-US" sz="2000" dirty="0"/>
                        <a:t>p(xi)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0.1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k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0.2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2k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0.3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k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0377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169053E-1011-49EA-99C0-2E1BE2E6B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11" y="260648"/>
            <a:ext cx="7886700" cy="648072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solidFill>
                  <a:srgbClr val="7030A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Solution: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3818"/>
            <a:ext cx="8496944" cy="532554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         ∑pi =1</a:t>
            </a:r>
          </a:p>
          <a:p>
            <a:pPr>
              <a:buNone/>
            </a:pPr>
            <a:r>
              <a:rPr lang="en-US" dirty="0"/>
              <a:t> 0.1+k+0.2+2k+0.3+k=1</a:t>
            </a:r>
          </a:p>
          <a:p>
            <a:pPr>
              <a:buNone/>
            </a:pPr>
            <a:r>
              <a:rPr lang="en-US" dirty="0"/>
              <a:t>  0.6+4k=1</a:t>
            </a:r>
          </a:p>
          <a:p>
            <a:pPr>
              <a:buNone/>
            </a:pPr>
            <a:r>
              <a:rPr lang="en-US" dirty="0"/>
              <a:t>  4k=1-0.6</a:t>
            </a:r>
          </a:p>
          <a:p>
            <a:pPr>
              <a:buNone/>
            </a:pPr>
            <a:r>
              <a:rPr lang="en-US" dirty="0"/>
              <a:t>   K=0.1 </a:t>
            </a:r>
          </a:p>
          <a:p>
            <a:pPr>
              <a:buNone/>
            </a:pPr>
            <a:r>
              <a:rPr lang="en-US" dirty="0"/>
              <a:t>2). </a:t>
            </a:r>
            <a:r>
              <a:rPr lang="en-US" b="1" dirty="0"/>
              <a:t>Mean:</a:t>
            </a:r>
          </a:p>
          <a:p>
            <a:pPr>
              <a:buNone/>
            </a:pPr>
            <a:r>
              <a:rPr lang="en-US" dirty="0"/>
              <a:t>         E(X)= ∑xi pi=(-2)(0.1)+(- 1)(0.1) +(0)(0.2)+(1)(0.2)+(2)(0.3)+(3)(0.1)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42491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       =-0.2-0.1+0+0.2+0.6+0.3</a:t>
            </a:r>
          </a:p>
          <a:p>
            <a:pPr>
              <a:buNone/>
            </a:pPr>
            <a:r>
              <a:rPr lang="en-US" dirty="0"/>
              <a:t>        =-0.3+0.11</a:t>
            </a:r>
          </a:p>
          <a:p>
            <a:pPr>
              <a:buNone/>
            </a:pPr>
            <a:r>
              <a:rPr lang="en-US" dirty="0"/>
              <a:t>  E(x)=0.8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3). </a:t>
            </a:r>
            <a:r>
              <a:rPr lang="en-US" b="1" dirty="0"/>
              <a:t>Variance</a:t>
            </a:r>
          </a:p>
          <a:p>
            <a:pPr>
              <a:buNone/>
            </a:pPr>
            <a:r>
              <a:rPr lang="en-US" dirty="0"/>
              <a:t>E(x2)=[(4)(0.1)+(1)(0.1)+(1)(0.2)+(4)(0.3)+(9)0.1)]</a:t>
            </a:r>
          </a:p>
          <a:p>
            <a:pPr>
              <a:buNone/>
            </a:pPr>
            <a:r>
              <a:rPr lang="en-US" dirty="0"/>
              <a:t>        =0.4+0.1+0+0.2+1.2+0.9</a:t>
            </a:r>
          </a:p>
          <a:p>
            <a:pPr>
              <a:buNone/>
            </a:pPr>
            <a:r>
              <a:rPr lang="en-US" dirty="0"/>
              <a:t>        =2.8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32859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/>
              <a:t>     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l-GR" dirty="0"/>
              <a:t>Σ</a:t>
            </a:r>
            <a:r>
              <a:rPr lang="en-US" dirty="0"/>
              <a:t>2=E(x2)-(E(x))2</a:t>
            </a:r>
          </a:p>
          <a:p>
            <a:pPr>
              <a:buNone/>
            </a:pPr>
            <a:r>
              <a:rPr lang="en-US" dirty="0"/>
              <a:t>                =2.8-((0.8))2</a:t>
            </a:r>
          </a:p>
          <a:p>
            <a:pPr>
              <a:buNone/>
            </a:pPr>
            <a:r>
              <a:rPr lang="en-US" dirty="0"/>
              <a:t>                =2.8-0.64</a:t>
            </a:r>
          </a:p>
          <a:p>
            <a:pPr>
              <a:buNone/>
            </a:pPr>
            <a:r>
              <a:rPr lang="en-US" dirty="0"/>
              <a:t>                =2.16</a:t>
            </a:r>
          </a:p>
          <a:p>
            <a:pPr>
              <a:buNone/>
            </a:pPr>
            <a:r>
              <a:rPr lang="en-US" dirty="0"/>
              <a:t>4). </a:t>
            </a:r>
            <a:r>
              <a:rPr lang="en-US" b="1" dirty="0"/>
              <a:t>P(X&gt;=2)= </a:t>
            </a:r>
            <a:r>
              <a:rPr lang="en-US" dirty="0"/>
              <a:t>P(X=2)+P(X=3)</a:t>
            </a:r>
          </a:p>
          <a:p>
            <a:pPr>
              <a:buNone/>
            </a:pPr>
            <a:r>
              <a:rPr lang="en-US" dirty="0"/>
              <a:t>                =0.3+0.1</a:t>
            </a:r>
          </a:p>
          <a:p>
            <a:pPr>
              <a:buNone/>
            </a:pPr>
            <a:r>
              <a:rPr lang="en-US" dirty="0"/>
              <a:t>                =0.4</a:t>
            </a:r>
          </a:p>
          <a:p>
            <a:pPr>
              <a:buNone/>
            </a:pPr>
            <a:r>
              <a:rPr lang="en-US" dirty="0"/>
              <a:t>5). </a:t>
            </a:r>
            <a:r>
              <a:rPr lang="en-US" b="1" dirty="0"/>
              <a:t>( P(X&lt;2)</a:t>
            </a:r>
            <a:r>
              <a:rPr lang="en-US" dirty="0"/>
              <a:t>= P(X=1)+P(X=0)+P(X=-1)+P(X=-2)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844824"/>
            <a:ext cx="5328592" cy="337474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/>
              <a:t>                   </a:t>
            </a:r>
          </a:p>
          <a:p>
            <a:pPr>
              <a:buNone/>
            </a:pPr>
            <a:r>
              <a:rPr lang="en-US" dirty="0"/>
              <a:t>                   =0.2+0.2+0.1+0.1</a:t>
            </a:r>
          </a:p>
          <a:p>
            <a:pPr>
              <a:buNone/>
            </a:pPr>
            <a:r>
              <a:rPr lang="en-US" dirty="0"/>
              <a:t>                   =0.6</a:t>
            </a:r>
          </a:p>
          <a:p>
            <a:pPr>
              <a:buNone/>
            </a:pPr>
            <a:r>
              <a:rPr lang="en-US" dirty="0"/>
              <a:t>6). </a:t>
            </a:r>
            <a:r>
              <a:rPr lang="en-US" b="1" dirty="0"/>
              <a:t>P(-1&lt;X&lt;3)=</a:t>
            </a:r>
            <a:r>
              <a:rPr lang="en-US" dirty="0"/>
              <a:t>P(X=0)+P(X=1)+P(X=2)</a:t>
            </a:r>
          </a:p>
          <a:p>
            <a:pPr>
              <a:buNone/>
            </a:pPr>
            <a:r>
              <a:rPr lang="en-US" dirty="0"/>
              <a:t>                   =0.2+0.2+0.3</a:t>
            </a:r>
          </a:p>
          <a:p>
            <a:pPr>
              <a:buNone/>
            </a:pPr>
            <a:r>
              <a:rPr lang="en-US" dirty="0"/>
              <a:t>                   =0.7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548680"/>
            <a:ext cx="6554867" cy="599318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dobe Caslon Pro" pitchFamily="18" charset="0"/>
              </a:rPr>
              <a:t>MATHEMATICAL EXPECTATIONS</a:t>
            </a:r>
            <a:endParaRPr lang="en-IN" sz="3200" b="1" dirty="0">
              <a:solidFill>
                <a:srgbClr val="FF0000"/>
              </a:solidFill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55" y="2192012"/>
            <a:ext cx="8204089" cy="3312368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Let X  be Discrete random variable which can assume any of the values x1,x2,….,xn,… with corresponding probabilities.</a:t>
            </a:r>
          </a:p>
          <a:p>
            <a:pPr algn="ctr">
              <a:buNone/>
            </a:pPr>
            <a:r>
              <a:rPr lang="en-US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  Pi=P(X=xi)=</a:t>
            </a:r>
            <a:r>
              <a:rPr lang="en-US" sz="2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=1,2,3,…… </a:t>
            </a:r>
          </a:p>
          <a:p>
            <a:pPr>
              <a:buNone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The, the mathematical expectations of X.</a:t>
            </a:r>
          </a:p>
          <a:p>
            <a:pPr>
              <a:buNone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Denoted by </a:t>
            </a:r>
            <a:r>
              <a:rPr lang="en-US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E(x)=∑Pi xi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provided the series is absolutely convergent.</a:t>
            </a:r>
          </a:p>
          <a:p>
            <a:pPr>
              <a:buNone/>
            </a:pPr>
            <a:endParaRPr lang="en-IN" sz="2800" dirty="0">
              <a:latin typeface="Adobe Caslon Pro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472608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If X and Y are random variables.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Then,</a:t>
            </a:r>
          </a:p>
          <a:p>
            <a:pPr marL="571500" indent="-571500">
              <a:buFont typeface="+mj-lt"/>
              <a:buAutoNum type="arabicParenR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E(C)=C, where C is constant.</a:t>
            </a:r>
          </a:p>
          <a:p>
            <a:pPr marL="571500" indent="-571500">
              <a:buFont typeface="+mj-lt"/>
              <a:buAutoNum type="arabicParenR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E(CX)=CE(X), where C is constant.</a:t>
            </a:r>
          </a:p>
          <a:p>
            <a:pPr marL="571500" indent="-571500">
              <a:buFont typeface="+mj-lt"/>
              <a:buAutoNum type="arabicParenR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E(Ax +b)=a E(X)+b</a:t>
            </a:r>
          </a:p>
          <a:p>
            <a:pPr marL="571500" indent="-571500">
              <a:buFont typeface="+mj-lt"/>
              <a:buAutoNum type="arabicParenR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E(X+Y)=E(X)+E(Y)</a:t>
            </a:r>
          </a:p>
          <a:p>
            <a:pPr marL="571500" indent="-571500">
              <a:buFont typeface="+mj-lt"/>
              <a:buAutoNum type="arabicParenR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E(XY)=E(X)E(Y) if X and Y are independent random variable.</a:t>
            </a:r>
          </a:p>
          <a:p>
            <a:pPr marL="571500" indent="-571500">
              <a:buFont typeface="+mj-lt"/>
              <a:buAutoNum type="arabicParenR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Let X be a discrete random variable having a p.d.f Pi. Let </a:t>
            </a:r>
            <a:r>
              <a:rPr lang="el-GR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ψ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(x) be a function of X.</a:t>
            </a:r>
          </a:p>
          <a:p>
            <a:pPr marL="571500" indent="-571500"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Then E(</a:t>
            </a:r>
            <a:r>
              <a:rPr lang="el-GR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ψ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(x))=∑Pi</a:t>
            </a:r>
            <a:r>
              <a:rPr lang="el-GR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ψ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(xi)</a:t>
            </a:r>
          </a:p>
          <a:p>
            <a:pPr marL="571500" indent="-571500">
              <a:buNone/>
            </a:pPr>
            <a:endParaRPr lang="en-US" sz="2800" dirty="0">
              <a:latin typeface="Adobe Caslon Pro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239000" cy="96582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CUMULANT GENERATING FUNCTION (</a:t>
            </a:r>
            <a:r>
              <a:rPr lang="en-US" sz="2800" b="1" dirty="0" err="1">
                <a:solidFill>
                  <a:srgbClr val="FF0000"/>
                </a:solidFill>
              </a:rPr>
              <a:t>c.g.f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916832"/>
            <a:ext cx="8568952" cy="324036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chemeClr val="bg1"/>
                </a:solidFill>
              </a:rPr>
              <a:t>DEFINITION</a:t>
            </a:r>
          </a:p>
          <a:p>
            <a:pPr>
              <a:buNone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  The cumulant generating function Kx(t) of a random variable X is defined by Kx(t)=loge (Mx(t) provided the right hand side can be expanded as a convergent series in powers of t.</a:t>
            </a:r>
          </a:p>
          <a:p>
            <a:pPr>
              <a:buNone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Hence Kx(t)=loge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Mx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(t)=k1t+k2t2/2!+……..+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kr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tr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/r!+……</a:t>
            </a:r>
          </a:p>
          <a:p>
            <a:pPr>
              <a:buNone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And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kr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=coefficient of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tr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/r! in Kx(t) is called the rth cumulant of X.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 Black" pitchFamily="34" charset="0"/>
              </a:rPr>
              <a:t>Theory of probability</a:t>
            </a:r>
            <a:br>
              <a:rPr lang="en-US" sz="5400" u="sng" dirty="0">
                <a:solidFill>
                  <a:srgbClr val="7030A0"/>
                </a:solidFill>
                <a:latin typeface="Arial Black" pitchFamily="34" charset="0"/>
              </a:rPr>
            </a:br>
            <a:endParaRPr lang="en-IN" sz="5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1706"/>
            <a:ext cx="8784976" cy="4755646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Random Experiment:</a:t>
            </a:r>
            <a:endParaRPr lang="en-US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The random experiment is an experiment </a:t>
            </a:r>
            <a:r>
              <a:rPr lang="en-US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inwhich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The set of all possible outcomes are known.</a:t>
            </a:r>
          </a:p>
          <a:p>
            <a:pPr marL="571500" indent="-571500"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But exact outcome is not known.</a:t>
            </a:r>
          </a:p>
          <a:p>
            <a:pPr marL="571500" indent="-571500">
              <a:buNone/>
            </a:pPr>
            <a:endParaRPr lang="en-US" sz="2800" dirty="0">
              <a:latin typeface="Berlin Sans FB Demi" pitchFamily="34" charset="0"/>
            </a:endParaRPr>
          </a:p>
          <a:p>
            <a:pPr marL="571500" indent="-571500">
              <a:buNone/>
            </a:pPr>
            <a:r>
              <a:rPr lang="en-US" sz="2800" dirty="0">
                <a:latin typeface="Arial Rounded MT Bold" pitchFamily="34" charset="0"/>
              </a:rPr>
              <a:t>   </a:t>
            </a:r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Ex:- Tossing a coin, Rolling a die.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BINOMIAL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94560"/>
            <a:ext cx="8640960" cy="406908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Bell MT" pitchFamily="18" charset="0"/>
              </a:rPr>
              <a:t>        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Let n be any positive integer and let 0&lt;p&lt;1.  Let q=1-p.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Define p(x)= </a:t>
            </a:r>
            <a:r>
              <a:rPr lang="en-US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ncx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px </a:t>
            </a:r>
            <a:r>
              <a:rPr lang="en-US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qn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-x    if x=0,1,2,…..n  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0                   Otherwise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A discrete random variable with the above p.d.f is said to have binomial distribution and the p.d.f itself is called a binomial distribution.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52816196-1CF7-404A-AA98-F01EC5F35B58}"/>
              </a:ext>
            </a:extLst>
          </p:cNvPr>
          <p:cNvSpPr/>
          <p:nvPr/>
        </p:nvSpPr>
        <p:spPr>
          <a:xfrm>
            <a:off x="2987824" y="2924944"/>
            <a:ext cx="144016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BC0056EF-8DD4-4D1C-944D-8C761310E306}"/>
              </a:ext>
            </a:extLst>
          </p:cNvPr>
          <p:cNvSpPr/>
          <p:nvPr/>
        </p:nvSpPr>
        <p:spPr>
          <a:xfrm>
            <a:off x="7596336" y="2953341"/>
            <a:ext cx="45719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24744"/>
            <a:ext cx="7805500" cy="559850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NOTE</a:t>
            </a:r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</a:p>
          <a:p>
            <a:pPr>
              <a:buNone/>
            </a:pPr>
            <a:r>
              <a:rPr lang="en-US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The two independent constants n and p in the distribution are known as the parameters of the distribution.  If </a:t>
            </a:r>
            <a:r>
              <a:rPr lang="en-US" sz="3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 is a binomial variate with parameters n and p we write as X~B(n , p).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NOTE 2</a:t>
            </a:r>
          </a:p>
          <a:p>
            <a:pPr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</a:t>
            </a:r>
            <a:r>
              <a:rPr lang="en-US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The probability distribution function of a binomial distribution is obtained by considering n independent trials of a random experiment whose outcome is success or failure.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554867" cy="141277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Addition property of binomial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541692" y="2348880"/>
            <a:ext cx="8352927" cy="352839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If x1~B(n1,p) , x2~B(n2,p) are independent random variables then x1+x2 is B(n1+n2,p)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Proof: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Given x1 and x2 are independent random variables with parameters.  N1,p and n2,p respectively.</a:t>
            </a:r>
          </a:p>
          <a:p>
            <a:pPr>
              <a:buNone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Let consider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m.g.f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of x1 and x2 about origin.</a:t>
            </a:r>
          </a:p>
          <a:p>
            <a:pPr>
              <a:buNone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 Mx1(t)=(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q+pet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)n1 and Mx2(t)=(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q+pet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)n2.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439248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Now, </a:t>
            </a:r>
            <a:r>
              <a:rPr lang="en-I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IN" sz="24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x1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+M</a:t>
            </a:r>
            <a:r>
              <a:rPr lang="en-US" sz="24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x2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(t)=M</a:t>
            </a:r>
            <a:r>
              <a:rPr lang="en-US" sz="24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x1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(t)-M</a:t>
            </a:r>
            <a:r>
              <a:rPr lang="en-US" sz="24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x2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(t)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[since x1 and x2 are independent]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=(</a:t>
            </a:r>
            <a:r>
              <a:rPr lang="en-US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q+pet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)n1(</a:t>
            </a:r>
            <a:r>
              <a:rPr lang="en-US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q+pet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)n2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=(</a:t>
            </a:r>
            <a:r>
              <a:rPr lang="en-US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q+pet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)n1+n2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=</a:t>
            </a:r>
            <a:r>
              <a:rPr lang="en-US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m.g.f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of the binomial x1+x2 with parameters n1+n2 and p.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Hence by uniqueness theorem x1+x2 is a binomial variable with parameters n1+n2 and p.</a:t>
            </a:r>
          </a:p>
          <a:p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2987824" y="620689"/>
            <a:ext cx="6554867" cy="7302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MODE OF BINOMIAL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352928" cy="439248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CASE 1: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If (n+1)p not an integer clearly mode is the integer part of (n+1)p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i.e.). [(n+1)p] is the mode and distribution is unimodel.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CASE 2: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If (n+1)p is an integer both (n+1)p and (n+1)p-1 will represent mode and the distribution is bimodel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429000"/>
            <a:ext cx="2016224" cy="2664296"/>
          </a:xfr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sz="4400" dirty="0">
              <a:solidFill>
                <a:srgbClr val="3ECA06"/>
              </a:solidFill>
            </a:endParaRPr>
          </a:p>
          <a:p>
            <a:pPr>
              <a:buNone/>
            </a:pPr>
            <a:r>
              <a:rPr lang="en-US" sz="3200" dirty="0">
                <a:solidFill>
                  <a:schemeClr val="bg1"/>
                </a:solidFill>
              </a:rPr>
              <a:t>REFERENCE</a:t>
            </a:r>
            <a:r>
              <a:rPr lang="en-US" sz="3200" dirty="0">
                <a:solidFill>
                  <a:srgbClr val="3ECA06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BOOK: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3200" b="1" dirty="0">
                <a:solidFill>
                  <a:schemeClr val="bg1"/>
                </a:solidFill>
              </a:rPr>
              <a:t>STATISTICS – </a:t>
            </a:r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r>
              <a:rPr lang="en-US" sz="3200" dirty="0"/>
              <a:t>                           </a:t>
            </a:r>
            <a:r>
              <a:rPr lang="en-US" sz="3200" b="1" dirty="0"/>
              <a:t> </a:t>
            </a:r>
          </a:p>
          <a:p>
            <a:pPr>
              <a:buNone/>
            </a:pPr>
            <a:endParaRPr lang="en-US" sz="3200" dirty="0">
              <a:solidFill>
                <a:srgbClr val="3ECA06"/>
              </a:solidFill>
            </a:endParaRPr>
          </a:p>
          <a:p>
            <a:pPr>
              <a:buNone/>
            </a:pPr>
            <a:r>
              <a:rPr lang="en-US" sz="3200" dirty="0"/>
              <a:t>                 </a:t>
            </a:r>
            <a:r>
              <a:rPr lang="en-US" sz="3200" b="1" dirty="0">
                <a:solidFill>
                  <a:srgbClr val="C00000"/>
                </a:solidFill>
              </a:rPr>
              <a:t>               </a:t>
            </a:r>
          </a:p>
          <a:p>
            <a:pPr>
              <a:buNone/>
            </a:pPr>
            <a:r>
              <a:rPr lang="en-US" sz="3200" b="1" dirty="0"/>
              <a:t>                        </a:t>
            </a:r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r>
              <a:rPr lang="en-US" sz="3200" b="1" dirty="0"/>
              <a:t>              </a:t>
            </a:r>
          </a:p>
          <a:p>
            <a:pPr>
              <a:buNone/>
            </a:pPr>
            <a:r>
              <a:rPr lang="en-US" sz="3200" b="1" dirty="0"/>
              <a:t>                              </a:t>
            </a:r>
          </a:p>
          <a:p>
            <a:pPr>
              <a:buNone/>
            </a:pPr>
            <a:endParaRPr lang="en-US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7E17EB-108D-47DB-B781-5170E363C51E}"/>
              </a:ext>
            </a:extLst>
          </p:cNvPr>
          <p:cNvSpPr txBox="1"/>
          <p:nvPr/>
        </p:nvSpPr>
        <p:spPr>
          <a:xfrm>
            <a:off x="1439652" y="2204864"/>
            <a:ext cx="6264696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3ECA06"/>
                </a:solidFill>
              </a:rPr>
              <a:t>REFERENCE BOOK</a:t>
            </a:r>
            <a:r>
              <a:rPr lang="en-US" sz="2800" dirty="0">
                <a:solidFill>
                  <a:srgbClr val="3ECA06"/>
                </a:solidFill>
              </a:rPr>
              <a:t>: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endParaRPr lang="en-US" sz="28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800" b="1" dirty="0"/>
              <a:t>STATISTICS – II </a:t>
            </a:r>
            <a:r>
              <a:rPr lang="en-US" sz="1800" dirty="0"/>
              <a:t>By </a:t>
            </a:r>
            <a:r>
              <a:rPr lang="en-US" sz="1800" b="1" dirty="0" err="1"/>
              <a:t>Dr.S.Arumugam</a:t>
            </a:r>
            <a:r>
              <a:rPr lang="en-US" sz="1800" dirty="0"/>
              <a:t> </a:t>
            </a:r>
            <a:r>
              <a:rPr lang="en-US" sz="1800" b="1" dirty="0"/>
              <a:t>and</a:t>
            </a:r>
          </a:p>
          <a:p>
            <a:pPr>
              <a:buNone/>
            </a:pPr>
            <a:r>
              <a:rPr lang="en-US" sz="1800" b="1" dirty="0"/>
              <a:t>Mr. A. </a:t>
            </a:r>
            <a:r>
              <a:rPr lang="en-US" sz="1800" b="1" dirty="0" err="1"/>
              <a:t>Thangapandi</a:t>
            </a:r>
            <a:r>
              <a:rPr lang="en-US" sz="1800" b="1" dirty="0"/>
              <a:t> </a:t>
            </a:r>
            <a:r>
              <a:rPr lang="en-US" sz="1800" b="1" dirty="0" err="1"/>
              <a:t>issac</a:t>
            </a:r>
            <a:endParaRPr lang="en-US" sz="1800" b="1" dirty="0"/>
          </a:p>
          <a:p>
            <a:pPr>
              <a:buNone/>
            </a:pPr>
            <a:endParaRPr lang="en-US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rgbClr val="00B050"/>
                </a:solidFill>
                <a:latin typeface="Adobe Caslon Pro" pitchFamily="18" charset="0"/>
              </a:rPr>
            </a:br>
            <a:br>
              <a:rPr lang="en-US" dirty="0">
                <a:solidFill>
                  <a:srgbClr val="00B050"/>
                </a:solidFill>
                <a:latin typeface="Adobe Caslon Pro" pitchFamily="18" charset="0"/>
              </a:rPr>
            </a:br>
            <a:r>
              <a:rPr lang="en-US" dirty="0">
                <a:solidFill>
                  <a:srgbClr val="FFFF00"/>
                </a:solidFill>
                <a:latin typeface="Adobe Caslon Pro" pitchFamily="18" charset="0"/>
              </a:rPr>
              <a:t>Sample space</a:t>
            </a:r>
            <a:br>
              <a:rPr lang="en-US" dirty="0">
                <a:solidFill>
                  <a:srgbClr val="FFFF00"/>
                </a:solidFill>
                <a:latin typeface="Adobe Caslon Pro" pitchFamily="18" charset="0"/>
              </a:rPr>
            </a:br>
            <a:br>
              <a:rPr lang="en-US" dirty="0">
                <a:solidFill>
                  <a:srgbClr val="00B050"/>
                </a:solidFill>
                <a:latin typeface="Adobe Caslon Pro" pitchFamily="18" charset="0"/>
              </a:rPr>
            </a:br>
            <a:endParaRPr lang="en-IN" dirty="0">
              <a:solidFill>
                <a:srgbClr val="00B050"/>
              </a:solidFill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4983832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dirty="0">
                <a:solidFill>
                  <a:schemeClr val="bg1"/>
                </a:solidFill>
              </a:rPr>
              <a:t>Sample Space: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The set of all possible outcomes in a random experiment is called sample space. It is denoted by (S).</a:t>
            </a:r>
          </a:p>
          <a:p>
            <a:pPr>
              <a:buNone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 Ex:- When tossing a coin S={H,T}</a:t>
            </a:r>
          </a:p>
          <a:p>
            <a:pPr>
              <a:buNone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When rolling a die S={1,2,3,4,5,6}</a:t>
            </a:r>
          </a:p>
          <a:p>
            <a:pPr>
              <a:buNone/>
            </a:pPr>
            <a:r>
              <a:rPr lang="en-US" sz="3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Sample point: </a:t>
            </a:r>
          </a:p>
          <a:p>
            <a:pPr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Each element of a sample space is called Sample Point. </a:t>
            </a:r>
            <a:endParaRPr lang="en-IN" sz="2400" dirty="0">
              <a:solidFill>
                <a:srgbClr val="FF0066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4236" y="228600"/>
            <a:ext cx="6377940" cy="129302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dobe Caslon Pro" pitchFamily="18" charset="0"/>
              </a:rPr>
              <a:t>BAYE’S THEOREM</a:t>
            </a:r>
            <a:endParaRPr lang="en-IN" sz="3600" dirty="0">
              <a:solidFill>
                <a:srgbClr val="FF0000"/>
              </a:solidFill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96544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>
                <a:latin typeface="Adobe Caslon Pro" pitchFamily="18" charset="0"/>
              </a:rPr>
              <a:t>          </a:t>
            </a:r>
            <a:r>
              <a:rPr lang="en-US" sz="3200" dirty="0">
                <a:latin typeface="Arial Rounded MT Bold" pitchFamily="34" charset="0"/>
              </a:rPr>
              <a:t>           </a:t>
            </a:r>
            <a:endParaRPr lang="en-US" sz="2800" b="1" dirty="0">
              <a:solidFill>
                <a:srgbClr val="002060"/>
              </a:solidFill>
              <a:latin typeface="Arial Rounded MT Bold" pitchFamily="34" charset="0"/>
            </a:endParaRPr>
          </a:p>
          <a:p>
            <a:pPr algn="ctr">
              <a:buNone/>
            </a:pPr>
            <a:r>
              <a:rPr lang="en-US" sz="2800" dirty="0">
                <a:latin typeface="Times" panose="02020603050405020304" pitchFamily="18" charset="0"/>
              </a:rPr>
              <a:t>Let {Ai} be a sequence of mutually exclusive and exhaustive events in a sample space S such that   P(Ai)&gt;0 for all </a:t>
            </a:r>
            <a:r>
              <a:rPr lang="en-US" sz="2800" dirty="0" err="1">
                <a:latin typeface="Times" panose="02020603050405020304" pitchFamily="18" charset="0"/>
              </a:rPr>
              <a:t>i</a:t>
            </a:r>
            <a:r>
              <a:rPr lang="en-US" sz="2800" dirty="0">
                <a:latin typeface="Times" panose="02020603050405020304" pitchFamily="18" charset="0"/>
              </a:rPr>
              <a:t>. Let B be any event with P(B)&gt;0. Then P(Ai/B)= [P(Ai) P(B/Ai)]/[∑P(Ai) P(B/Ai)].</a:t>
            </a:r>
          </a:p>
          <a:p>
            <a:pPr>
              <a:buNone/>
            </a:pPr>
            <a:r>
              <a:rPr lang="en-US" sz="2800" b="1" dirty="0">
                <a:solidFill>
                  <a:srgbClr val="FF0066"/>
                </a:solidFill>
              </a:rPr>
              <a:t> Proof:-</a:t>
            </a:r>
          </a:p>
          <a:p>
            <a:pPr>
              <a:buNone/>
            </a:pPr>
            <a:r>
              <a:rPr lang="en-US" sz="2800" b="1" dirty="0">
                <a:solidFill>
                  <a:srgbClr val="FF0066"/>
                </a:solidFill>
                <a:latin typeface="Bell MT" pitchFamily="18" charset="0"/>
              </a:rPr>
              <a:t>              </a:t>
            </a:r>
            <a:r>
              <a:rPr lang="en-US" sz="2800" dirty="0">
                <a:latin typeface="Bell MT" pitchFamily="18" charset="0"/>
              </a:rPr>
              <a:t>By Baye’s formula we have,</a:t>
            </a:r>
          </a:p>
          <a:p>
            <a:pPr>
              <a:buNone/>
            </a:pPr>
            <a:r>
              <a:rPr lang="en-US" sz="2800" dirty="0">
                <a:latin typeface="Bell MT" pitchFamily="18" charset="0"/>
              </a:rPr>
              <a:t>P(Ai/B)=[P(Ai) P(B/Ai)]/[P(B)]  -------(1)                                  We claim that P(B)=∑P(Ai) P(B/Ai)   </a:t>
            </a:r>
          </a:p>
          <a:p>
            <a:pPr>
              <a:buNone/>
            </a:pPr>
            <a:r>
              <a:rPr lang="en-US" sz="2800" dirty="0">
                <a:latin typeface="Bell MT" pitchFamily="18" charset="0"/>
              </a:rPr>
              <a:t>              Since the events Ai are mutually exclusive and exhaustive we have,   </a:t>
            </a:r>
            <a:r>
              <a:rPr lang="en-US" sz="2800" dirty="0" err="1">
                <a:latin typeface="Bell MT" pitchFamily="18" charset="0"/>
              </a:rPr>
              <a:t>UAi</a:t>
            </a:r>
            <a:r>
              <a:rPr lang="en-US" sz="2800" dirty="0">
                <a:latin typeface="Bell MT" pitchFamily="18" charset="0"/>
              </a:rPr>
              <a:t>=S and Ai’s are disjoint.                                                       </a:t>
            </a:r>
            <a:endParaRPr lang="en-IN" dirty="0">
              <a:latin typeface="Bell MT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328592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3000" dirty="0">
              <a:latin typeface="Bell MT" pitchFamily="18" charset="0"/>
            </a:endParaRPr>
          </a:p>
          <a:p>
            <a:pPr>
              <a:buNone/>
            </a:pPr>
            <a:r>
              <a:rPr lang="en-US" sz="3000" dirty="0">
                <a:latin typeface="Bell MT" pitchFamily="18" charset="0"/>
              </a:rPr>
              <a:t>Therefore,    </a:t>
            </a:r>
          </a:p>
          <a:p>
            <a:pPr>
              <a:buNone/>
            </a:pPr>
            <a:r>
              <a:rPr lang="en-US" sz="3000" dirty="0">
                <a:latin typeface="Bell MT" pitchFamily="18" charset="0"/>
              </a:rPr>
              <a:t>             B=B</a:t>
            </a:r>
            <a:r>
              <a:rPr lang="en-US" sz="3000" dirty="0">
                <a:latin typeface="Bell MT" pitchFamily="18" charset="0"/>
                <a:cs typeface="Calibri"/>
              </a:rPr>
              <a:t>∩S=B∩(UAi)</a:t>
            </a:r>
          </a:p>
          <a:p>
            <a:pPr>
              <a:buNone/>
            </a:pPr>
            <a:r>
              <a:rPr lang="en-US" sz="3000" dirty="0">
                <a:latin typeface="Bell MT" pitchFamily="18" charset="0"/>
                <a:cs typeface="Calibri"/>
              </a:rPr>
              <a:t>                =U(B∩Ai)</a:t>
            </a:r>
          </a:p>
          <a:p>
            <a:pPr>
              <a:buNone/>
            </a:pPr>
            <a:r>
              <a:rPr lang="en-US" sz="3000" dirty="0">
                <a:latin typeface="Bell MT" pitchFamily="18" charset="0"/>
                <a:cs typeface="Calibri"/>
              </a:rPr>
              <a:t>       P(B)=P[U(B∩Ai)]</a:t>
            </a:r>
          </a:p>
          <a:p>
            <a:pPr>
              <a:buNone/>
            </a:pPr>
            <a:r>
              <a:rPr lang="en-US" sz="3000" dirty="0">
                <a:latin typeface="Bell MT" pitchFamily="18" charset="0"/>
                <a:cs typeface="Calibri"/>
              </a:rPr>
              <a:t>                = ∑P(B∩Ai)</a:t>
            </a:r>
          </a:p>
          <a:p>
            <a:pPr>
              <a:buNone/>
            </a:pPr>
            <a:r>
              <a:rPr lang="en-US" sz="3000" dirty="0">
                <a:latin typeface="Bell MT" pitchFamily="18" charset="0"/>
                <a:cs typeface="Calibri"/>
              </a:rPr>
              <a:t>       P(B)=∑P(Ai)P(B/ Ai) </a:t>
            </a:r>
          </a:p>
          <a:p>
            <a:pPr>
              <a:buNone/>
            </a:pPr>
            <a:r>
              <a:rPr lang="en-US" sz="3000" dirty="0">
                <a:latin typeface="Bell MT" pitchFamily="18" charset="0"/>
                <a:cs typeface="Calibri"/>
              </a:rPr>
              <a:t>                          [since P(B/A)=[P(B</a:t>
            </a:r>
            <a:r>
              <a:rPr lang="en-US" sz="3000" dirty="0">
                <a:latin typeface="Bell MT" pitchFamily="18" charset="0"/>
                <a:cs typeface="Times New Roman"/>
              </a:rPr>
              <a:t>∩</a:t>
            </a:r>
            <a:r>
              <a:rPr lang="en-US" sz="3000" dirty="0">
                <a:latin typeface="Bell MT" pitchFamily="18" charset="0"/>
                <a:cs typeface="Calibri"/>
              </a:rPr>
              <a:t>A)]/[P(A)]] </a:t>
            </a:r>
          </a:p>
          <a:p>
            <a:pPr>
              <a:buNone/>
            </a:pPr>
            <a:endParaRPr lang="en-US" sz="3000" dirty="0">
              <a:latin typeface="Bell MT" pitchFamily="18" charset="0"/>
              <a:cs typeface="Calibri"/>
            </a:endParaRPr>
          </a:p>
          <a:p>
            <a:pPr>
              <a:buNone/>
            </a:pPr>
            <a:r>
              <a:rPr lang="en-US" sz="3000" dirty="0">
                <a:latin typeface="Bell MT" pitchFamily="18" charset="0"/>
                <a:cs typeface="Calibri"/>
              </a:rPr>
              <a:t>Sub P(B) in equation (1) we get,</a:t>
            </a:r>
          </a:p>
          <a:p>
            <a:pPr>
              <a:buNone/>
            </a:pPr>
            <a:r>
              <a:rPr lang="en-US" sz="3000" dirty="0">
                <a:latin typeface="Bell MT" pitchFamily="18" charset="0"/>
                <a:cs typeface="Calibri"/>
              </a:rPr>
              <a:t>  </a:t>
            </a:r>
          </a:p>
          <a:p>
            <a:pPr>
              <a:buNone/>
            </a:pPr>
            <a:r>
              <a:rPr lang="en-US" sz="3000" dirty="0">
                <a:latin typeface="Bell MT" pitchFamily="18" charset="0"/>
                <a:cs typeface="Calibri"/>
              </a:rPr>
              <a:t>     P(Ai/B)=[P(Ai)P(B/Ai)]/[∑P(Ai)P(B/Ai)]                                    </a:t>
            </a:r>
          </a:p>
          <a:p>
            <a:pPr>
              <a:buNone/>
            </a:pPr>
            <a:r>
              <a:rPr lang="en-US" sz="3000" dirty="0">
                <a:latin typeface="Bell MT" pitchFamily="18" charset="0"/>
                <a:cs typeface="Calibri"/>
              </a:rPr>
              <a:t>                  </a:t>
            </a:r>
            <a:endParaRPr lang="en-US" sz="3000" dirty="0">
              <a:latin typeface="Bell MT" pitchFamily="18" charset="0"/>
            </a:endParaRPr>
          </a:p>
          <a:p>
            <a:pPr>
              <a:buNone/>
            </a:pPr>
            <a:r>
              <a:rPr lang="en-US" dirty="0"/>
              <a:t>  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004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FF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                              ADDITION LAW</a:t>
            </a:r>
            <a:b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If A and B any two events of a Sample Spaces. Then P(AUB)=P(A)+P(B)-P(A</a:t>
            </a: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∩B)</a:t>
            </a:r>
            <a:endParaRPr lang="en-IN" sz="2800" dirty="0">
              <a:solidFill>
                <a:schemeClr val="accent3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84784"/>
            <a:ext cx="8534752" cy="5260587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11200" b="1" dirty="0">
              <a:solidFill>
                <a:srgbClr val="00B050"/>
              </a:solidFill>
              <a:latin typeface="Adobe Caslon Pro" pitchFamily="18" charset="0"/>
            </a:endParaRPr>
          </a:p>
          <a:p>
            <a:pPr>
              <a:buNone/>
            </a:pPr>
            <a:r>
              <a:rPr lang="en-US" sz="11200" b="1" dirty="0">
                <a:solidFill>
                  <a:schemeClr val="bg1"/>
                </a:solidFill>
                <a:latin typeface="Adobe Caslon Pro" pitchFamily="18" charset="0"/>
              </a:rPr>
              <a:t>Proof:-</a:t>
            </a:r>
            <a:r>
              <a:rPr lang="en-US" sz="11200" dirty="0">
                <a:solidFill>
                  <a:schemeClr val="bg1"/>
                </a:solidFill>
                <a:latin typeface="Bell MT" pitchFamily="18" charset="0"/>
              </a:rPr>
              <a:t>     </a:t>
            </a:r>
          </a:p>
          <a:p>
            <a:pPr>
              <a:buNone/>
            </a:pPr>
            <a:r>
              <a:rPr lang="en-US" sz="11200" dirty="0">
                <a:solidFill>
                  <a:srgbClr val="00B050"/>
                </a:solidFill>
                <a:latin typeface="Bell MT" pitchFamily="18" charset="0"/>
              </a:rPr>
              <a:t>  </a:t>
            </a:r>
            <a:r>
              <a:rPr lang="en-US" sz="9600" dirty="0">
                <a:latin typeface="Cambria Math" panose="02040503050406030204" pitchFamily="18" charset="0"/>
                <a:ea typeface="Cambria Math" panose="02040503050406030204" pitchFamily="18" charset="0"/>
              </a:rPr>
              <a:t>AUB=AU(A</a:t>
            </a:r>
            <a:r>
              <a:rPr lang="en-US" sz="96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9600" dirty="0">
                <a:latin typeface="Cambria Math" panose="02040503050406030204" pitchFamily="18" charset="0"/>
                <a:ea typeface="Cambria Math" panose="02040503050406030204" pitchFamily="18" charset="0"/>
              </a:rPr>
              <a:t>B)</a:t>
            </a:r>
          </a:p>
          <a:p>
            <a:pPr>
              <a:buNone/>
            </a:pPr>
            <a:r>
              <a:rPr lang="en-US" sz="9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P(AUB)=P(A)+P(A</a:t>
            </a:r>
            <a:r>
              <a:rPr lang="en-US" sz="96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9600" dirty="0">
                <a:latin typeface="Cambria Math" panose="02040503050406030204" pitchFamily="18" charset="0"/>
                <a:ea typeface="Cambria Math" panose="02040503050406030204" pitchFamily="18" charset="0"/>
              </a:rPr>
              <a:t>B)-P(A</a:t>
            </a:r>
            <a:r>
              <a:rPr lang="en-US" sz="96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∩A∩</a:t>
            </a:r>
            <a:r>
              <a:rPr lang="en-US" sz="9600" dirty="0">
                <a:latin typeface="Cambria Math" panose="02040503050406030204" pitchFamily="18" charset="0"/>
                <a:ea typeface="Cambria Math" panose="02040503050406030204" pitchFamily="18" charset="0"/>
              </a:rPr>
              <a:t>B)=</a:t>
            </a:r>
            <a:r>
              <a:rPr lang="el-GR" sz="96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φ</a:t>
            </a:r>
            <a:r>
              <a:rPr lang="en-US" sz="96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 </a:t>
            </a:r>
          </a:p>
          <a:p>
            <a:pPr>
              <a:buNone/>
            </a:pPr>
            <a:r>
              <a:rPr lang="en-US" sz="96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         P(AUB)=P(A)+P(A∩B) ---------(1)                         </a:t>
            </a:r>
          </a:p>
          <a:p>
            <a:pPr>
              <a:buNone/>
            </a:pPr>
            <a:r>
              <a:rPr lang="en-US" sz="96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   Now,</a:t>
            </a:r>
          </a:p>
          <a:p>
            <a:pPr>
              <a:buNone/>
            </a:pPr>
            <a:r>
              <a:rPr lang="en-US" sz="96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         B=(A∩B)U(A∩B) </a:t>
            </a:r>
          </a:p>
          <a:p>
            <a:pPr>
              <a:buNone/>
            </a:pPr>
            <a:r>
              <a:rPr lang="en-US" sz="96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         A∩B and A∩B are disjoint events. </a:t>
            </a:r>
          </a:p>
          <a:p>
            <a:pPr>
              <a:buNone/>
            </a:pPr>
            <a:r>
              <a:rPr lang="en-US" sz="96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         P(B)=P(A∩B)+P(A∩B)</a:t>
            </a:r>
          </a:p>
          <a:p>
            <a:pPr>
              <a:buNone/>
            </a:pPr>
            <a:r>
              <a:rPr lang="en-US" sz="96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         P(A∩B)=P(B)-P(A∩B) ------------(2)</a:t>
            </a:r>
          </a:p>
          <a:p>
            <a:pPr>
              <a:buNone/>
            </a:pPr>
            <a:r>
              <a:rPr lang="en-US" sz="96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   (2) in (1) we get,</a:t>
            </a:r>
          </a:p>
          <a:p>
            <a:pPr>
              <a:buNone/>
            </a:pPr>
            <a:r>
              <a:rPr lang="en-US" sz="96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         P(AUB)=P(A)+P(B)-P(A∩B)</a:t>
            </a:r>
          </a:p>
          <a:p>
            <a:pPr>
              <a:buNone/>
            </a:pPr>
            <a:r>
              <a:rPr lang="en-US" sz="96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     </a:t>
            </a:r>
          </a:p>
          <a:p>
            <a:pPr>
              <a:buNone/>
            </a:pPr>
            <a:r>
              <a:rPr lang="en-US" sz="11200" dirty="0">
                <a:latin typeface="Bell MT" pitchFamily="18" charset="0"/>
                <a:cs typeface="Calibri"/>
              </a:rPr>
              <a:t>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sz="2800" dirty="0">
                <a:latin typeface="Calibri"/>
                <a:cs typeface="Calibri"/>
              </a:rPr>
              <a:t>                                    </a:t>
            </a:r>
            <a:endParaRPr lang="en-US" dirty="0">
              <a:latin typeface="Adobe Caslon Pro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143240" y="207167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643438" y="242886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86116" y="292893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86116" y="371475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071670" y="371475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928926" y="414338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1857356" y="5000636"/>
            <a:ext cx="2127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3978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dobe Caslon Pro" pitchFamily="18" charset="0"/>
              </a:rPr>
              <a:t>MULTIPLICATION LAW</a:t>
            </a:r>
            <a:endParaRPr lang="en-IN" sz="3200" b="1" dirty="0">
              <a:solidFill>
                <a:srgbClr val="FF0000"/>
              </a:solidFill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191" y="1196752"/>
            <a:ext cx="7929618" cy="5500726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Arial Rounded MT Bold" pitchFamily="34" charset="0"/>
              </a:rPr>
              <a:t>  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Let A1,A2,……An  be n  events in a Sample Space S. Then P(A1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A2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A3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……..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An)</a:t>
            </a:r>
          </a:p>
          <a:p>
            <a:pPr>
              <a:buNone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=P(A1)P(A2/A1)P(A3/(A1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A2)…………</a:t>
            </a:r>
          </a:p>
          <a:p>
            <a:pPr>
              <a:buNone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…….P(An/A1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A2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A3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……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An-1)</a:t>
            </a:r>
          </a:p>
          <a:p>
            <a:pPr>
              <a:buNone/>
            </a:pPr>
            <a:r>
              <a:rPr lang="en-US" sz="2800" b="1" dirty="0">
                <a:solidFill>
                  <a:schemeClr val="bg1"/>
                </a:solidFill>
                <a:latin typeface="Adobe Caslon Pro" pitchFamily="18" charset="0"/>
              </a:rPr>
              <a:t>Proof:-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P(A1)P(A2/A1)………P(An/A1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A2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……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An-1)</a:t>
            </a:r>
          </a:p>
          <a:p>
            <a:pPr algn="r">
              <a:buNone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=P(A1).P(A1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A2)/P(A1)…...P(A1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A2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….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An)/                                P(A1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A2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….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An-1)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=P(A1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A2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……..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An)</a:t>
            </a:r>
            <a:r>
              <a:rPr lang="en-US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IN" sz="24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dobe Caslon Pro" pitchFamily="18" charset="0"/>
              </a:rPr>
              <a:t>BOOLE’S INEQUALITY</a:t>
            </a:r>
            <a:endParaRPr lang="en-IN" sz="3200" b="1" dirty="0">
              <a:solidFill>
                <a:schemeClr val="accent2">
                  <a:lumMod val="75000"/>
                </a:schemeClr>
              </a:solidFill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606760" cy="5500726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If A and B are any  two events in a Sample Space. Then prove that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P(A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∩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B)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≥1-P(A)-P(B)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Generalized Boole’s Inequality.</a:t>
            </a:r>
          </a:p>
          <a:p>
            <a:pPr marL="571500" indent="-571500"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For the events A1,A2,…..,An,….  in a Sample Space. Then P(∩Ai)≥1-∑P(Ai)</a:t>
            </a:r>
          </a:p>
          <a:p>
            <a:pPr marL="571500" indent="-571500">
              <a:buNone/>
            </a:pPr>
            <a:r>
              <a:rPr lang="en-US" b="1" dirty="0">
                <a:solidFill>
                  <a:schemeClr val="bg1"/>
                </a:solidFill>
                <a:latin typeface="Adobe Caslon Pro" pitchFamily="18" charset="0"/>
                <a:cs typeface="Calibri"/>
              </a:rPr>
              <a:t>Proof:-</a:t>
            </a:r>
          </a:p>
          <a:p>
            <a:pPr marL="571500" indent="-571500">
              <a:buNone/>
            </a:pPr>
            <a:r>
              <a:rPr lang="en-US" sz="2400" dirty="0">
                <a:solidFill>
                  <a:srgbClr val="FF0066"/>
                </a:solidFill>
                <a:latin typeface="Bell MT" pitchFamily="18" charset="0"/>
                <a:cs typeface="Calibri"/>
              </a:rPr>
              <a:t>    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1) For any two events A and B we have</a:t>
            </a:r>
          </a:p>
          <a:p>
            <a:pPr marL="571500" indent="-571500"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              P(AUB)=P(A)+P(B)-P(A∩B) </a:t>
            </a:r>
          </a:p>
          <a:p>
            <a:pPr marL="571500" indent="-571500">
              <a:buNone/>
            </a:pPr>
            <a:r>
              <a:rPr lang="en-US" sz="2800" dirty="0">
                <a:solidFill>
                  <a:srgbClr val="FF006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              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P(A∩B)=P(A)+P(B)-P(AUB)</a:t>
            </a:r>
          </a:p>
          <a:p>
            <a:pPr marL="571500" indent="-571500">
              <a:buNone/>
            </a:pPr>
            <a:r>
              <a:rPr lang="en-US" sz="2800" dirty="0">
                <a:solidFill>
                  <a:srgbClr val="FF006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                           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=(1-P(A))+(1-P(B))-P(AUB)</a:t>
            </a:r>
            <a:endParaRPr lang="en-IN" sz="2800" dirty="0">
              <a:solidFill>
                <a:srgbClr val="FF0066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500430" y="192880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357686" y="192880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43504" y="328612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71802" y="571501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00562" y="571501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3" cy="5535088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                 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=1-P(A)-P(B)+[1-P(AB)] 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 [since 0≤P(AUB)≤1]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≥1-P(A)-P(B)</a:t>
            </a:r>
          </a:p>
          <a:p>
            <a:pPr>
              <a:buNone/>
            </a:pPr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  <a:cs typeface="Calibri"/>
            </a:endParaRP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2) Let B1=∩Ai   so that ∩Ai=A1∩B1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Now,   P(∩Ai)=P(A1∩B1)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                      ≥1-P(A1)-P(B1)      [By (1)]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                      =1-P(A1)-P(∩Ai)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                      =1-P(A1)-P(UAi)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                      ≥1-P(A1)-P(Ai)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                       ≥1-∑P(Ai)</a:t>
            </a:r>
          </a:p>
          <a:p>
            <a:pPr>
              <a:buNone/>
            </a:pPr>
            <a:endParaRPr lang="en-US" sz="2800" dirty="0">
              <a:latin typeface="Adobe Caslon Pro" pitchFamily="18" charset="0"/>
              <a:cs typeface="Calibri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714612" y="50004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28794" y="50004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00430" y="157161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14810" y="157161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28992" y="307181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500562" y="307181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00562" y="3571876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428992" y="357187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00430" y="407194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86314" y="407194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8992" y="457200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500562" y="457200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357554" y="507207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715</TotalTime>
  <Words>2257</Words>
  <Application>Microsoft Office PowerPoint</Application>
  <PresentationFormat>On-screen Show (4:3)</PresentationFormat>
  <Paragraphs>231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9" baseType="lpstr">
      <vt:lpstr>Adobe Caslon Pro</vt:lpstr>
      <vt:lpstr>Algerian</vt:lpstr>
      <vt:lpstr>Arial</vt:lpstr>
      <vt:lpstr>Arial Black</vt:lpstr>
      <vt:lpstr>Arial Rounded MT Bold</vt:lpstr>
      <vt:lpstr>Bell MT</vt:lpstr>
      <vt:lpstr>Berlin Sans FB Demi</vt:lpstr>
      <vt:lpstr>Book Antiqua</vt:lpstr>
      <vt:lpstr>Calibri</vt:lpstr>
      <vt:lpstr>Cambria Math</vt:lpstr>
      <vt:lpstr>Century Gothic</vt:lpstr>
      <vt:lpstr>Times</vt:lpstr>
      <vt:lpstr>Wingdings</vt:lpstr>
      <vt:lpstr>Vapor Trail</vt:lpstr>
      <vt:lpstr>PowerPoint Presentation</vt:lpstr>
      <vt:lpstr>Theory of probability </vt:lpstr>
      <vt:lpstr>  Sample space  </vt:lpstr>
      <vt:lpstr>BAYE’S THEOREM</vt:lpstr>
      <vt:lpstr>PowerPoint Presentation</vt:lpstr>
      <vt:lpstr>                                                                     ADDITION LAW If A and B any two events of a Sample Spaces. Then P(AUB)=P(A)+P(B)-P(A∩B)</vt:lpstr>
      <vt:lpstr>MULTIPLICATION LAW</vt:lpstr>
      <vt:lpstr>BOOLE’S INEQUALITY</vt:lpstr>
      <vt:lpstr>PowerPoint Presentation</vt:lpstr>
      <vt:lpstr>DISTRIBUTION FUNCTION</vt:lpstr>
      <vt:lpstr>CONTINUOUS RANDOM VARIABLE</vt:lpstr>
      <vt:lpstr>PROBLEM </vt:lpstr>
      <vt:lpstr> Solution:</vt:lpstr>
      <vt:lpstr>PowerPoint Presentation</vt:lpstr>
      <vt:lpstr>PowerPoint Presentation</vt:lpstr>
      <vt:lpstr>PowerPoint Presentation</vt:lpstr>
      <vt:lpstr>MATHEMATICAL EXPECTATIONS</vt:lpstr>
      <vt:lpstr>PowerPoint Presentation</vt:lpstr>
      <vt:lpstr> CUMULANT GENERATING FUNCTION (c.g.f)</vt:lpstr>
      <vt:lpstr>BINOMIAL DISTRIBUTION</vt:lpstr>
      <vt:lpstr>PowerPoint Presentation</vt:lpstr>
      <vt:lpstr>Addition property of binomial distribution</vt:lpstr>
      <vt:lpstr>PowerPoint Presentation</vt:lpstr>
      <vt:lpstr>MODE OF BINOMIAL DISTRIBUTION</vt:lpstr>
      <vt:lpstr>PowerPoint Presentation</vt:lpstr>
    </vt:vector>
  </TitlesOfParts>
  <Company>HEAVEN KILLERS RELEASE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HEAVEN</dc:creator>
  <cp:lastModifiedBy>imran</cp:lastModifiedBy>
  <cp:revision>108</cp:revision>
  <dcterms:created xsi:type="dcterms:W3CDTF">2020-02-05T13:29:09Z</dcterms:created>
  <dcterms:modified xsi:type="dcterms:W3CDTF">2021-01-28T17:47:45Z</dcterms:modified>
</cp:coreProperties>
</file>