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5" r:id="rId2"/>
    <p:sldId id="262" r:id="rId3"/>
    <p:sldId id="261" r:id="rId4"/>
    <p:sldId id="260" r:id="rId5"/>
    <p:sldId id="259" r:id="rId6"/>
    <p:sldId id="258" r:id="rId7"/>
    <p:sldId id="257" r:id="rId8"/>
    <p:sldId id="264" r:id="rId9"/>
    <p:sldId id="263"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01/25/2021</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01/25/2021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01/25/2021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01/25/2021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01/25/2021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01/25/2021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01/25/2021</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01/25/2021</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01/25/2021</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01/25/2021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01/25/2021</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01/25/2021</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lvl="0" indent="0" algn="ctr">
              <a:spcBef>
                <a:spcPct val="0"/>
              </a:spcBef>
              <a:buClrTx/>
              <a:buSzTx/>
              <a:buNone/>
              <a:defRPr/>
            </a:pPr>
            <a:r>
              <a:rPr lang="en-US" sz="2800" b="1" dirty="0" smtClean="0">
                <a:solidFill>
                  <a:schemeClr val="tx2"/>
                </a:solidFill>
                <a:effectLst>
                  <a:outerShdw blurRad="31750" dist="25400" dir="5400000" algn="tl" rotWithShape="0">
                    <a:srgbClr val="000000">
                      <a:alpha val="25000"/>
                    </a:srgbClr>
                  </a:outerShdw>
                </a:effectLst>
              </a:rPr>
              <a:t>TITLE OF THE COURSE: </a:t>
            </a:r>
            <a:r>
              <a:rPr lang="en-US" sz="2800" b="1" dirty="0" smtClean="0">
                <a:solidFill>
                  <a:schemeClr val="tx2"/>
                </a:solidFill>
                <a:effectLst>
                  <a:outerShdw blurRad="31750" dist="25400" dir="5400000" algn="tl" rotWithShape="0">
                    <a:srgbClr val="000000">
                      <a:alpha val="25000"/>
                    </a:srgbClr>
                  </a:outerShdw>
                </a:effectLst>
              </a:rPr>
              <a:t>ENZYMOLOGY </a:t>
            </a:r>
            <a:r>
              <a:rPr lang="en-US" sz="2800" b="1" dirty="0" smtClean="0">
                <a:solidFill>
                  <a:schemeClr val="tx2"/>
                </a:solidFill>
                <a:effectLst>
                  <a:outerShdw blurRad="31750" dist="25400" dir="5400000" algn="tl" rotWithShape="0">
                    <a:srgbClr val="000000">
                      <a:alpha val="25000"/>
                    </a:srgbClr>
                  </a:outerShdw>
                </a:effectLst>
              </a:rPr>
              <a:t>&amp; </a:t>
            </a:r>
            <a:r>
              <a:rPr lang="en-US" sz="2800" b="1" dirty="0" smtClean="0">
                <a:solidFill>
                  <a:schemeClr val="tx2"/>
                </a:solidFill>
                <a:effectLst>
                  <a:outerShdw blurRad="31750" dist="25400" dir="5400000" algn="tl" rotWithShape="0">
                    <a:srgbClr val="000000">
                      <a:alpha val="25000"/>
                    </a:srgbClr>
                  </a:outerShdw>
                </a:effectLst>
              </a:rPr>
              <a:t>ENZYME TECHNOLOGY</a:t>
            </a:r>
            <a:r>
              <a:rPr lang="en-US" sz="2800" b="1" dirty="0" smtClean="0">
                <a:solidFill>
                  <a:schemeClr val="tx2"/>
                </a:solidFill>
                <a:effectLst>
                  <a:outerShdw blurRad="31750" dist="25400" dir="5400000" algn="tl" rotWithShape="0">
                    <a:srgbClr val="000000">
                      <a:alpha val="25000"/>
                    </a:srgbClr>
                  </a:outerShdw>
                </a:effectLst>
              </a:rPr>
              <a:t/>
            </a:r>
            <a:br>
              <a:rPr lang="en-US" sz="2800" b="1" dirty="0" smtClean="0">
                <a:solidFill>
                  <a:schemeClr val="tx2"/>
                </a:solidFill>
                <a:effectLst>
                  <a:outerShdw blurRad="31750" dist="25400" dir="5400000" algn="tl" rotWithShape="0">
                    <a:srgbClr val="000000">
                      <a:alpha val="25000"/>
                    </a:srgbClr>
                  </a:outerShdw>
                </a:effectLst>
              </a:rPr>
            </a:br>
            <a:r>
              <a:rPr lang="en-US" sz="2800" b="1" dirty="0" smtClean="0">
                <a:solidFill>
                  <a:schemeClr val="tx2"/>
                </a:solidFill>
                <a:effectLst>
                  <a:outerShdw blurRad="31750" dist="25400" dir="5400000" algn="tl" rotWithShape="0">
                    <a:srgbClr val="000000">
                      <a:alpha val="25000"/>
                    </a:srgbClr>
                  </a:outerShdw>
                </a:effectLst>
              </a:rPr>
              <a:t>TOPIC: </a:t>
            </a:r>
            <a:r>
              <a:rPr lang="en-US" sz="2800" b="1" dirty="0" smtClean="0">
                <a:solidFill>
                  <a:schemeClr val="tx2"/>
                </a:solidFill>
                <a:effectLst>
                  <a:outerShdw blurRad="31750" dist="25400" dir="5400000" algn="tl" rotWithShape="0">
                    <a:srgbClr val="000000">
                      <a:alpha val="25000"/>
                    </a:srgbClr>
                  </a:outerShdw>
                </a:effectLst>
              </a:rPr>
              <a:t>CLASSIFICATION OF ENZYMES</a:t>
            </a:r>
            <a:r>
              <a:rPr lang="en-US" sz="2800" b="1" dirty="0" smtClean="0">
                <a:solidFill>
                  <a:schemeClr val="tx2"/>
                </a:solidFill>
                <a:effectLst>
                  <a:outerShdw blurRad="31750" dist="25400" dir="5400000" algn="tl" rotWithShape="0">
                    <a:srgbClr val="000000">
                      <a:alpha val="25000"/>
                    </a:srgbClr>
                  </a:outerShdw>
                </a:effectLst>
              </a:rPr>
              <a:t/>
            </a:r>
            <a:br>
              <a:rPr lang="en-US" sz="2800" b="1" dirty="0" smtClean="0">
                <a:solidFill>
                  <a:schemeClr val="tx2"/>
                </a:solidFill>
                <a:effectLst>
                  <a:outerShdw blurRad="31750" dist="25400" dir="5400000" algn="tl" rotWithShape="0">
                    <a:srgbClr val="000000">
                      <a:alpha val="25000"/>
                    </a:srgbClr>
                  </a:outerShdw>
                </a:effectLst>
              </a:rPr>
            </a:br>
            <a:r>
              <a:rPr lang="en-US" sz="2800" b="1" dirty="0" smtClean="0">
                <a:solidFill>
                  <a:schemeClr val="tx2"/>
                </a:solidFill>
                <a:effectLst>
                  <a:outerShdw blurRad="31750" dist="25400" dir="5400000" algn="tl" rotWithShape="0">
                    <a:srgbClr val="000000">
                      <a:alpha val="25000"/>
                    </a:srgbClr>
                  </a:outerShdw>
                </a:effectLst>
              </a:rPr>
              <a:t>HANDLED BY: RM.LAKSHMANAN</a:t>
            </a:r>
            <a:br>
              <a:rPr lang="en-US" sz="2800" b="1" dirty="0" smtClean="0">
                <a:solidFill>
                  <a:schemeClr val="tx2"/>
                </a:solidFill>
                <a:effectLst>
                  <a:outerShdw blurRad="31750" dist="25400" dir="5400000" algn="tl" rotWithShape="0">
                    <a:srgbClr val="000000">
                      <a:alpha val="25000"/>
                    </a:srgbClr>
                  </a:outerShdw>
                </a:effectLst>
              </a:rPr>
            </a:br>
            <a:r>
              <a:rPr lang="en-US" sz="2800" b="1" dirty="0" smtClean="0">
                <a:solidFill>
                  <a:schemeClr val="tx2"/>
                </a:solidFill>
                <a:effectLst>
                  <a:outerShdw blurRad="31750" dist="25400" dir="5400000" algn="tl" rotWithShape="0">
                    <a:srgbClr val="000000">
                      <a:alpha val="25000"/>
                    </a:srgbClr>
                  </a:outerShdw>
                </a:effectLst>
              </a:rPr>
              <a:t>ASSOCIATE PROFESSOR &amp; HEAD</a:t>
            </a:r>
            <a:br>
              <a:rPr lang="en-US" sz="2800" b="1" dirty="0" smtClean="0">
                <a:solidFill>
                  <a:schemeClr val="tx2"/>
                </a:solidFill>
                <a:effectLst>
                  <a:outerShdw blurRad="31750" dist="25400" dir="5400000" algn="tl" rotWithShape="0">
                    <a:srgbClr val="000000">
                      <a:alpha val="25000"/>
                    </a:srgbClr>
                  </a:outerShdw>
                </a:effectLst>
              </a:rPr>
            </a:br>
            <a:r>
              <a:rPr lang="en-US" sz="2800" b="1" dirty="0" smtClean="0">
                <a:solidFill>
                  <a:schemeClr val="tx2"/>
                </a:solidFill>
                <a:effectLst>
                  <a:outerShdw blurRad="31750" dist="25400" dir="5400000" algn="tl" rotWithShape="0">
                    <a:srgbClr val="000000">
                      <a:alpha val="25000"/>
                    </a:srgbClr>
                  </a:outerShdw>
                </a:effectLst>
              </a:rPr>
              <a:t>DEPARTMENT OF MICROBIOLOGY</a:t>
            </a:r>
          </a:p>
          <a:p>
            <a:pPr marL="0" lvl="0" indent="0" algn="ctr">
              <a:spcBef>
                <a:spcPct val="0"/>
              </a:spcBef>
              <a:buClrTx/>
              <a:buSzTx/>
              <a:buNone/>
              <a:defRPr/>
            </a:pPr>
            <a:r>
              <a:rPr lang="en-US" sz="2800" b="1" dirty="0" smtClean="0">
                <a:solidFill>
                  <a:schemeClr val="tx2"/>
                </a:solidFill>
                <a:effectLst>
                  <a:outerShdw blurRad="31750" dist="25400" dir="5400000" algn="tl" rotWithShape="0">
                    <a:srgbClr val="000000">
                      <a:alpha val="25000"/>
                    </a:srgbClr>
                  </a:outerShdw>
                </a:effectLst>
              </a:rPr>
              <a:t>HAJEE KARUTHA ROWTHER HOWDIA COLLEGE (AUTONOMOUS), UTHAMAPALAYAM</a:t>
            </a:r>
          </a:p>
          <a:p>
            <a:endParaRPr lang="en-US" dirty="0"/>
          </a:p>
        </p:txBody>
      </p:sp>
      <p:sp>
        <p:nvSpPr>
          <p:cNvPr id="3" name="Title 2"/>
          <p:cNvSpPr>
            <a:spLocks noGrp="1"/>
          </p:cNvSpPr>
          <p:nvPr>
            <p:ph type="title"/>
          </p:nvPr>
        </p:nvSpPr>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Enzymes are proteinaceous (and even nucleic acids) biocatalyst which generally enhance the rate of a reaction.</a:t>
            </a:r>
          </a:p>
          <a:p>
            <a:r>
              <a:rPr lang="en-US" dirty="0" smtClean="0"/>
              <a:t>In presence of a catalyst, the substrate combines with it to produce a transient state having a lower energy of activation than that of the substrate alone. This accelerates the reaction. Once the product is formed, the enzyme (catalyst) is free to combine with another molecule of the substrate and repeat the process. </a:t>
            </a:r>
            <a:endParaRPr lang="en-US" dirty="0"/>
          </a:p>
        </p:txBody>
      </p:sp>
      <p:sp>
        <p:nvSpPr>
          <p:cNvPr id="3" name="Title 2"/>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fontAlgn="base"/>
            <a:r>
              <a:rPr lang="en-US" dirty="0" smtClean="0"/>
              <a:t>Enzymes are broadly divided into six groups based on the type of reaction </a:t>
            </a:r>
            <a:r>
              <a:rPr lang="en-US" dirty="0" err="1" smtClean="0"/>
              <a:t>catalysed</a:t>
            </a:r>
            <a:r>
              <a:rPr lang="en-US" dirty="0" smtClean="0"/>
              <a:t>.</a:t>
            </a:r>
          </a:p>
          <a:p>
            <a:pPr fontAlgn="base"/>
            <a:r>
              <a:rPr lang="en-US" b="1" dirty="0" smtClean="0"/>
              <a:t>They are:</a:t>
            </a:r>
            <a:endParaRPr lang="en-US" dirty="0" smtClean="0"/>
          </a:p>
          <a:p>
            <a:pPr fontAlgn="base"/>
            <a:r>
              <a:rPr lang="en-US" dirty="0" smtClean="0"/>
              <a:t>(1) </a:t>
            </a:r>
            <a:r>
              <a:rPr lang="en-US" dirty="0" err="1" smtClean="0"/>
              <a:t>Oxidoreductases</a:t>
            </a:r>
            <a:endParaRPr lang="en-US" dirty="0" smtClean="0"/>
          </a:p>
          <a:p>
            <a:pPr fontAlgn="base"/>
            <a:r>
              <a:rPr lang="en-US" dirty="0" smtClean="0"/>
              <a:t>(2) </a:t>
            </a:r>
            <a:r>
              <a:rPr lang="en-US" dirty="0" err="1" smtClean="0"/>
              <a:t>Transferases</a:t>
            </a:r>
            <a:endParaRPr lang="en-US" dirty="0" smtClean="0"/>
          </a:p>
          <a:p>
            <a:pPr fontAlgn="base"/>
            <a:r>
              <a:rPr lang="en-US" dirty="0" smtClean="0"/>
              <a:t>(3) </a:t>
            </a:r>
            <a:r>
              <a:rPr lang="en-US" dirty="0" err="1" smtClean="0"/>
              <a:t>Hydrolases</a:t>
            </a:r>
            <a:endParaRPr lang="en-US" dirty="0" smtClean="0"/>
          </a:p>
          <a:p>
            <a:pPr fontAlgn="base"/>
            <a:r>
              <a:rPr lang="en-US" dirty="0" smtClean="0"/>
              <a:t>(4) Lyases</a:t>
            </a:r>
          </a:p>
          <a:p>
            <a:pPr fontAlgn="base"/>
            <a:r>
              <a:rPr lang="en-US" dirty="0" smtClean="0"/>
              <a:t>(5) </a:t>
            </a:r>
            <a:r>
              <a:rPr lang="en-US" dirty="0" err="1" smtClean="0"/>
              <a:t>Isomerases</a:t>
            </a:r>
            <a:r>
              <a:rPr lang="en-US" dirty="0" smtClean="0"/>
              <a:t> and</a:t>
            </a:r>
          </a:p>
          <a:p>
            <a:pPr fontAlgn="base"/>
            <a:r>
              <a:rPr lang="en-US" dirty="0" smtClean="0"/>
              <a:t>(6) </a:t>
            </a:r>
            <a:r>
              <a:rPr lang="en-US" dirty="0" err="1" smtClean="0"/>
              <a:t>Ligases</a:t>
            </a:r>
            <a:r>
              <a:rPr lang="en-US" dirty="0" smtClean="0"/>
              <a:t>.</a:t>
            </a:r>
          </a:p>
          <a:p>
            <a:endParaRPr lang="en-US" dirty="0"/>
          </a:p>
        </p:txBody>
      </p:sp>
      <p:sp>
        <p:nvSpPr>
          <p:cNvPr id="3" name="Title 2"/>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fontAlgn="base"/>
            <a:r>
              <a:rPr lang="en-US" b="1" dirty="0" smtClean="0"/>
              <a:t>(1) </a:t>
            </a:r>
            <a:r>
              <a:rPr lang="en-US" b="1" dirty="0" err="1" smtClean="0"/>
              <a:t>Oxidoreductases</a:t>
            </a:r>
            <a:r>
              <a:rPr lang="en-US" b="1" dirty="0" smtClean="0"/>
              <a:t>:</a:t>
            </a:r>
            <a:endParaRPr lang="en-US" dirty="0" smtClean="0"/>
          </a:p>
          <a:p>
            <a:pPr fontAlgn="base"/>
            <a:r>
              <a:rPr lang="en-US" dirty="0" smtClean="0"/>
              <a:t>Enzymes which bring about oxidation and reduction reactions.</a:t>
            </a:r>
          </a:p>
          <a:p>
            <a:pPr fontAlgn="base"/>
            <a:r>
              <a:rPr lang="en-US" dirty="0" err="1" smtClean="0"/>
              <a:t>Eg</a:t>
            </a:r>
            <a:r>
              <a:rPr lang="en-US" dirty="0" smtClean="0"/>
              <a:t>. </a:t>
            </a:r>
            <a:r>
              <a:rPr lang="en-US" dirty="0" err="1" smtClean="0"/>
              <a:t>Pyruvate</a:t>
            </a:r>
            <a:r>
              <a:rPr lang="en-US" dirty="0" smtClean="0"/>
              <a:t> + NADH—lactate </a:t>
            </a:r>
            <a:r>
              <a:rPr lang="en-US" dirty="0" err="1" smtClean="0"/>
              <a:t>dehydrogenase</a:t>
            </a:r>
            <a:r>
              <a:rPr lang="en-US" dirty="0" smtClean="0"/>
              <a:t> → Lactate + NAD </a:t>
            </a:r>
            <a:r>
              <a:rPr lang="en-US" baseline="30000" dirty="0" smtClean="0"/>
              <a:t>+</a:t>
            </a:r>
            <a:endParaRPr lang="en-US" dirty="0" smtClean="0"/>
          </a:p>
          <a:p>
            <a:pPr fontAlgn="base"/>
            <a:r>
              <a:rPr lang="en-US" dirty="0" err="1" smtClean="0"/>
              <a:t>Glutamic</a:t>
            </a:r>
            <a:r>
              <a:rPr lang="en-US" dirty="0" smtClean="0"/>
              <a:t> acid + NAD—glutamate </a:t>
            </a:r>
            <a:r>
              <a:rPr lang="en-US" dirty="0" err="1" smtClean="0"/>
              <a:t>dehydrogenase</a:t>
            </a:r>
            <a:r>
              <a:rPr lang="en-US" dirty="0" smtClean="0"/>
              <a:t> → </a:t>
            </a:r>
            <a:r>
              <a:rPr lang="el-GR" dirty="0" smtClean="0"/>
              <a:t>α-</a:t>
            </a:r>
            <a:r>
              <a:rPr lang="en-US" dirty="0" err="1" smtClean="0"/>
              <a:t>ketoglutarate</a:t>
            </a:r>
            <a:r>
              <a:rPr lang="en-US" dirty="0" smtClean="0"/>
              <a:t> + NH</a:t>
            </a:r>
            <a:r>
              <a:rPr lang="en-US" baseline="-25000" dirty="0" smtClean="0"/>
              <a:t>3</a:t>
            </a:r>
            <a:r>
              <a:rPr lang="en-US" dirty="0" smtClean="0"/>
              <a:t> + NADH</a:t>
            </a:r>
          </a:p>
          <a:p>
            <a:pPr fontAlgn="base"/>
            <a:r>
              <a:rPr lang="en-US" dirty="0" err="1" smtClean="0"/>
              <a:t>Oxidoreductases</a:t>
            </a:r>
            <a:r>
              <a:rPr lang="en-US" dirty="0" smtClean="0"/>
              <a:t> can be further classified into 21 subclasses.</a:t>
            </a:r>
          </a:p>
          <a:p>
            <a:pPr>
              <a:buNone/>
            </a:pPr>
            <a:endParaRPr lang="en-US" dirty="0"/>
          </a:p>
        </p:txBody>
      </p:sp>
      <p:sp>
        <p:nvSpPr>
          <p:cNvPr id="3" name="Title 2"/>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fontAlgn="base"/>
            <a:r>
              <a:rPr lang="en-US" b="1" dirty="0" smtClean="0"/>
              <a:t>(2) </a:t>
            </a:r>
            <a:r>
              <a:rPr lang="en-US" b="1" dirty="0" err="1" smtClean="0"/>
              <a:t>Transferases</a:t>
            </a:r>
            <a:r>
              <a:rPr lang="en-US" b="1" dirty="0" smtClean="0"/>
              <a:t>:</a:t>
            </a:r>
            <a:endParaRPr lang="en-US" dirty="0" smtClean="0"/>
          </a:p>
          <a:p>
            <a:pPr fontAlgn="base"/>
            <a:r>
              <a:rPr lang="en-US" dirty="0" smtClean="0"/>
              <a:t>Enzymes which catalyze transfer of groups from one substrate to another, other than hydrogen. </a:t>
            </a:r>
            <a:r>
              <a:rPr lang="en-US" dirty="0" err="1" smtClean="0"/>
              <a:t>Eg</a:t>
            </a:r>
            <a:r>
              <a:rPr lang="en-US" dirty="0" smtClean="0"/>
              <a:t>. </a:t>
            </a:r>
            <a:r>
              <a:rPr lang="en-US" dirty="0" err="1" smtClean="0"/>
              <a:t>Transaminase</a:t>
            </a:r>
            <a:r>
              <a:rPr lang="en-US" dirty="0" smtClean="0"/>
              <a:t> catalyses transfer of amino group from amino acid to a </a:t>
            </a:r>
            <a:r>
              <a:rPr lang="en-US" dirty="0" err="1" smtClean="0"/>
              <a:t>keto</a:t>
            </a:r>
            <a:r>
              <a:rPr lang="en-US" dirty="0" smtClean="0"/>
              <a:t> acid to form a new </a:t>
            </a:r>
            <a:r>
              <a:rPr lang="en-US" dirty="0" err="1" smtClean="0"/>
              <a:t>keto</a:t>
            </a:r>
            <a:r>
              <a:rPr lang="en-US" dirty="0" smtClean="0"/>
              <a:t> acid and a new amino acid.</a:t>
            </a:r>
          </a:p>
          <a:p>
            <a:pPr fontAlgn="base"/>
            <a:r>
              <a:rPr lang="en-US" dirty="0" err="1" smtClean="0"/>
              <a:t>Eg</a:t>
            </a:r>
            <a:r>
              <a:rPr lang="en-US" dirty="0" smtClean="0"/>
              <a:t>. (</a:t>
            </a:r>
            <a:r>
              <a:rPr lang="el-GR" dirty="0" smtClean="0"/>
              <a:t>α-</a:t>
            </a:r>
            <a:r>
              <a:rPr lang="en-US" dirty="0" err="1" smtClean="0"/>
              <a:t>Ketoglutarate</a:t>
            </a:r>
            <a:r>
              <a:rPr lang="en-US" dirty="0" smtClean="0"/>
              <a:t> + </a:t>
            </a:r>
            <a:r>
              <a:rPr lang="en-US" dirty="0" err="1" smtClean="0"/>
              <a:t>Alanine—alanine</a:t>
            </a:r>
            <a:r>
              <a:rPr lang="en-US" dirty="0" smtClean="0"/>
              <a:t> </a:t>
            </a:r>
            <a:r>
              <a:rPr lang="en-US" dirty="0" err="1" smtClean="0"/>
              <a:t>aminotransferase</a:t>
            </a:r>
            <a:r>
              <a:rPr lang="en-US" dirty="0" smtClean="0"/>
              <a:t> → Glutamate + </a:t>
            </a:r>
            <a:r>
              <a:rPr lang="en-US" dirty="0" err="1" smtClean="0"/>
              <a:t>Pyruvate</a:t>
            </a:r>
            <a:endParaRPr lang="en-US" dirty="0" smtClean="0"/>
          </a:p>
          <a:p>
            <a:pPr fontAlgn="base"/>
            <a:r>
              <a:rPr lang="en-US" dirty="0" err="1" smtClean="0"/>
              <a:t>Transferases</a:t>
            </a:r>
            <a:r>
              <a:rPr lang="en-US" dirty="0" smtClean="0"/>
              <a:t> can be further classified into 10 subclasses.</a:t>
            </a:r>
          </a:p>
          <a:p>
            <a:endParaRPr lang="en-US" dirty="0"/>
          </a:p>
        </p:txBody>
      </p:sp>
      <p:sp>
        <p:nvSpPr>
          <p:cNvPr id="3" name="Title 2"/>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fontAlgn="base"/>
            <a:r>
              <a:rPr lang="en-US" b="1" dirty="0" smtClean="0"/>
              <a:t>(3) </a:t>
            </a:r>
            <a:r>
              <a:rPr lang="en-US" b="1" dirty="0" err="1" smtClean="0"/>
              <a:t>Hydrolases</a:t>
            </a:r>
            <a:r>
              <a:rPr lang="en-US" b="1" dirty="0" smtClean="0"/>
              <a:t>:</a:t>
            </a:r>
            <a:endParaRPr lang="en-US" dirty="0" smtClean="0"/>
          </a:p>
          <a:p>
            <a:pPr fontAlgn="base"/>
            <a:r>
              <a:rPr lang="en-US" dirty="0" smtClean="0"/>
              <a:t>Those enzymes which </a:t>
            </a:r>
            <a:r>
              <a:rPr lang="en-US" dirty="0" err="1" smtClean="0"/>
              <a:t>catalyse</a:t>
            </a:r>
            <a:r>
              <a:rPr lang="en-US" dirty="0" smtClean="0"/>
              <a:t> the breakage of bonds with addition of water (hydrolysis). All the digestive enzymes are </a:t>
            </a:r>
            <a:r>
              <a:rPr lang="en-US" dirty="0" err="1" smtClean="0"/>
              <a:t>hydrolases</a:t>
            </a:r>
            <a:r>
              <a:rPr lang="en-US" dirty="0" smtClean="0"/>
              <a:t>. </a:t>
            </a:r>
            <a:r>
              <a:rPr lang="en-US" dirty="0" err="1" smtClean="0"/>
              <a:t>Eg</a:t>
            </a:r>
            <a:r>
              <a:rPr lang="en-US" dirty="0" smtClean="0"/>
              <a:t>. Pepsin, </a:t>
            </a:r>
            <a:r>
              <a:rPr lang="en-US" dirty="0" err="1" smtClean="0"/>
              <a:t>trypsin</a:t>
            </a:r>
            <a:r>
              <a:rPr lang="en-US" dirty="0" smtClean="0"/>
              <a:t>, amylase, maltase.</a:t>
            </a:r>
          </a:p>
          <a:p>
            <a:pPr fontAlgn="base"/>
            <a:r>
              <a:rPr lang="en-US" dirty="0" err="1" smtClean="0"/>
              <a:t>Hydrolases</a:t>
            </a:r>
            <a:r>
              <a:rPr lang="en-US" dirty="0" smtClean="0"/>
              <a:t> can be further classified into 13 subclasses.</a:t>
            </a:r>
          </a:p>
          <a:p>
            <a:pPr>
              <a:buNone/>
            </a:pPr>
            <a:endParaRPr lang="en-US" dirty="0"/>
          </a:p>
        </p:txBody>
      </p:sp>
      <p:sp>
        <p:nvSpPr>
          <p:cNvPr id="3" name="Title 2"/>
          <p:cNvSpPr>
            <a:spLocks noGrp="1"/>
          </p:cNvSpPr>
          <p:nvPr>
            <p:ph type="title"/>
          </p:nvPr>
        </p:nvSpPr>
        <p:spPr/>
        <p:txBody>
          <a:bodyPr/>
          <a:lstStyle/>
          <a:p>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fontAlgn="base"/>
            <a:r>
              <a:rPr lang="en-US" b="1" dirty="0" smtClean="0"/>
              <a:t>(4) Lyases:</a:t>
            </a:r>
            <a:endParaRPr lang="en-US" dirty="0" smtClean="0"/>
          </a:p>
          <a:p>
            <a:pPr fontAlgn="base"/>
            <a:r>
              <a:rPr lang="en-US" dirty="0" smtClean="0"/>
              <a:t>Those enzymes which </a:t>
            </a:r>
            <a:r>
              <a:rPr lang="en-US" dirty="0" err="1" smtClean="0"/>
              <a:t>catalyse</a:t>
            </a:r>
            <a:r>
              <a:rPr lang="en-US" dirty="0" smtClean="0"/>
              <a:t> the breakage of a compound into two substances by mechanism other than addition of water. The resulting product always has a double bond.</a:t>
            </a:r>
          </a:p>
          <a:p>
            <a:pPr fontAlgn="base"/>
            <a:r>
              <a:rPr lang="en-US" dirty="0" err="1" smtClean="0"/>
              <a:t>Eg</a:t>
            </a:r>
            <a:r>
              <a:rPr lang="en-US" dirty="0" smtClean="0"/>
              <a:t>. Fructose-1-6-diphosphate—ALDOLASE → Glyceraldehyde-3-phosphate + DHAP</a:t>
            </a:r>
          </a:p>
          <a:p>
            <a:pPr fontAlgn="base"/>
            <a:r>
              <a:rPr lang="en-US" dirty="0" smtClean="0"/>
              <a:t>Lyases can be further classified into seven subclasses.</a:t>
            </a:r>
          </a:p>
          <a:p>
            <a:endParaRPr lang="en-US" dirty="0"/>
          </a:p>
        </p:txBody>
      </p:sp>
      <p:sp>
        <p:nvSpPr>
          <p:cNvPr id="3" name="Title 2"/>
          <p:cNvSpPr>
            <a:spLocks noGrp="1"/>
          </p:cNvSpPr>
          <p:nvPr>
            <p:ph type="title"/>
          </p:nvPr>
        </p:nvSpPr>
        <p:spPr/>
        <p:txBody>
          <a:bodyPr/>
          <a:lstStyle/>
          <a:p>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dirty="0" smtClean="0"/>
              <a:t>(5) </a:t>
            </a:r>
            <a:r>
              <a:rPr lang="en-US" b="1" dirty="0" err="1" smtClean="0"/>
              <a:t>Isomerases</a:t>
            </a:r>
            <a:r>
              <a:rPr lang="en-US" b="1" dirty="0" smtClean="0"/>
              <a:t>:</a:t>
            </a:r>
          </a:p>
          <a:p>
            <a:pPr fontAlgn="base"/>
            <a:r>
              <a:rPr lang="en-US" dirty="0" smtClean="0"/>
              <a:t>Those enzymes which </a:t>
            </a:r>
            <a:r>
              <a:rPr lang="en-US" dirty="0" err="1" smtClean="0"/>
              <a:t>catalyse</a:t>
            </a:r>
            <a:r>
              <a:rPr lang="en-US" dirty="0" smtClean="0"/>
              <a:t> the inter-conversion of optical and geometric isomers.</a:t>
            </a:r>
          </a:p>
          <a:p>
            <a:pPr fontAlgn="base"/>
            <a:r>
              <a:rPr lang="en-US" dirty="0" err="1" smtClean="0"/>
              <a:t>Eg</a:t>
            </a:r>
            <a:r>
              <a:rPr lang="en-US" dirty="0" smtClean="0"/>
              <a:t>. Glyceraldehyde-3-phosphate—ISOMERASE → </a:t>
            </a:r>
            <a:r>
              <a:rPr lang="en-US" dirty="0" err="1" smtClean="0"/>
              <a:t>Dihydroxyacetone</a:t>
            </a:r>
            <a:r>
              <a:rPr lang="en-US" dirty="0" smtClean="0"/>
              <a:t> phosphate</a:t>
            </a:r>
          </a:p>
          <a:p>
            <a:pPr fontAlgn="base"/>
            <a:r>
              <a:rPr lang="en-US" dirty="0" err="1" smtClean="0"/>
              <a:t>Isomerases</a:t>
            </a:r>
            <a:r>
              <a:rPr lang="en-US" dirty="0" smtClean="0"/>
              <a:t> are further classified into six subclasses.</a:t>
            </a:r>
          </a:p>
          <a:p>
            <a:endParaRPr lang="en-US" dirty="0"/>
          </a:p>
        </p:txBody>
      </p:sp>
      <p:sp>
        <p:nvSpPr>
          <p:cNvPr id="3" name="Title 2"/>
          <p:cNvSpPr>
            <a:spLocks noGrp="1"/>
          </p:cNvSpPr>
          <p:nvPr>
            <p:ph type="title"/>
          </p:nvPr>
        </p:nvSpPr>
        <p:spPr/>
        <p:txBody>
          <a:bodyPr/>
          <a:lstStyle/>
          <a:p>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fontAlgn="base"/>
            <a:r>
              <a:rPr lang="en-US" b="1" smtClean="0"/>
              <a:t>(6)</a:t>
            </a:r>
            <a:r>
              <a:rPr lang="en-US" b="1" dirty="0" smtClean="0"/>
              <a:t> </a:t>
            </a:r>
            <a:r>
              <a:rPr lang="en-US" b="1" dirty="0" err="1" smtClean="0"/>
              <a:t>Ligases</a:t>
            </a:r>
            <a:r>
              <a:rPr lang="en-US" b="1" dirty="0" smtClean="0"/>
              <a:t>:</a:t>
            </a:r>
            <a:endParaRPr lang="en-US" dirty="0" smtClean="0"/>
          </a:p>
          <a:p>
            <a:pPr fontAlgn="base"/>
            <a:r>
              <a:rPr lang="en-US" dirty="0" smtClean="0"/>
              <a:t>These enzymes </a:t>
            </a:r>
            <a:r>
              <a:rPr lang="en-US" dirty="0" err="1" smtClean="0"/>
              <a:t>catalyse</a:t>
            </a:r>
            <a:r>
              <a:rPr lang="en-US" dirty="0" smtClean="0"/>
              <a:t> union of two compounds. This is always an energy requiring process (active process).</a:t>
            </a:r>
          </a:p>
          <a:p>
            <a:pPr fontAlgn="base"/>
            <a:r>
              <a:rPr lang="en-US" dirty="0" err="1" smtClean="0"/>
              <a:t>Eg</a:t>
            </a:r>
            <a:r>
              <a:rPr lang="en-US" dirty="0" smtClean="0"/>
              <a:t>. </a:t>
            </a:r>
            <a:r>
              <a:rPr lang="en-US" dirty="0" err="1" smtClean="0"/>
              <a:t>Pyruvate</a:t>
            </a:r>
            <a:r>
              <a:rPr lang="en-US" dirty="0" smtClean="0"/>
              <a:t> + CO</a:t>
            </a:r>
            <a:r>
              <a:rPr lang="en-US" baseline="-25000" dirty="0" smtClean="0"/>
              <a:t>2</a:t>
            </a:r>
            <a:r>
              <a:rPr lang="en-US" dirty="0" smtClean="0"/>
              <a:t> + ATP—</a:t>
            </a:r>
            <a:r>
              <a:rPr lang="en-US" dirty="0" err="1" smtClean="0"/>
              <a:t>pyruvate</a:t>
            </a:r>
            <a:r>
              <a:rPr lang="en-US" dirty="0" smtClean="0"/>
              <a:t> </a:t>
            </a:r>
            <a:r>
              <a:rPr lang="en-US" dirty="0" err="1" smtClean="0"/>
              <a:t>carboxylase</a:t>
            </a:r>
            <a:r>
              <a:rPr lang="en-US" dirty="0" smtClean="0"/>
              <a:t> </a:t>
            </a:r>
            <a:r>
              <a:rPr lang="en-US" dirty="0" err="1" smtClean="0"/>
              <a:t>Oxaloacetate</a:t>
            </a:r>
            <a:r>
              <a:rPr lang="en-US" dirty="0" smtClean="0"/>
              <a:t> + ADP + Pi</a:t>
            </a:r>
          </a:p>
          <a:p>
            <a:pPr fontAlgn="base"/>
            <a:r>
              <a:rPr lang="en-US" dirty="0" err="1" smtClean="0"/>
              <a:t>Ligases</a:t>
            </a:r>
            <a:r>
              <a:rPr lang="en-US" dirty="0" smtClean="0"/>
              <a:t> are further classified into six subclasses.</a:t>
            </a:r>
          </a:p>
          <a:p>
            <a:endParaRPr lang="en-US" dirty="0"/>
          </a:p>
        </p:txBody>
      </p:sp>
      <p:sp>
        <p:nvSpPr>
          <p:cNvPr id="3" name="Title 2"/>
          <p:cNvSpPr>
            <a:spLocks noGrp="1"/>
          </p:cNvSpPr>
          <p:nvPr>
            <p:ph type="title"/>
          </p:nvPr>
        </p:nvSpPr>
        <p:spPr/>
        <p:txBody>
          <a:bodyPr/>
          <a:lstStyle/>
          <a:p>
            <a:endParaRPr lang="en-US"/>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36</TotalTime>
  <Words>150</Words>
  <Application>Microsoft Office PowerPoint</Application>
  <PresentationFormat>On-screen Show (4:3)</PresentationFormat>
  <Paragraphs>36</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Concourse</vt:lpstr>
      <vt:lpstr>Slide 1</vt:lpstr>
      <vt:lpstr>Slide 2</vt:lpstr>
      <vt:lpstr>Slide 3</vt:lpstr>
      <vt:lpstr>Slide 4</vt:lpstr>
      <vt:lpstr>Slide 5</vt:lpstr>
      <vt:lpstr>Slide 6</vt:lpstr>
      <vt:lpstr>Slide 7</vt:lpstr>
      <vt:lpstr>Slide 8</vt:lpstr>
      <vt:lpstr>Slide 9</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CLASSIFICATION OF ENZYMES</dc:title>
  <dc:creator>Nivetha</dc:creator>
  <cp:lastModifiedBy>Windows User</cp:lastModifiedBy>
  <cp:revision>6</cp:revision>
  <dcterms:created xsi:type="dcterms:W3CDTF">2006-08-16T00:00:00Z</dcterms:created>
  <dcterms:modified xsi:type="dcterms:W3CDTF">2021-01-25T13:24:59Z</dcterms:modified>
</cp:coreProperties>
</file>