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1" r:id="rId4"/>
    <p:sldId id="264" r:id="rId5"/>
    <p:sldId id="260" r:id="rId6"/>
    <p:sldId id="259" r:id="rId7"/>
    <p:sldId id="263"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01/25/2021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01/25/2021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01/25/2021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01/25/2021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01/25/2021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01/25/2021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01/25/2021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066800"/>
            <a:ext cx="6172200" cy="3951762"/>
          </a:xfrm>
        </p:spPr>
        <p:txBody>
          <a:bodyPr>
            <a:normAutofit/>
          </a:bodyPr>
          <a:lstStyle/>
          <a:p>
            <a:pPr lvl="0">
              <a:defRPr/>
            </a:pPr>
            <a:r>
              <a:rPr lang="en-US" sz="2400" cap="none" dirty="0" smtClean="0">
                <a:solidFill>
                  <a:schemeClr val="tx1"/>
                </a:solidFill>
                <a:effectLst>
                  <a:outerShdw blurRad="31750" dist="25400" dir="5400000" algn="tl" rotWithShape="0">
                    <a:srgbClr val="000000">
                      <a:alpha val="25000"/>
                    </a:srgbClr>
                  </a:outerShdw>
                </a:effectLst>
                <a:latin typeface="Lucida Bright" pitchFamily="18" charset="0"/>
                <a:ea typeface="+mn-ea"/>
                <a:cs typeface="+mn-cs"/>
              </a:rPr>
              <a:t>TITLE OF THE COURSE: ENZYMOLOGY &amp; ENZYME TECHNOLOGY</a:t>
            </a:r>
            <a:br>
              <a:rPr lang="en-US" sz="2400" cap="none" dirty="0" smtClean="0">
                <a:solidFill>
                  <a:schemeClr val="tx1"/>
                </a:solidFill>
                <a:effectLst>
                  <a:outerShdw blurRad="31750" dist="25400" dir="5400000" algn="tl" rotWithShape="0">
                    <a:srgbClr val="000000">
                      <a:alpha val="25000"/>
                    </a:srgbClr>
                  </a:outerShdw>
                </a:effectLst>
                <a:latin typeface="Lucida Bright" pitchFamily="18" charset="0"/>
                <a:ea typeface="+mn-ea"/>
                <a:cs typeface="+mn-cs"/>
              </a:rPr>
            </a:br>
            <a:r>
              <a:rPr lang="en-US" sz="2400" cap="none" dirty="0" smtClean="0">
                <a:solidFill>
                  <a:schemeClr val="tx1"/>
                </a:solidFill>
                <a:effectLst>
                  <a:outerShdw blurRad="31750" dist="25400" dir="5400000" algn="tl" rotWithShape="0">
                    <a:srgbClr val="000000">
                      <a:alpha val="25000"/>
                    </a:srgbClr>
                  </a:outerShdw>
                </a:effectLst>
                <a:latin typeface="Lucida Bright" pitchFamily="18" charset="0"/>
                <a:ea typeface="+mn-ea"/>
                <a:cs typeface="+mn-cs"/>
              </a:rPr>
              <a:t>TOPIC: </a:t>
            </a:r>
            <a:r>
              <a:rPr lang="en-US" sz="2400" dirty="0" smtClean="0">
                <a:solidFill>
                  <a:schemeClr val="tx1"/>
                </a:solidFill>
                <a:latin typeface="Lucida Bright" pitchFamily="18" charset="0"/>
                <a:cs typeface="Leelawadee UI" pitchFamily="34" charset="-34"/>
              </a:rPr>
              <a:t>EFFECT OF pH ON ENZYME ACTIVITY </a:t>
            </a:r>
            <a:r>
              <a:rPr lang="en-US" sz="2400" cap="none" dirty="0" smtClean="0">
                <a:solidFill>
                  <a:schemeClr val="tx1"/>
                </a:solidFill>
                <a:effectLst>
                  <a:outerShdw blurRad="31750" dist="25400" dir="5400000" algn="tl" rotWithShape="0">
                    <a:srgbClr val="000000">
                      <a:alpha val="25000"/>
                    </a:srgbClr>
                  </a:outerShdw>
                </a:effectLst>
                <a:latin typeface="Lucida Bright" pitchFamily="18" charset="0"/>
                <a:ea typeface="+mn-ea"/>
                <a:cs typeface="+mn-cs"/>
              </a:rPr>
              <a:t/>
            </a:r>
            <a:br>
              <a:rPr lang="en-US" sz="2400" cap="none" dirty="0" smtClean="0">
                <a:solidFill>
                  <a:schemeClr val="tx1"/>
                </a:solidFill>
                <a:effectLst>
                  <a:outerShdw blurRad="31750" dist="25400" dir="5400000" algn="tl" rotWithShape="0">
                    <a:srgbClr val="000000">
                      <a:alpha val="25000"/>
                    </a:srgbClr>
                  </a:outerShdw>
                </a:effectLst>
                <a:latin typeface="Lucida Bright" pitchFamily="18" charset="0"/>
                <a:ea typeface="+mn-ea"/>
                <a:cs typeface="+mn-cs"/>
              </a:rPr>
            </a:br>
            <a:r>
              <a:rPr lang="en-US" sz="2400" cap="none" dirty="0" smtClean="0">
                <a:solidFill>
                  <a:schemeClr val="tx1"/>
                </a:solidFill>
                <a:effectLst>
                  <a:outerShdw blurRad="31750" dist="25400" dir="5400000" algn="tl" rotWithShape="0">
                    <a:srgbClr val="000000">
                      <a:alpha val="25000"/>
                    </a:srgbClr>
                  </a:outerShdw>
                </a:effectLst>
                <a:latin typeface="Lucida Bright" pitchFamily="18" charset="0"/>
                <a:ea typeface="+mn-ea"/>
                <a:cs typeface="+mn-cs"/>
              </a:rPr>
              <a:t>HANDLED BY: RM.LAKSHMANAN</a:t>
            </a:r>
            <a:br>
              <a:rPr lang="en-US" sz="2400" cap="none" dirty="0" smtClean="0">
                <a:solidFill>
                  <a:schemeClr val="tx1"/>
                </a:solidFill>
                <a:effectLst>
                  <a:outerShdw blurRad="31750" dist="25400" dir="5400000" algn="tl" rotWithShape="0">
                    <a:srgbClr val="000000">
                      <a:alpha val="25000"/>
                    </a:srgbClr>
                  </a:outerShdw>
                </a:effectLst>
                <a:latin typeface="Lucida Bright" pitchFamily="18" charset="0"/>
                <a:ea typeface="+mn-ea"/>
                <a:cs typeface="+mn-cs"/>
              </a:rPr>
            </a:br>
            <a:r>
              <a:rPr lang="en-US" sz="2400" cap="none" dirty="0" smtClean="0">
                <a:solidFill>
                  <a:schemeClr val="tx1"/>
                </a:solidFill>
                <a:effectLst>
                  <a:outerShdw blurRad="31750" dist="25400" dir="5400000" algn="tl" rotWithShape="0">
                    <a:srgbClr val="000000">
                      <a:alpha val="25000"/>
                    </a:srgbClr>
                  </a:outerShdw>
                </a:effectLst>
                <a:latin typeface="Lucida Bright" pitchFamily="18" charset="0"/>
                <a:ea typeface="+mn-ea"/>
                <a:cs typeface="+mn-cs"/>
              </a:rPr>
              <a:t>ASSOCIATE PROFESSOR &amp; HEAD</a:t>
            </a:r>
            <a:br>
              <a:rPr lang="en-US" sz="2400" cap="none" dirty="0" smtClean="0">
                <a:solidFill>
                  <a:schemeClr val="tx1"/>
                </a:solidFill>
                <a:effectLst>
                  <a:outerShdw blurRad="31750" dist="25400" dir="5400000" algn="tl" rotWithShape="0">
                    <a:srgbClr val="000000">
                      <a:alpha val="25000"/>
                    </a:srgbClr>
                  </a:outerShdw>
                </a:effectLst>
                <a:latin typeface="Lucida Bright" pitchFamily="18" charset="0"/>
                <a:ea typeface="+mn-ea"/>
                <a:cs typeface="+mn-cs"/>
              </a:rPr>
            </a:br>
            <a:r>
              <a:rPr lang="en-US" sz="2400" cap="none" dirty="0" smtClean="0">
                <a:solidFill>
                  <a:schemeClr val="tx1"/>
                </a:solidFill>
                <a:effectLst>
                  <a:outerShdw blurRad="31750" dist="25400" dir="5400000" algn="tl" rotWithShape="0">
                    <a:srgbClr val="000000">
                      <a:alpha val="25000"/>
                    </a:srgbClr>
                  </a:outerShdw>
                </a:effectLst>
                <a:latin typeface="Lucida Bright" pitchFamily="18" charset="0"/>
                <a:ea typeface="+mn-ea"/>
                <a:cs typeface="+mn-cs"/>
              </a:rPr>
              <a:t>DEPARTMENT OF MICROBIOLOGY</a:t>
            </a:r>
            <a:br>
              <a:rPr lang="en-US" sz="2400" cap="none" dirty="0" smtClean="0">
                <a:solidFill>
                  <a:schemeClr val="tx1"/>
                </a:solidFill>
                <a:effectLst>
                  <a:outerShdw blurRad="31750" dist="25400" dir="5400000" algn="tl" rotWithShape="0">
                    <a:srgbClr val="000000">
                      <a:alpha val="25000"/>
                    </a:srgbClr>
                  </a:outerShdw>
                </a:effectLst>
                <a:latin typeface="Lucida Bright" pitchFamily="18" charset="0"/>
                <a:ea typeface="+mn-ea"/>
                <a:cs typeface="+mn-cs"/>
              </a:rPr>
            </a:br>
            <a:r>
              <a:rPr lang="en-US" sz="2400" cap="none" dirty="0" smtClean="0">
                <a:solidFill>
                  <a:schemeClr val="tx1"/>
                </a:solidFill>
                <a:effectLst>
                  <a:outerShdw blurRad="31750" dist="25400" dir="5400000" algn="tl" rotWithShape="0">
                    <a:srgbClr val="000000">
                      <a:alpha val="25000"/>
                    </a:srgbClr>
                  </a:outerShdw>
                </a:effectLst>
                <a:latin typeface="Lucida Bright" pitchFamily="18" charset="0"/>
                <a:ea typeface="+mn-ea"/>
                <a:cs typeface="+mn-cs"/>
              </a:rPr>
              <a:t>HAJEE KARUTHA ROWTHER HOWDIA COLLEGE (AUTONOMOUS), UTHAMAPALAYAM</a:t>
            </a:r>
            <a:endParaRPr lang="en-US" sz="2400" dirty="0">
              <a:solidFill>
                <a:schemeClr val="tx1"/>
              </a:solidFill>
              <a:latin typeface="Lucida Bright" pitchFamily="18" charset="0"/>
            </a:endParaRPr>
          </a:p>
        </p:txBody>
      </p:sp>
      <p:sp>
        <p:nvSpPr>
          <p:cNvPr id="3" name="Subtitle 2"/>
          <p:cNvSpPr>
            <a:spLocks noGrp="1"/>
          </p:cNvSpPr>
          <p:nvPr>
            <p:ph type="subTitle" idx="1"/>
          </p:nvPr>
        </p:nvSpPr>
        <p:spPr/>
        <p:txBody>
          <a:bodyPr/>
          <a:lstStyle/>
          <a:p>
            <a:pPr algn="ct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 Various factors affect the velocity of Enzyme-Catalyzed Reactions </a:t>
            </a:r>
          </a:p>
          <a:p>
            <a:r>
              <a:rPr lang="en-US" dirty="0" smtClean="0"/>
              <a:t>1- Effect of  pH </a:t>
            </a:r>
          </a:p>
          <a:p>
            <a:r>
              <a:rPr lang="en-US" dirty="0" smtClean="0"/>
              <a:t>2- Effect of Temperature </a:t>
            </a:r>
          </a:p>
          <a:p>
            <a:r>
              <a:rPr lang="en-US" dirty="0" smtClean="0"/>
              <a:t>3- Effect of Substrate Concentration (Single-Substrate Reactions) </a:t>
            </a:r>
          </a:p>
          <a:p>
            <a:r>
              <a:rPr lang="en-US" dirty="0" smtClean="0"/>
              <a:t>4- Effect of Inhibitors </a:t>
            </a:r>
          </a:p>
          <a:p>
            <a:r>
              <a:rPr lang="en-US" dirty="0" smtClean="0"/>
              <a:t>5- Effect of Pressure </a:t>
            </a:r>
          </a:p>
          <a:p>
            <a:r>
              <a:rPr lang="en-US" dirty="0" smtClean="0"/>
              <a:t>6- Effect of Water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EFFECT OF pH ON ENZYME ACTIVITY</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Increase in the hydrogen ion concentration (pH) considerably influences the enzyme activity and a bell-shaped curve is normally obtained. Each enzyme has an optimum pH at which the velocity is maximum.</a:t>
            </a:r>
          </a:p>
          <a:p>
            <a:r>
              <a:rPr lang="en-US" dirty="0" smtClean="0"/>
              <a:t>Most of the enzymes of higher organisms show optimum activity around neutral pH (6-8). There are, however, many exceptions like pepsin (1-2), acid </a:t>
            </a:r>
            <a:r>
              <a:rPr lang="en-US" dirty="0" err="1" smtClean="0"/>
              <a:t>phosphatase</a:t>
            </a:r>
            <a:r>
              <a:rPr lang="en-US" dirty="0" smtClean="0"/>
              <a:t> (4-5) and alkaline </a:t>
            </a:r>
            <a:r>
              <a:rPr lang="en-US" dirty="0" err="1" smtClean="0"/>
              <a:t>phosphatase</a:t>
            </a:r>
            <a:r>
              <a:rPr lang="en-US" dirty="0" smtClean="0"/>
              <a:t> (10-11) for optimum </a:t>
            </a:r>
            <a:r>
              <a:rPr lang="en-US" dirty="0" err="1" smtClean="0"/>
              <a:t>pH.</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1" name="Content Placeholder 10" descr="pH1.jpg"/>
          <p:cNvPicPr>
            <a:picLocks noGrp="1" noChangeAspect="1"/>
          </p:cNvPicPr>
          <p:nvPr>
            <p:ph sz="quarter" idx="1"/>
          </p:nvPr>
        </p:nvPicPr>
        <p:blipFill>
          <a:blip r:embed="rId2"/>
          <a:stretch>
            <a:fillRect/>
          </a:stretch>
        </p:blipFill>
        <p:spPr>
          <a:xfrm>
            <a:off x="2133600" y="2514600"/>
            <a:ext cx="4038600" cy="26035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When all the other parameters are kept constant, the velocity of an enzyme </a:t>
            </a:r>
            <a:r>
              <a:rPr lang="en-US" dirty="0" err="1" smtClean="0"/>
              <a:t>catalysed</a:t>
            </a:r>
            <a:r>
              <a:rPr lang="en-US" dirty="0" smtClean="0"/>
              <a:t> reaction increases till it reaches the optimum pH and then decreases with further increase/decrease in </a:t>
            </a:r>
            <a:r>
              <a:rPr lang="en-US" dirty="0" err="1" smtClean="0"/>
              <a:t>pH.</a:t>
            </a:r>
            <a:r>
              <a:rPr lang="en-US" dirty="0" smtClean="0"/>
              <a:t> The activity is maximum for most of the enzymes at the biological pH of 7.4.</a:t>
            </a:r>
          </a:p>
          <a:p>
            <a:r>
              <a:rPr lang="en-US" dirty="0" smtClean="0"/>
              <a:t>The change of pH will lead to the ionization of amino acids atoms and molecules, change the shape and structure of proteins, thus damaging the function of proteins. Enzymes are also proteins, which are also affected by changes in </a:t>
            </a:r>
            <a:r>
              <a:rPr lang="en-US" dirty="0" err="1" smtClean="0"/>
              <a:t>pH.</a:t>
            </a:r>
            <a:r>
              <a:rPr lang="en-US" dirty="0" smtClean="0"/>
              <a:t> Very high or very low pH will lead to the complete loss of the activity of most enzymes.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When the pH value of the reaction medium changes, the shape and structure of the enzyme will change.</a:t>
            </a:r>
          </a:p>
          <a:p>
            <a:r>
              <a:rPr lang="en-US" dirty="0" smtClean="0"/>
              <a:t> For example, pH can affect the ionization state of acidic or basic amino acids. There are carboxyl functional groups on the side chain of acidic amino acids. There are amine-containing functional groups in the side chain of basic amino acids.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If the ionized state of amino acids in the protein is changed, the ionic bonds that maintain the three-dimensional shape of the protein will change. This may lead to changes in protein function or inactivation of enzymes.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pH not only affects the activity of the enzyme, but also affects the charge and shape of the substrate, so that the substrate cannot bind to the active site, or cannot be catalyzed to form a product. </a:t>
            </a:r>
          </a:p>
          <a:p>
            <a:r>
              <a:rPr lang="en-US" dirty="0" smtClean="0"/>
              <a:t>In a narrow range of pH, the structural and morphological changes of enzymes and substrates may be reversible. </a:t>
            </a:r>
          </a:p>
          <a:p>
            <a:r>
              <a:rPr lang="en-US" dirty="0" smtClean="0"/>
              <a:t>However, if the level of pH changes significantly, the enzyme and substrate may be denatured. In this case, the enzyme and the substrate do not recognize each other, so there will be no reaction.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TotalTime>
  <Words>449</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TITLE OF THE COURSE: ENZYMOLOGY &amp; ENZYME TECHNOLOGY TOPIC: EFFECT OF pH ON ENZYME ACTIVITY  HANDLED BY: RM.LAKSHMANAN ASSOCIATE PROFESSOR &amp; HEAD DEPARTMENT OF MICROBIOLOGY HAJEE KARUTHA ROWTHER HOWDIA COLLEGE (AUTONOMOUS), UTHAMAPALAYAM</vt:lpstr>
      <vt:lpstr>Slide 2</vt:lpstr>
      <vt:lpstr>EFFECT OF pH ON ENZYME ACTIVITY </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PROPERTIES OF ENZYMES</dc:title>
  <dc:creator>Nivetha</dc:creator>
  <cp:lastModifiedBy>Windows User</cp:lastModifiedBy>
  <cp:revision>7</cp:revision>
  <dcterms:created xsi:type="dcterms:W3CDTF">2006-08-16T00:00:00Z</dcterms:created>
  <dcterms:modified xsi:type="dcterms:W3CDTF">2021-01-25T13:24:50Z</dcterms:modified>
</cp:coreProperties>
</file>