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9" r:id="rId4"/>
    <p:sldId id="265" r:id="rId5"/>
    <p:sldId id="264" r:id="rId6"/>
    <p:sldId id="258" r:id="rId7"/>
    <p:sldId id="257" r:id="rId8"/>
    <p:sldId id="261" r:id="rId9"/>
    <p:sldId id="262" r:id="rId10"/>
    <p:sldId id="266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01/25/2021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01/25/2021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01/25/2021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01/25/2021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01/25/2021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01/25/2021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01/25/2021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01/25/2021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838200"/>
            <a:ext cx="8458200" cy="39624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Bright" pitchFamily="18" charset="0"/>
              </a:rPr>
              <a:t>TITLE OF THE COURSE: ENZYMOLOGY &amp; ENZYME TECHNOLOGY</a:t>
            </a:r>
            <a:br>
              <a:rPr lang="en-US" sz="2800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Bright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Bright" pitchFamily="18" charset="0"/>
              </a:rPr>
              <a:t>TOPIC: </a:t>
            </a:r>
            <a:r>
              <a:rPr lang="en-US" sz="2800" dirty="0" smtClean="0">
                <a:solidFill>
                  <a:schemeClr val="tx1"/>
                </a:solidFill>
                <a:latin typeface="Lucida Bright" pitchFamily="18" charset="0"/>
                <a:cs typeface="Leelawadee UI" pitchFamily="34" charset="-34"/>
              </a:rPr>
              <a:t>EFFECT </a:t>
            </a:r>
            <a:r>
              <a:rPr lang="en-US" sz="2800" smtClean="0">
                <a:solidFill>
                  <a:schemeClr val="tx1"/>
                </a:solidFill>
                <a:latin typeface="Lucida Bright" pitchFamily="18" charset="0"/>
                <a:cs typeface="Leelawadee UI" pitchFamily="34" charset="-34"/>
              </a:rPr>
              <a:t>OF </a:t>
            </a:r>
            <a:r>
              <a:rPr lang="en-US" sz="2800" smtClean="0">
                <a:solidFill>
                  <a:schemeClr val="tx1"/>
                </a:solidFill>
                <a:latin typeface="Lucida Bright" pitchFamily="18" charset="0"/>
                <a:cs typeface="Leelawadee UI" pitchFamily="34" charset="-34"/>
              </a:rPr>
              <a:t>TEMPERATURE </a:t>
            </a:r>
            <a:r>
              <a:rPr lang="en-US" sz="2800" dirty="0" smtClean="0">
                <a:solidFill>
                  <a:schemeClr val="tx1"/>
                </a:solidFill>
                <a:latin typeface="Lucida Bright" pitchFamily="18" charset="0"/>
                <a:cs typeface="Leelawadee UI" pitchFamily="34" charset="-34"/>
              </a:rPr>
              <a:t>ON ENZYME ACTIVITY 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Bright" pitchFamily="18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Bright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Bright" pitchFamily="18" charset="0"/>
              </a:rPr>
              <a:t>HANDLED BY: RM.LAKSHMANAN</a:t>
            </a:r>
            <a:br>
              <a:rPr lang="en-US" sz="2800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Bright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Bright" pitchFamily="18" charset="0"/>
              </a:rPr>
              <a:t>ASSOCIATE PROFESSOR &amp; HEAD</a:t>
            </a:r>
            <a:br>
              <a:rPr lang="en-US" sz="2800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Bright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Bright" pitchFamily="18" charset="0"/>
              </a:rPr>
              <a:t>DEPARTMENT OF MICROBIOLOGY</a:t>
            </a:r>
            <a:br>
              <a:rPr lang="en-US" sz="2800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Bright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Bright" pitchFamily="18" charset="0"/>
              </a:rPr>
              <a:t>HAJEE KARUTHA ROWTHER HOWDIA COLLEGE (AUTONOMOUS), UTHAMAPALAYAM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could lead to thermal </a:t>
            </a:r>
            <a:r>
              <a:rPr lang="en-US" dirty="0" err="1" smtClean="0"/>
              <a:t>denaturation</a:t>
            </a:r>
            <a:r>
              <a:rPr lang="en-US" dirty="0" smtClean="0"/>
              <a:t> of the protein and thus inactivate the protein. </a:t>
            </a:r>
          </a:p>
          <a:p>
            <a:r>
              <a:rPr lang="en-US" dirty="0" smtClean="0"/>
              <a:t>Thus too much heat can cause the rate of an enzyme-catalyzed reaction to decrease because the enzyme or substrate becomes denatured and inactive.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Optimum Temperature</a:t>
            </a:r>
            <a:endParaRPr lang="en-US" dirty="0" smtClean="0"/>
          </a:p>
          <a:p>
            <a:r>
              <a:rPr lang="en-US" dirty="0" smtClean="0"/>
              <a:t>Each enzyme has a temperature range in which a maximal rate of reaction is achieved. </a:t>
            </a:r>
          </a:p>
          <a:p>
            <a:r>
              <a:rPr lang="en-US" dirty="0" smtClean="0"/>
              <a:t>This maximum is known as the temperature optimum of the enzyme. </a:t>
            </a:r>
          </a:p>
          <a:p>
            <a:r>
              <a:rPr lang="en-US" dirty="0" smtClean="0"/>
              <a:t>The optimum temperature for most enzymes is about 98.6 degrees Fahrenheit (37 degrees Celsius). </a:t>
            </a:r>
          </a:p>
          <a:p>
            <a:r>
              <a:rPr lang="en-US" dirty="0" smtClean="0"/>
              <a:t>There are also enzymes that work well at lower and higher temperatures.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temperature increases so do the rate of enzyme reactions. </a:t>
            </a:r>
          </a:p>
          <a:p>
            <a:r>
              <a:rPr lang="en-US" dirty="0" smtClean="0"/>
              <a:t>A ten degree centigrade rise in temperature will increase the activity of most enzymes by 50% to 100%. </a:t>
            </a:r>
          </a:p>
          <a:p>
            <a:r>
              <a:rPr lang="en-US" dirty="0" smtClean="0"/>
              <a:t>Variations in reaction temperature as small as 1 or 2 degrees may introduce changes of 10% to 20% in the results.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increase is only up to a certain point until the elevated temperature breaks the structure of the enzyme. </a:t>
            </a:r>
          </a:p>
          <a:p>
            <a:r>
              <a:rPr lang="en-US" dirty="0" smtClean="0"/>
              <a:t>Once the enzyme is denatured, it cannot be repaired. </a:t>
            </a:r>
          </a:p>
          <a:p>
            <a:r>
              <a:rPr lang="en-US" dirty="0" smtClean="0"/>
              <a:t>As each enzyme is different in its structure and bonds between amino acids and peptides, the temperature for denaturing is specific for each enzyme.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the molecules are also moving faster, collisions between enzymes and substrates also increase. </a:t>
            </a:r>
          </a:p>
          <a:p>
            <a:r>
              <a:rPr lang="en-US" dirty="0" smtClean="0"/>
              <a:t>Thus the lower the kinetic energy, the lower the temperature of the system and, likewise, the higher the kinetic energy, the greater the temperature of the system.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emperatur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1554" y="1554163"/>
            <a:ext cx="6013292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Kinetic Energy and Internal Energy</a:t>
            </a:r>
            <a:endParaRPr lang="en-US" dirty="0" smtClean="0"/>
          </a:p>
          <a:p>
            <a:r>
              <a:rPr lang="en-US" dirty="0" smtClean="0"/>
              <a:t>The temperature of a system is to some extent a measure of the kinetic energy of the molecules in the system. </a:t>
            </a:r>
          </a:p>
          <a:p>
            <a:r>
              <a:rPr lang="en-US" dirty="0" smtClean="0"/>
              <a:t>Collisions between all molecules increase as temperature increases. </a:t>
            </a:r>
          </a:p>
          <a:p>
            <a:r>
              <a:rPr lang="en-US" dirty="0" smtClean="0"/>
              <a:t>This is due to the increase in velocity and kinetic energy that follows temperature increases.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faster velocities, there will be less time between collisions. </a:t>
            </a:r>
          </a:p>
          <a:p>
            <a:r>
              <a:rPr lang="en-US" dirty="0" smtClean="0"/>
              <a:t>This results in more molecules reaching the activation energy, which increases the rate of the reactions.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the temperature of the system is increased, the internal energy of the molecules in the system will increase. </a:t>
            </a:r>
          </a:p>
          <a:p>
            <a:r>
              <a:rPr lang="en-US" dirty="0" smtClean="0"/>
              <a:t>The internal energy of the molecules may include the translational energy, </a:t>
            </a:r>
            <a:r>
              <a:rPr lang="en-US" dirty="0" err="1" smtClean="0"/>
              <a:t>vibrational</a:t>
            </a:r>
            <a:r>
              <a:rPr lang="en-US" dirty="0" smtClean="0"/>
              <a:t> energy and rotational energy of the molecules, the energy involved in chemical bonding of the molecules as well as the energy involved in nonbonding interactions.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of this heat may be converted into chemical potential energy.</a:t>
            </a:r>
          </a:p>
          <a:p>
            <a:r>
              <a:rPr lang="en-US" dirty="0" smtClean="0"/>
              <a:t> If this chemical potential energy increase is great enough some of the weak bonds that determine the three-dimensional shape of the active proteins may be broken.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</TotalTime>
  <Words>450</Words>
  <Application>Microsoft Office PowerPoint</Application>
  <PresentationFormat>On-screen Show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Nivetha</dc:creator>
  <cp:lastModifiedBy>Windows User</cp:lastModifiedBy>
  <cp:revision>4</cp:revision>
  <dcterms:created xsi:type="dcterms:W3CDTF">2006-08-16T00:00:00Z</dcterms:created>
  <dcterms:modified xsi:type="dcterms:W3CDTF">2021-01-25T13:24:31Z</dcterms:modified>
</cp:coreProperties>
</file>