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295400"/>
            <a:ext cx="4114800" cy="14700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Tower Fermenter 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Users\Howdiamicro\Desktop\625907_601985_ans_4fe3d704bd3142b9b2d258c86ede54f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66800"/>
            <a:ext cx="1981200" cy="5257800"/>
          </a:xfrm>
          <a:prstGeom prst="rect">
            <a:avLst/>
          </a:prstGeom>
          <a:noFill/>
        </p:spPr>
      </p:pic>
      <p:sp>
        <p:nvSpPr>
          <p:cNvPr id="8" name="Subtitle 2"/>
          <p:cNvSpPr>
            <a:spLocks noGrp="1"/>
          </p:cNvSpPr>
          <p:nvPr/>
        </p:nvSpPr>
        <p:spPr>
          <a:xfrm>
            <a:off x="2133600" y="3505200"/>
            <a:ext cx="6553200" cy="19812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tIns="0">
            <a:normAutofit fontScale="77500" lnSpcReduction="2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Prepared by 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Dr. P. Sivamanikandan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Assistant Professor of Microbiology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Hajee Karutha Rowther Howdia College(Autonomous),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Uthamapalayam-625533 </a:t>
            </a:r>
          </a:p>
          <a:p>
            <a:pPr algn="ctr"/>
            <a:endParaRPr lang="en-US" sz="2800" dirty="0" smtClean="0">
              <a:solidFill>
                <a:srgbClr val="0070C0"/>
              </a:solidFill>
            </a:endParaRPr>
          </a:p>
          <a:p>
            <a:pPr algn="ctr"/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wdiamicro\Desktop\625907_601985_ans_4fe3d704bd3142b9b2d258c86ede54f6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78660"/>
            <a:ext cx="4571999" cy="6374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5638800" cy="6324600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6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It is a 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non -mechanically agitated bioreactor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6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 simple tower fermentor consists of a 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long tube with closed ends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6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 this process 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yeast flocs are maintained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60000"/>
              </a:lnSpc>
            </a:pP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Sterile air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is pumped into the fermenter through its base and it 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mixes the nutrient medium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before going out through a 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gas outlet at the top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6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fermentor consists of a 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vertical cylinder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height and diameter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of the tube is in the ratio of 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10:1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2050" name="Picture 2" descr="C:\Users\Howdiamicro\Desktop\625907_601985_ans_4fe3d704bd3142b9b2d258c86ede54f6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72200" y="533400"/>
            <a:ext cx="2667000" cy="5592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381000"/>
            <a:ext cx="6248400" cy="6248400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7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At the </a:t>
            </a: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top of the tower a separator is provided to induce the gas bubbles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produced by the reaction to combine and escape from the liquid phase. </a:t>
            </a:r>
          </a:p>
          <a:p>
            <a:pPr lvl="0" algn="just">
              <a:lnSpc>
                <a:spcPct val="17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separator (settle zone)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works free of the </a:t>
            </a: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rising gas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so that the </a:t>
            </a: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yeast may settle and return to the main body of the tower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and clear beer can be removed. </a:t>
            </a:r>
          </a:p>
          <a:p>
            <a:pPr lvl="0" algn="just">
              <a:lnSpc>
                <a:spcPct val="17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There is a </a:t>
            </a: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water jacket around the vessel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to regulate the temperature inside.</a:t>
            </a:r>
          </a:p>
          <a:p>
            <a:pPr lvl="0" algn="just">
              <a:lnSpc>
                <a:spcPct val="17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Tower fermenters are used in 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citric acid, tetracycline, beer and baker’s yeast. </a:t>
            </a:r>
          </a:p>
          <a:p>
            <a:endParaRPr lang="en-US" sz="30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C:\Users\Howdiamicro\Desktop\625907_601985_ans_4fe3d704bd3142b9b2d258c86ede54f6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05600" y="533400"/>
            <a:ext cx="19812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8601"/>
            <a:ext cx="6019800" cy="64008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three different types of tower fermenters on the basis of their design: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(1) Bubble columns, (2) Vertical-tower beer fermenter and (3) Multistage fermenter systems.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Bubble Column Tower Fermenters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are the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simplest type of tower fermenters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they consist of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glass or metal tubes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into which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air is introduced at the base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tower fermenters have been used for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citric acid and tetracycline production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for a range of other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fermentations based on mycelial fungi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4098" name="Picture 2" descr="C:\Users\Howdiamicro\Desktop\1200px-Bubble_column.svg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762000"/>
            <a:ext cx="24384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6096000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Vertical-Tower Beer Fermenters: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fermenters were designed for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beer production and to maximize yeast biomass yields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has a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settling zone free of gas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in this zone,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yeast cells settle down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bottom and return to the main body of the tower fermenter,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clear beer could be removed from the fermenter. </a:t>
            </a:r>
          </a:p>
          <a:p>
            <a:endParaRPr lang="en-US" dirty="0"/>
          </a:p>
        </p:txBody>
      </p:sp>
      <p:pic>
        <p:nvPicPr>
          <p:cNvPr id="5" name="Picture 2" descr="C:\Users\Howdiamicro\Desktop\625907_601985_ans_4fe3d704bd3142b9b2d258c86ede54f6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81800" y="990600"/>
            <a:ext cx="1905000" cy="5181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8600"/>
            <a:ext cx="5867400" cy="640080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Multistage Tower Fermenters:</a:t>
            </a:r>
          </a:p>
          <a:p>
            <a:pPr algn="just">
              <a:lnSpc>
                <a:spcPct val="17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these Fermenters, a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column forms the body of vessel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which is divided into compartments by placing perforated plates across the fermenter. </a:t>
            </a:r>
          </a:p>
          <a:p>
            <a:pPr algn="just">
              <a:lnSpc>
                <a:spcPct val="170000"/>
              </a:lnSpc>
            </a:pP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About 10% of the horizontal area of plates is perforated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In a variant of this type of fermenter (down-flow tower fermenter), the substrate is fed in at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top and overflowed through down spouts to the next section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and the air is supplied from the base. </a:t>
            </a:r>
          </a:p>
          <a:p>
            <a:pPr algn="just">
              <a:lnSpc>
                <a:spcPct val="17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These fermenters have been used for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continuous culture of E. coli, S. cerevisiae (baker’s yeast), and activated sludge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77000" y="1371600"/>
            <a:ext cx="2438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7030A0"/>
                </a:solidFill>
              </a:rPr>
              <a:t>Thank you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tIns="0">
            <a:normAutofit fontScale="77500" lnSpcReduction="2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Prepared by 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Dr. P. Sivamanikandan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Assistant Professor of Microbiology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Hajee Karutha Rowther Howdia College(Autonomous),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Uthamapalayam-625533 </a:t>
            </a:r>
          </a:p>
          <a:p>
            <a:pPr algn="ctr"/>
            <a:endParaRPr lang="en-US" sz="2800" dirty="0" smtClean="0">
              <a:solidFill>
                <a:srgbClr val="0070C0"/>
              </a:solidFill>
            </a:endParaRPr>
          </a:p>
          <a:p>
            <a:pPr algn="ctr"/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474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Tower Fermenter </vt:lpstr>
      <vt:lpstr>Slide 2</vt:lpstr>
      <vt:lpstr>Slide 3</vt:lpstr>
      <vt:lpstr>Slide 4</vt:lpstr>
      <vt:lpstr>Slide 5</vt:lpstr>
      <vt:lpstr>Slide 6</vt:lpstr>
      <vt:lpstr>Slide 7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Howdiamicro</dc:creator>
  <cp:lastModifiedBy>p.siva</cp:lastModifiedBy>
  <cp:revision>31</cp:revision>
  <dcterms:created xsi:type="dcterms:W3CDTF">2006-08-16T00:00:00Z</dcterms:created>
  <dcterms:modified xsi:type="dcterms:W3CDTF">2021-01-25T13:27:05Z</dcterms:modified>
</cp:coreProperties>
</file>