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71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5715000" type="screen16x10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5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46FA-DAC7-4288-9358-11601257BD3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E81EC-6692-4543-8027-9A253009F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6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6" indent="-228574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4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4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4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4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4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4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Nefel_Sereke" pitchFamily="2" charset="-78"/>
                <a:cs typeface="A_Nefel_Sereke" pitchFamily="2" charset="-78"/>
              </a:rPr>
              <a:t>MHC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Nefel_Sereke" pitchFamily="2" charset="-78"/>
                <a:cs typeface="A_Nefel_Sereke" pitchFamily="2" charset="-78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Nefel_Sereke" pitchFamily="2" charset="-78"/>
                <a:cs typeface="A_Nefel_Sereke" pitchFamily="2" charset="-78"/>
              </a:rPr>
              <a:t>Major Histocompatibility Complex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Nefel_Sereke" pitchFamily="2" charset="-78"/>
              <a:cs typeface="A_Nefel_Sereke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086100"/>
            <a:ext cx="5410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  <a:t/>
            </a:r>
            <a:br>
              <a:rPr kumimoji="0" lang="en-US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</a:br>
            <a:r>
              <a:rPr kumimoji="0" lang="en-US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  <a:t>Unit  III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  <a:t>Under topic:</a:t>
            </a:r>
            <a:r>
              <a:rPr kumimoji="0" lang="en-US" b="1" i="0" u="none" strike="noStrike" kern="1200" spc="50" normalizeH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  <a:t> </a:t>
            </a:r>
            <a:r>
              <a:rPr kumimoji="0" lang="en-US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A_Nefel_Sereke" pitchFamily="2" charset="-78"/>
              </a:rPr>
              <a:t>MHC</a:t>
            </a:r>
            <a:endParaRPr kumimoji="0" lang="en-US" b="1" i="0" u="none" strike="noStrike" kern="1200" spc="50" normalizeH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ea typeface="+mj-ea"/>
              <a:cs typeface="A_Nefel_Sereke" pitchFamily="2" charset="-78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A_Nefel_Sereke" pitchFamily="2" charset="-78"/>
              </a:rPr>
              <a:t>Subject Name: Immunology</a:t>
            </a:r>
            <a:endParaRPr kumimoji="0" lang="en-US" b="1" i="0" u="none" strike="noStrike" kern="1200" spc="50" normalizeH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ea typeface="+mj-ea"/>
              <a:cs typeface="A_Nefel_Sereke" pitchFamily="2" charset="-78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5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A_Nefel_Sereke" pitchFamily="2" charset="-78"/>
              </a:rPr>
              <a:t>Subject Code: 17UMBC41</a:t>
            </a:r>
            <a:endParaRPr kumimoji="0" lang="en-US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ea typeface="+mj-ea"/>
              <a:cs typeface="A_Nefel_Sereke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038600" y="3009900"/>
            <a:ext cx="4495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Dr. A </a:t>
            </a:r>
            <a:r>
              <a:rPr kumimoji="0" lang="en-US" sz="1600" b="1" i="0" u="none" strike="noStrike" kern="1200" cap="none" spc="0" normalizeH="0" baseline="0" noProof="0" dirty="0" err="1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Sajith</a:t>
            </a:r>
            <a:r>
              <a:rPr kumimoji="0" lang="en-US" sz="1600" b="1" i="0" u="none" strike="noStrike" kern="1200" cap="none" spc="0" normalizeH="0" baseline="0" noProof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Ahamed</a:t>
            </a:r>
            <a:endParaRPr kumimoji="0" lang="en-US" sz="1600" b="1" i="0" u="none" strike="noStrike" kern="1200" cap="none" spc="0" normalizeH="0" baseline="0" noProof="0" dirty="0" smtClean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cs typeface="A_Nefel_Sereke" pitchFamily="2" charset="-78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Assistant Professor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Department of Microbiology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cs typeface="A_Nefel_Sereke" pitchFamily="2" charset="-78"/>
              </a:rPr>
              <a:t>H.K.R.H. College</a:t>
            </a:r>
            <a:endParaRPr kumimoji="0" lang="en-US" sz="1600" b="1" i="0" u="none" strike="noStrike" kern="1200" cap="none" spc="0" normalizeH="0" baseline="0" noProof="0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itchFamily="18" charset="0"/>
              <a:cs typeface="A_Nefel_Sereke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76500"/>
            <a:ext cx="8229600" cy="952500"/>
          </a:xfrm>
        </p:spPr>
        <p:txBody>
          <a:bodyPr/>
          <a:lstStyle/>
          <a:p>
            <a:pPr fontAlgn="base"/>
            <a:r>
              <a:rPr lang="en-US" b="1" dirty="0" smtClean="0"/>
              <a:t>MHC class-II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MHC class-II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60500"/>
            <a:ext cx="8229600" cy="3771636"/>
          </a:xfrm>
          <a:prstGeom prst="rect">
            <a:avLst/>
          </a:prstGeom>
        </p:spPr>
        <p:txBody>
          <a:bodyPr vert="horz" lIns="91429" tIns="45715" rIns="91429" bIns="45715" rtlCol="0">
            <a:normAutofit lnSpcReduction="10000"/>
          </a:bodyPr>
          <a:lstStyle/>
          <a:p>
            <a:pPr marL="342860" indent="-34286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Class-II MHC is the glycoprotein molecule expressed primarily on antigen presenting cells such as macrophages, </a:t>
            </a:r>
            <a:r>
              <a:rPr lang="en-US" sz="3200" dirty="0" err="1" smtClean="0"/>
              <a:t>dendritic</a:t>
            </a:r>
            <a:r>
              <a:rPr lang="en-US" sz="3200" dirty="0" smtClean="0"/>
              <a:t> cells and B-cells.</a:t>
            </a:r>
          </a:p>
          <a:p>
            <a:pPr marL="342860" indent="-34286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MHC-II molecules contains two different polypeptide chains, 1 33 KDa </a:t>
            </a:r>
            <a:r>
              <a:rPr lang="el-GR" sz="3200" dirty="0" smtClean="0"/>
              <a:t>α-</a:t>
            </a:r>
            <a:r>
              <a:rPr lang="en-US" sz="3200" dirty="0" smtClean="0"/>
              <a:t>chain and 28KDa </a:t>
            </a:r>
            <a:r>
              <a:rPr lang="el-GR" sz="3200" dirty="0" smtClean="0"/>
              <a:t>β-</a:t>
            </a:r>
            <a:r>
              <a:rPr lang="en-US" sz="3200" dirty="0" smtClean="0"/>
              <a:t>chain which are associated by non-covalent interactions.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α-chain and β-chain of MHC-II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l-GR" dirty="0" smtClean="0"/>
              <a:t>α-</a:t>
            </a:r>
            <a:r>
              <a:rPr lang="en-US" dirty="0" smtClean="0"/>
              <a:t>chain and </a:t>
            </a:r>
            <a:r>
              <a:rPr lang="el-GR" dirty="0" smtClean="0"/>
              <a:t>β-</a:t>
            </a:r>
            <a:r>
              <a:rPr lang="en-US" dirty="0" smtClean="0"/>
              <a:t>chain of MHC-II is a membrane bound glycoprotein that contains external domains, </a:t>
            </a:r>
            <a:r>
              <a:rPr lang="en-US" dirty="0" err="1" smtClean="0"/>
              <a:t>atransmembrane</a:t>
            </a:r>
            <a:r>
              <a:rPr lang="en-US" dirty="0" smtClean="0"/>
              <a:t> segment and </a:t>
            </a:r>
            <a:r>
              <a:rPr lang="en-US" dirty="0" err="1" smtClean="0"/>
              <a:t>acytoplasmic</a:t>
            </a:r>
            <a:r>
              <a:rPr lang="en-US" dirty="0" smtClean="0"/>
              <a:t> tail.</a:t>
            </a:r>
          </a:p>
          <a:p>
            <a:pPr fontAlgn="base"/>
            <a:r>
              <a:rPr lang="el-GR" dirty="0" smtClean="0"/>
              <a:t>α-</a:t>
            </a:r>
            <a:r>
              <a:rPr lang="en-US" dirty="0" smtClean="0"/>
              <a:t>chain and </a:t>
            </a:r>
            <a:r>
              <a:rPr lang="el-GR" dirty="0" smtClean="0"/>
              <a:t>β-</a:t>
            </a:r>
            <a:r>
              <a:rPr lang="en-US" dirty="0" smtClean="0"/>
              <a:t>chain are made up of two domains (</a:t>
            </a:r>
            <a:r>
              <a:rPr lang="el-GR" dirty="0" smtClean="0"/>
              <a:t>α1 </a:t>
            </a:r>
            <a:r>
              <a:rPr lang="en-US" dirty="0" smtClean="0"/>
              <a:t>and </a:t>
            </a:r>
            <a:r>
              <a:rPr lang="el-GR" dirty="0" smtClean="0"/>
              <a:t>α2) </a:t>
            </a:r>
            <a:r>
              <a:rPr lang="en-US" dirty="0" smtClean="0"/>
              <a:t>and (</a:t>
            </a:r>
            <a:r>
              <a:rPr lang="el-GR" dirty="0" smtClean="0"/>
              <a:t>β1 </a:t>
            </a:r>
            <a:r>
              <a:rPr lang="en-US" dirty="0" smtClean="0"/>
              <a:t>and </a:t>
            </a:r>
            <a:r>
              <a:rPr lang="el-GR" dirty="0" smtClean="0"/>
              <a:t>β2) </a:t>
            </a:r>
            <a:r>
              <a:rPr lang="en-US" dirty="0" smtClean="0"/>
              <a:t>respectively.</a:t>
            </a:r>
          </a:p>
          <a:p>
            <a:pPr fontAlgn="base"/>
            <a:r>
              <a:rPr lang="en-US" dirty="0" smtClean="0"/>
              <a:t>The peptide biding cleft is a open ended groove formed between </a:t>
            </a:r>
            <a:r>
              <a:rPr lang="el-GR" dirty="0" smtClean="0"/>
              <a:t>α-</a:t>
            </a:r>
            <a:r>
              <a:rPr lang="en-US" dirty="0" smtClean="0"/>
              <a:t>chain and </a:t>
            </a:r>
            <a:r>
              <a:rPr lang="el-GR" dirty="0" smtClean="0"/>
              <a:t>β-</a:t>
            </a:r>
            <a:r>
              <a:rPr lang="en-US" dirty="0" smtClean="0"/>
              <a:t>chain at proximal end. The cleft can bind antigenic peptide of 13-18 </a:t>
            </a:r>
            <a:r>
              <a:rPr lang="en-US" dirty="0" err="1" smtClean="0"/>
              <a:t>aminoacids</a:t>
            </a:r>
            <a:r>
              <a:rPr lang="en-US" dirty="0" smtClean="0"/>
              <a:t> long.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MHC class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Major function of MHC-II is to bind peptide antigen and present to CD4 T cells.</a:t>
            </a:r>
          </a:p>
          <a:p>
            <a:pPr fontAlgn="base"/>
            <a:r>
              <a:rPr lang="en-US" dirty="0" smtClean="0"/>
              <a:t>MHC-II are found on surface of Antigen presenting cells (APCs).</a:t>
            </a:r>
          </a:p>
          <a:p>
            <a:pPr fontAlgn="base"/>
            <a:r>
              <a:rPr lang="en-US" dirty="0" smtClean="0"/>
              <a:t>CD4+T-cells are specific for MHC-II</a:t>
            </a:r>
          </a:p>
          <a:p>
            <a:pPr fontAlgn="base"/>
            <a:r>
              <a:rPr lang="en-US" dirty="0" smtClean="0"/>
              <a:t>Activates B cells for antibody production</a:t>
            </a:r>
          </a:p>
          <a:p>
            <a:pPr fontAlgn="base"/>
            <a:r>
              <a:rPr lang="en-US" dirty="0" smtClean="0"/>
              <a:t>MHC-II plays a significant role in graft versus host response and in mixed lymphocyte reaction (MLR) because the immune response gene is identical to MHC-II in human.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 MHC class-III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MHc</a:t>
            </a:r>
            <a:r>
              <a:rPr lang="en-US" dirty="0" smtClean="0"/>
              <a:t>-III are diverse group of molecules that serves a wide variety of functions in immune system.</a:t>
            </a:r>
          </a:p>
          <a:p>
            <a:pPr fontAlgn="base"/>
            <a:r>
              <a:rPr lang="en-US" dirty="0" smtClean="0"/>
              <a:t>MHC-III are not a marker on cell surface.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MHC class-III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Involved in complement activation</a:t>
            </a:r>
          </a:p>
          <a:p>
            <a:pPr fontAlgn="base"/>
            <a:r>
              <a:rPr lang="en-US" dirty="0" smtClean="0"/>
              <a:t>Involved in inflammation caused by cytokines, tumor necrosis factors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VI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Ags</a:t>
            </a:r>
            <a:r>
              <a:rPr lang="en-US" dirty="0" smtClean="0"/>
              <a:t> present in T Cells or leukemia (</a:t>
            </a:r>
            <a:r>
              <a:rPr lang="en-US" i="1" dirty="0" err="1" smtClean="0"/>
              <a:t>Tla</a:t>
            </a:r>
            <a:r>
              <a:rPr lang="en-US" dirty="0" smtClean="0"/>
              <a:t>) as well as on immature </a:t>
            </a:r>
            <a:r>
              <a:rPr lang="en-US" dirty="0" err="1" smtClean="0"/>
              <a:t>thymocytes</a:t>
            </a:r>
            <a:r>
              <a:rPr lang="en-US" dirty="0" smtClean="0"/>
              <a:t> which lose </a:t>
            </a:r>
            <a:r>
              <a:rPr lang="en-US" i="1" dirty="0" err="1" smtClean="0"/>
              <a:t>Tla</a:t>
            </a:r>
            <a:r>
              <a:rPr lang="en-US" dirty="0" smtClean="0"/>
              <a:t> during differentiation into mature T cells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MHC: H-2 Complex of Mouse Genes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0" y="1587500"/>
            <a:ext cx="2133600" cy="381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dirty="0" smtClean="0"/>
              <a:t>O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8200" y="1587500"/>
            <a:ext cx="3505200" cy="4445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91000" y="1587500"/>
            <a:ext cx="457200" cy="381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2349500"/>
            <a:ext cx="2133600" cy="381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dirty="0" smtClean="0"/>
              <a:t>O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2349500"/>
            <a:ext cx="3505200" cy="4445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2349500"/>
            <a:ext cx="457200" cy="381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09800" y="4127500"/>
          <a:ext cx="6096000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080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K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I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T</a:t>
                      </a:r>
                      <a:endParaRPr lang="en-US" sz="1500" b="1" dirty="0">
                        <a:solidFill>
                          <a:schemeClr val="tx2"/>
                        </a:solidFill>
                      </a:endParaRPr>
                    </a:p>
                  </a:txBody>
                  <a:tcPr marT="38100" marB="38100" anchor="ctr"/>
                </a:tc>
              </a:tr>
            </a:tbl>
          </a:graphicData>
        </a:graphic>
      </p:graphicFrame>
      <p:sp>
        <p:nvSpPr>
          <p:cNvPr id="11" name="Sun 10"/>
          <p:cNvSpPr/>
          <p:nvPr/>
        </p:nvSpPr>
        <p:spPr>
          <a:xfrm>
            <a:off x="26670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35814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46482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56388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66294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7620000" y="4254500"/>
            <a:ext cx="304800" cy="254000"/>
          </a:xfrm>
          <a:prstGeom prst="su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1" idx="0"/>
          </p:cNvCxnSpPr>
          <p:nvPr/>
        </p:nvCxnSpPr>
        <p:spPr>
          <a:xfrm rot="10800000" flipV="1">
            <a:off x="2819400" y="2603500"/>
            <a:ext cx="2286000" cy="165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0"/>
          </p:cNvCxnSpPr>
          <p:nvPr/>
        </p:nvCxnSpPr>
        <p:spPr>
          <a:xfrm rot="5400000">
            <a:off x="3740150" y="2660650"/>
            <a:ext cx="15875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0"/>
          </p:cNvCxnSpPr>
          <p:nvPr/>
        </p:nvCxnSpPr>
        <p:spPr>
          <a:xfrm rot="5400000">
            <a:off x="4349750" y="3117850"/>
            <a:ext cx="15875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4" idx="0"/>
          </p:cNvCxnSpPr>
          <p:nvPr/>
        </p:nvCxnSpPr>
        <p:spPr>
          <a:xfrm rot="5400000">
            <a:off x="4997450" y="3460619"/>
            <a:ext cx="1587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 rot="16200000" flipH="1">
            <a:off x="5568950" y="3041650"/>
            <a:ext cx="15875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6" idx="0"/>
          </p:cNvCxnSpPr>
          <p:nvPr/>
        </p:nvCxnSpPr>
        <p:spPr>
          <a:xfrm rot="16200000" flipH="1">
            <a:off x="6178550" y="2660650"/>
            <a:ext cx="15875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MHC: H-2 Complex of Mouse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7848600" cy="152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Produce </a:t>
            </a:r>
            <a:r>
              <a:rPr lang="en-US" dirty="0" err="1" smtClean="0"/>
              <a:t>Ags</a:t>
            </a:r>
            <a:r>
              <a:rPr lang="en-US" dirty="0" smtClean="0"/>
              <a:t> located on the nucleated cell membrane and complement components</a:t>
            </a:r>
          </a:p>
          <a:p>
            <a:r>
              <a:rPr lang="en-US" dirty="0" smtClean="0"/>
              <a:t>6 loci: KISDLT</a:t>
            </a:r>
          </a:p>
          <a:p>
            <a:r>
              <a:rPr lang="en-US" dirty="0" smtClean="0"/>
              <a:t>Genes name: Class I gene, Class II gene, Class III gene and Class VI gene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781300"/>
          <a:ext cx="8295712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1371600"/>
                <a:gridCol w="1637852"/>
                <a:gridCol w="1365158"/>
                <a:gridCol w="1415135"/>
                <a:gridCol w="1515366"/>
              </a:tblGrid>
              <a:tr h="461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MHCT</a:t>
                      </a:r>
                      <a:endParaRPr lang="en-US" sz="18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3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MHC Type Genes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en-US" sz="1800" dirty="0"/>
                    </a:p>
                  </a:txBody>
                  <a:tcPr/>
                </a:tc>
              </a:tr>
              <a:tr h="51540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Moleculesx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I-AI-EI-J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C2C2B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QuTlu</a:t>
                      </a:r>
                      <a:endParaRPr lang="en-US" sz="1800" dirty="0"/>
                    </a:p>
                  </a:txBody>
                  <a:tcPr/>
                </a:tc>
              </a:tr>
              <a:tr h="4616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Transplantation 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Immune Associated 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Complement Components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Transplantation </a:t>
                      </a:r>
                      <a:r>
                        <a:rPr lang="en-US" sz="1400" dirty="0" err="1" smtClean="0"/>
                        <a:t>Ags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Primitive </a:t>
                      </a:r>
                      <a:r>
                        <a:rPr lang="en-US" sz="1400" dirty="0" err="1" smtClean="0"/>
                        <a:t>Ags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2019300" y="38092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542506" y="38092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991894" y="38092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439694" y="38092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887494" y="38092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020094" y="44188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543300" y="44188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992688" y="44188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440488" y="44188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7888288" y="44188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465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Kuby</a:t>
            </a:r>
            <a:r>
              <a:rPr lang="en-US" dirty="0" smtClean="0"/>
              <a:t> reference of</a:t>
            </a:r>
            <a:br>
              <a:rPr lang="en-US" dirty="0" smtClean="0"/>
            </a:br>
            <a:r>
              <a:rPr lang="en-US" dirty="0" smtClean="0"/>
              <a:t>MHC: H-2 Complex of Mouse Genes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933700"/>
          <a:ext cx="8229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524000"/>
                <a:gridCol w="762000"/>
                <a:gridCol w="685800"/>
                <a:gridCol w="1447800"/>
                <a:gridCol w="12192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Complex</a:t>
                      </a:r>
                      <a:endParaRPr lang="en-US" sz="16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H–2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MHC class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latin typeface="Garamond-Book"/>
                        </a:rPr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latin typeface="Garamond-Book"/>
                        </a:rPr>
                        <a:t> 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latin typeface="Garamond-Book"/>
                        </a:rPr>
                        <a:t> IE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latin typeface="Garamond-Book"/>
                        </a:rPr>
                        <a:t>S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latin typeface="Garamond-Book"/>
                        </a:rPr>
                        <a:t>D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</a:t>
                      </a:r>
                    </a:p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H–2K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</a:p>
                    <a:p>
                      <a:pPr algn="ctr"/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</a:p>
                    <a:p>
                      <a:pPr algn="ctr"/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C′ proteins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TNF-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</a:p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TNF-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H–2D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H–2L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Proteins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classical MHC molecules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classical MHC molecules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Complement proteins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tumor necrosis factors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Classical MHC molecules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refers to a cluster of genes responsible for immune </a:t>
            </a:r>
            <a:r>
              <a:rPr lang="en-US" dirty="0" err="1" smtClean="0"/>
              <a:t>responcse</a:t>
            </a:r>
            <a:r>
              <a:rPr lang="en-US" dirty="0" smtClean="0"/>
              <a:t>, transplantation antigens and proteins of the complement system</a:t>
            </a:r>
          </a:p>
          <a:p>
            <a:r>
              <a:rPr lang="en-US" dirty="0" err="1" smtClean="0"/>
              <a:t>Garer</a:t>
            </a:r>
            <a:r>
              <a:rPr lang="en-US" dirty="0" smtClean="0"/>
              <a:t> 1930 discovered it</a:t>
            </a:r>
          </a:p>
          <a:p>
            <a:r>
              <a:rPr lang="en-US" dirty="0" err="1" smtClean="0"/>
              <a:t>Histocompatible</a:t>
            </a:r>
            <a:r>
              <a:rPr lang="en-US" dirty="0" smtClean="0"/>
              <a:t> molecules: set of protein produced by MHC</a:t>
            </a:r>
          </a:p>
          <a:p>
            <a:r>
              <a:rPr lang="en-US" dirty="0" smtClean="0"/>
              <a:t>In cell surface of nucleated cell &amp; in blood serum</a:t>
            </a:r>
          </a:p>
          <a:p>
            <a:r>
              <a:rPr lang="en-US" dirty="0" smtClean="0"/>
              <a:t>Responsible for Allograft rejection, Immune recognition, complement levels etc.,</a:t>
            </a:r>
          </a:p>
          <a:p>
            <a:r>
              <a:rPr lang="en-US" dirty="0" err="1" smtClean="0"/>
              <a:t>Histocompatible</a:t>
            </a:r>
            <a:r>
              <a:rPr lang="en-US" dirty="0" smtClean="0"/>
              <a:t> Antigen: Molecules produced by MHC gene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 types</a:t>
            </a:r>
          </a:p>
          <a:p>
            <a:r>
              <a:rPr lang="en-US" dirty="0" smtClean="0"/>
              <a:t>Class I molecules</a:t>
            </a:r>
          </a:p>
          <a:p>
            <a:r>
              <a:rPr lang="en-US" dirty="0" smtClean="0"/>
              <a:t>Class II molecules</a:t>
            </a:r>
          </a:p>
          <a:p>
            <a:r>
              <a:rPr lang="en-US" dirty="0" smtClean="0"/>
              <a:t>Class III molecules</a:t>
            </a:r>
          </a:p>
          <a:p>
            <a:r>
              <a:rPr lang="en-US" dirty="0" smtClean="0"/>
              <a:t>Class VI molecules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Class I molecules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MHC molecules</a:t>
            </a:r>
            <a:endParaRPr lang="en-US" dirty="0"/>
          </a:p>
        </p:txBody>
      </p:sp>
      <p:pic>
        <p:nvPicPr>
          <p:cNvPr id="1026" name="Picture 2" descr="http://www.onlinebiologynotes.com/wp-content/uploads/2018/03/MHC-molecule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2" y="1841501"/>
            <a:ext cx="7007225" cy="3016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MHC class-I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Class-I MHC gene encodes glycoprotein molecule which expressed on the surface of all nucleated cells and platelets.</a:t>
            </a:r>
          </a:p>
          <a:p>
            <a:pPr fontAlgn="base"/>
            <a:r>
              <a:rPr lang="en-US" dirty="0" smtClean="0"/>
              <a:t>MHC-I molecule contains a 45KDa </a:t>
            </a:r>
            <a:r>
              <a:rPr lang="el-GR" dirty="0" smtClean="0"/>
              <a:t>α-</a:t>
            </a:r>
            <a:r>
              <a:rPr lang="en-US" dirty="0" smtClean="0"/>
              <a:t>chain associated non-</a:t>
            </a:r>
            <a:r>
              <a:rPr lang="en-US" dirty="0" err="1" smtClean="0"/>
              <a:t>covalentely</a:t>
            </a:r>
            <a:r>
              <a:rPr lang="en-US" dirty="0" smtClean="0"/>
              <a:t> with a 12KDa </a:t>
            </a:r>
            <a:r>
              <a:rPr lang="el-GR" dirty="0" smtClean="0"/>
              <a:t>β2 </a:t>
            </a:r>
            <a:r>
              <a:rPr lang="en-US" dirty="0" err="1" smtClean="0"/>
              <a:t>microglobulin</a:t>
            </a:r>
            <a:r>
              <a:rPr lang="en-US" dirty="0" smtClean="0"/>
              <a:t> molecule.</a:t>
            </a:r>
          </a:p>
          <a:p>
            <a:pPr fontAlgn="base"/>
            <a:r>
              <a:rPr lang="en-US" dirty="0" smtClean="0"/>
              <a:t>Association of </a:t>
            </a:r>
            <a:r>
              <a:rPr lang="el-GR" dirty="0" smtClean="0"/>
              <a:t>α-</a:t>
            </a:r>
            <a:r>
              <a:rPr lang="en-US" dirty="0" smtClean="0"/>
              <a:t>chain and </a:t>
            </a:r>
            <a:r>
              <a:rPr lang="el-GR" dirty="0" smtClean="0"/>
              <a:t>β2 </a:t>
            </a:r>
            <a:r>
              <a:rPr lang="en-US" dirty="0" err="1" smtClean="0"/>
              <a:t>microglobulin</a:t>
            </a:r>
            <a:r>
              <a:rPr lang="en-US" dirty="0" smtClean="0"/>
              <a:t> is required for expression of class-I MHC molecule on cell membrane.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α-</a:t>
            </a:r>
            <a:r>
              <a:rPr lang="en-US" b="1" dirty="0" smtClean="0"/>
              <a:t>chain of MHC-I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smtClean="0"/>
              <a:t>The </a:t>
            </a:r>
            <a:r>
              <a:rPr lang="en-US" dirty="0" smtClean="0"/>
              <a:t>α-chain is a </a:t>
            </a:r>
            <a:r>
              <a:rPr lang="en-US" dirty="0" err="1" smtClean="0"/>
              <a:t>transmembrane</a:t>
            </a:r>
            <a:r>
              <a:rPr lang="en-US" dirty="0" smtClean="0"/>
              <a:t> glycoprotein encoded by polymorphic gene within A, B and C region of Human HLA complex</a:t>
            </a:r>
          </a:p>
          <a:p>
            <a:pPr fontAlgn="base"/>
            <a:r>
              <a:rPr lang="en-US" dirty="0" smtClean="0"/>
              <a:t>The α-chain is anchored in the plasma membrane by its hydrophobic trans-membrane segment and hydrophilic cytoplasmic tail.</a:t>
            </a:r>
          </a:p>
          <a:p>
            <a:pPr fontAlgn="base"/>
            <a:r>
              <a:rPr lang="en-US" dirty="0" smtClean="0"/>
              <a:t>α-chain is made up of 3 domains (α1,α2 and α3). Each domain containing approximately 90 </a:t>
            </a:r>
            <a:r>
              <a:rPr lang="en-US" dirty="0" err="1" smtClean="0"/>
              <a:t>aminoacids</a:t>
            </a:r>
            <a:r>
              <a:rPr lang="en-US" dirty="0" smtClean="0"/>
              <a:t>, a </a:t>
            </a:r>
            <a:r>
              <a:rPr lang="en-US" dirty="0" err="1" smtClean="0"/>
              <a:t>transmsmbrane</a:t>
            </a:r>
            <a:r>
              <a:rPr lang="en-US" dirty="0" smtClean="0"/>
              <a:t> domain of about 25 hydrophobic </a:t>
            </a:r>
            <a:r>
              <a:rPr lang="en-US" dirty="0" err="1" smtClean="0"/>
              <a:t>aminoacids</a:t>
            </a:r>
            <a:r>
              <a:rPr lang="en-US" dirty="0" smtClean="0"/>
              <a:t> followed by short stretch of charged (hydrophilic) </a:t>
            </a:r>
            <a:r>
              <a:rPr lang="en-US" dirty="0" err="1" smtClean="0"/>
              <a:t>aminoacids</a:t>
            </a:r>
            <a:r>
              <a:rPr lang="en-US" dirty="0" smtClean="0"/>
              <a:t> of cytoplasmic tails of 3o </a:t>
            </a:r>
            <a:r>
              <a:rPr lang="en-US" dirty="0" err="1" smtClean="0"/>
              <a:t>aminoacids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α1 and α2 domains interacts to form a deep groove on the top which is a </a:t>
            </a:r>
            <a:r>
              <a:rPr lang="en-US" b="1" dirty="0" smtClean="0"/>
              <a:t>peptide binding </a:t>
            </a:r>
            <a:r>
              <a:rPr lang="en-US" b="1" dirty="0" err="1" smtClean="0"/>
              <a:t>clift</a:t>
            </a:r>
            <a:r>
              <a:rPr lang="en-US" dirty="0" smtClean="0"/>
              <a:t>. It can binds antigen of 8-10 </a:t>
            </a:r>
            <a:r>
              <a:rPr lang="en-US" dirty="0" err="1" smtClean="0"/>
              <a:t>animoacids</a:t>
            </a:r>
            <a:r>
              <a:rPr lang="en-US" dirty="0" smtClean="0"/>
              <a:t> long.</a:t>
            </a:r>
          </a:p>
          <a:p>
            <a:pPr fontAlgn="base"/>
            <a:r>
              <a:rPr lang="en-US" dirty="0" smtClean="0"/>
              <a:t>α3 and β2 are organized into β-pleated sheets, each formed by </a:t>
            </a:r>
            <a:r>
              <a:rPr lang="en-US" dirty="0" err="1" smtClean="0"/>
              <a:t>antiparallel</a:t>
            </a:r>
            <a:r>
              <a:rPr lang="en-US" dirty="0" smtClean="0"/>
              <a:t> β-strand of </a:t>
            </a:r>
            <a:r>
              <a:rPr lang="en-US" dirty="0" err="1" smtClean="0"/>
              <a:t>aminoacids</a:t>
            </a:r>
            <a:r>
              <a:rPr lang="en-US" dirty="0" smtClean="0"/>
              <a:t>, this structure is known as immunoglobulin fold. Because of this structure α-chain and β2 </a:t>
            </a:r>
            <a:r>
              <a:rPr lang="en-US" dirty="0" err="1" smtClean="0"/>
              <a:t>microglobulin</a:t>
            </a:r>
            <a:r>
              <a:rPr lang="en-US" dirty="0" smtClean="0"/>
              <a:t> are classified as member of immunoglobulin super-family receptor.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β2 </a:t>
            </a:r>
            <a:r>
              <a:rPr lang="en-US" b="1" dirty="0" err="1" smtClean="0"/>
              <a:t>microglobulin</a:t>
            </a:r>
            <a:r>
              <a:rPr lang="en-US" b="1" dirty="0" smtClean="0"/>
              <a:t> of MHC-I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l-GR" dirty="0" smtClean="0"/>
              <a:t>β2 </a:t>
            </a:r>
            <a:r>
              <a:rPr lang="en-US" dirty="0" err="1" smtClean="0"/>
              <a:t>microglobulin</a:t>
            </a:r>
            <a:r>
              <a:rPr lang="en-US" dirty="0" smtClean="0"/>
              <a:t> is a protein encoded by a highly conserved gene located on different chromosome</a:t>
            </a:r>
          </a:p>
          <a:p>
            <a:pPr fontAlgn="base"/>
            <a:r>
              <a:rPr lang="el-GR" dirty="0" smtClean="0"/>
              <a:t>β2 </a:t>
            </a:r>
            <a:r>
              <a:rPr lang="en-US" dirty="0" err="1" smtClean="0"/>
              <a:t>microglobulin</a:t>
            </a:r>
            <a:r>
              <a:rPr lang="en-US" dirty="0" smtClean="0"/>
              <a:t> is similar in size and organization to </a:t>
            </a:r>
            <a:r>
              <a:rPr lang="el-GR" dirty="0" smtClean="0"/>
              <a:t>α3 </a:t>
            </a:r>
            <a:r>
              <a:rPr lang="en-US" dirty="0" smtClean="0"/>
              <a:t>domain.</a:t>
            </a:r>
          </a:p>
          <a:p>
            <a:pPr fontAlgn="base"/>
            <a:r>
              <a:rPr lang="el-GR" dirty="0" smtClean="0"/>
              <a:t>Β2 </a:t>
            </a:r>
            <a:r>
              <a:rPr lang="en-US" dirty="0" err="1" smtClean="0"/>
              <a:t>microglobulin</a:t>
            </a:r>
            <a:r>
              <a:rPr lang="en-US" dirty="0" smtClean="0"/>
              <a:t> does not contain </a:t>
            </a:r>
            <a:r>
              <a:rPr lang="en-US" dirty="0" err="1" smtClean="0"/>
              <a:t>transmembrane</a:t>
            </a:r>
            <a:r>
              <a:rPr lang="en-US" dirty="0" smtClean="0"/>
              <a:t> region and is non-covalently linked with </a:t>
            </a:r>
            <a:r>
              <a:rPr lang="el-GR" dirty="0" smtClean="0"/>
              <a:t>α-</a:t>
            </a:r>
            <a:r>
              <a:rPr lang="en-US" dirty="0" smtClean="0"/>
              <a:t>chain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MHC class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Major function of MHC-I is to bind peptide antigens and present to CD8+ T cells (T helper cells)</a:t>
            </a:r>
          </a:p>
          <a:p>
            <a:pPr fontAlgn="base"/>
            <a:r>
              <a:rPr lang="en-US" dirty="0" smtClean="0"/>
              <a:t>CD8 T cells are specific for MHC-I antigen</a:t>
            </a:r>
          </a:p>
          <a:p>
            <a:pPr fontAlgn="base"/>
            <a:r>
              <a:rPr lang="en-US" dirty="0" smtClean="0"/>
              <a:t>MHC-I binds endogenous antigen and present to T helper cells.</a:t>
            </a:r>
          </a:p>
          <a:p>
            <a:pPr fontAlgn="base"/>
            <a:r>
              <a:rPr lang="en-US" dirty="0" smtClean="0"/>
              <a:t>MHC-I molecules are found on surface of all nucleated cells.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781</Words>
  <Application>Microsoft Office PowerPoint</Application>
  <PresentationFormat>On-screen Show (16:10)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MHC Major Histocompatibility Complex</vt:lpstr>
      <vt:lpstr>Introduction</vt:lpstr>
      <vt:lpstr>Classification</vt:lpstr>
      <vt:lpstr>Class I molecules</vt:lpstr>
      <vt:lpstr>Structure of MHC molecules</vt:lpstr>
      <vt:lpstr>MHC class-I</vt:lpstr>
      <vt:lpstr>α-chain of MHC-I</vt:lpstr>
      <vt:lpstr>β2 microglobulin of MHC-I</vt:lpstr>
      <vt:lpstr>Functions of MHC class I</vt:lpstr>
      <vt:lpstr>MHC class-II</vt:lpstr>
      <vt:lpstr>MHC class-II</vt:lpstr>
      <vt:lpstr>α-chain and β-chain of MHC-II</vt:lpstr>
      <vt:lpstr>Functions of MHC class II</vt:lpstr>
      <vt:lpstr> MHC class-III</vt:lpstr>
      <vt:lpstr>Functions of MHC class-III</vt:lpstr>
      <vt:lpstr>Class VI Molecule</vt:lpstr>
      <vt:lpstr>MHC: H-2 Complex of Mouse Genes</vt:lpstr>
      <vt:lpstr>MHC: H-2 Complex of Mouse Genes</vt:lpstr>
      <vt:lpstr>Kuby reference of MHC: H-2 Complex of Mouse Genes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MHC Major Histocompatibility Complex</dc:title>
  <dc:creator>HP</dc:creator>
  <cp:lastModifiedBy>HP</cp:lastModifiedBy>
  <cp:revision>16</cp:revision>
  <dcterms:created xsi:type="dcterms:W3CDTF">2019-01-26T14:55:36Z</dcterms:created>
  <dcterms:modified xsi:type="dcterms:W3CDTF">2021-01-26T09:23:01Z</dcterms:modified>
</cp:coreProperties>
</file>