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4"/>
  </p:sldMasterIdLst>
  <p:notesMasterIdLst>
    <p:notesMasterId r:id="rId29"/>
  </p:notesMasterIdLst>
  <p:handoutMasterIdLst>
    <p:handoutMasterId r:id="rId30"/>
  </p:handoutMasterIdLst>
  <p:sldIdLst>
    <p:sldId id="418" r:id="rId5"/>
    <p:sldId id="340" r:id="rId6"/>
    <p:sldId id="341" r:id="rId7"/>
    <p:sldId id="348" r:id="rId8"/>
    <p:sldId id="347" r:id="rId9"/>
    <p:sldId id="356" r:id="rId10"/>
    <p:sldId id="346" r:id="rId11"/>
    <p:sldId id="345" r:id="rId12"/>
    <p:sldId id="344" r:id="rId13"/>
    <p:sldId id="343" r:id="rId14"/>
    <p:sldId id="342" r:id="rId15"/>
    <p:sldId id="355" r:id="rId16"/>
    <p:sldId id="354" r:id="rId17"/>
    <p:sldId id="353" r:id="rId18"/>
    <p:sldId id="420" r:id="rId19"/>
    <p:sldId id="361" r:id="rId20"/>
    <p:sldId id="352" r:id="rId21"/>
    <p:sldId id="351" r:id="rId22"/>
    <p:sldId id="350" r:id="rId23"/>
    <p:sldId id="349" r:id="rId24"/>
    <p:sldId id="357" r:id="rId25"/>
    <p:sldId id="360" r:id="rId26"/>
    <p:sldId id="359" r:id="rId27"/>
    <p:sldId id="3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90" y="210"/>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1/25/2021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1/25/2021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582383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1319555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114807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2420224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741566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16</a:t>
            </a:fld>
            <a:endParaRPr lang="en-US"/>
          </a:p>
        </p:txBody>
      </p:sp>
    </p:spTree>
    <p:extLst>
      <p:ext uri="{BB962C8B-B14F-4D97-AF65-F5344CB8AC3E}">
        <p14:creationId xmlns:p14="http://schemas.microsoft.com/office/powerpoint/2010/main" val="1868046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17</a:t>
            </a:fld>
            <a:endParaRPr lang="en-US"/>
          </a:p>
        </p:txBody>
      </p:sp>
    </p:spTree>
    <p:extLst>
      <p:ext uri="{BB962C8B-B14F-4D97-AF65-F5344CB8AC3E}">
        <p14:creationId xmlns:p14="http://schemas.microsoft.com/office/powerpoint/2010/main" val="766194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18</a:t>
            </a:fld>
            <a:endParaRPr lang="en-US"/>
          </a:p>
        </p:txBody>
      </p:sp>
    </p:spTree>
    <p:extLst>
      <p:ext uri="{BB962C8B-B14F-4D97-AF65-F5344CB8AC3E}">
        <p14:creationId xmlns:p14="http://schemas.microsoft.com/office/powerpoint/2010/main" val="2694280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19</a:t>
            </a:fld>
            <a:endParaRPr lang="en-US"/>
          </a:p>
        </p:txBody>
      </p:sp>
    </p:spTree>
    <p:extLst>
      <p:ext uri="{BB962C8B-B14F-4D97-AF65-F5344CB8AC3E}">
        <p14:creationId xmlns:p14="http://schemas.microsoft.com/office/powerpoint/2010/main" val="3043737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20</a:t>
            </a:fld>
            <a:endParaRPr lang="en-US"/>
          </a:p>
        </p:txBody>
      </p:sp>
    </p:spTree>
    <p:extLst>
      <p:ext uri="{BB962C8B-B14F-4D97-AF65-F5344CB8AC3E}">
        <p14:creationId xmlns:p14="http://schemas.microsoft.com/office/powerpoint/2010/main" val="3933655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21</a:t>
            </a:fld>
            <a:endParaRPr lang="en-US"/>
          </a:p>
        </p:txBody>
      </p:sp>
    </p:spTree>
    <p:extLst>
      <p:ext uri="{BB962C8B-B14F-4D97-AF65-F5344CB8AC3E}">
        <p14:creationId xmlns:p14="http://schemas.microsoft.com/office/powerpoint/2010/main" val="291523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3</a:t>
            </a:fld>
            <a:endParaRPr lang="en-US"/>
          </a:p>
        </p:txBody>
      </p:sp>
    </p:spTree>
    <p:extLst>
      <p:ext uri="{BB962C8B-B14F-4D97-AF65-F5344CB8AC3E}">
        <p14:creationId xmlns:p14="http://schemas.microsoft.com/office/powerpoint/2010/main" val="3428305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22</a:t>
            </a:fld>
            <a:endParaRPr lang="en-US"/>
          </a:p>
        </p:txBody>
      </p:sp>
    </p:spTree>
    <p:extLst>
      <p:ext uri="{BB962C8B-B14F-4D97-AF65-F5344CB8AC3E}">
        <p14:creationId xmlns:p14="http://schemas.microsoft.com/office/powerpoint/2010/main" val="355233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23</a:t>
            </a:fld>
            <a:endParaRPr lang="en-US"/>
          </a:p>
        </p:txBody>
      </p:sp>
    </p:spTree>
    <p:extLst>
      <p:ext uri="{BB962C8B-B14F-4D97-AF65-F5344CB8AC3E}">
        <p14:creationId xmlns:p14="http://schemas.microsoft.com/office/powerpoint/2010/main" val="2249946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24</a:t>
            </a:fld>
            <a:endParaRPr lang="en-US"/>
          </a:p>
        </p:txBody>
      </p:sp>
    </p:spTree>
    <p:extLst>
      <p:ext uri="{BB962C8B-B14F-4D97-AF65-F5344CB8AC3E}">
        <p14:creationId xmlns:p14="http://schemas.microsoft.com/office/powerpoint/2010/main" val="337447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4</a:t>
            </a:fld>
            <a:endParaRPr lang="en-US"/>
          </a:p>
        </p:txBody>
      </p:sp>
    </p:spTree>
    <p:extLst>
      <p:ext uri="{BB962C8B-B14F-4D97-AF65-F5344CB8AC3E}">
        <p14:creationId xmlns:p14="http://schemas.microsoft.com/office/powerpoint/2010/main" val="288634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5</a:t>
            </a:fld>
            <a:endParaRPr lang="en-US"/>
          </a:p>
        </p:txBody>
      </p:sp>
    </p:spTree>
    <p:extLst>
      <p:ext uri="{BB962C8B-B14F-4D97-AF65-F5344CB8AC3E}">
        <p14:creationId xmlns:p14="http://schemas.microsoft.com/office/powerpoint/2010/main" val="277064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6</a:t>
            </a:fld>
            <a:endParaRPr lang="en-US"/>
          </a:p>
        </p:txBody>
      </p:sp>
    </p:spTree>
    <p:extLst>
      <p:ext uri="{BB962C8B-B14F-4D97-AF65-F5344CB8AC3E}">
        <p14:creationId xmlns:p14="http://schemas.microsoft.com/office/powerpoint/2010/main" val="313999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2018950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361887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a:p>
        </p:txBody>
      </p:sp>
    </p:spTree>
    <p:extLst>
      <p:ext uri="{BB962C8B-B14F-4D97-AF65-F5344CB8AC3E}">
        <p14:creationId xmlns:p14="http://schemas.microsoft.com/office/powerpoint/2010/main" val="2015675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284545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2B9795-92DC-40DC-A1CA-9A4B349D7824}"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65535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12146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66399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3461521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23152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47571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93054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2B9795-92DC-40DC-A1CA-9A4B349D7824}"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07847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2B9795-92DC-40DC-A1CA-9A4B349D7824}"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066418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1786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149984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369528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B9795-92DC-40DC-A1CA-9A4B349D7824}" type="datetimeFigureOut">
              <a:rPr lang="en-US" smtClean="0"/>
              <a:pPr/>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8386155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6326" y="3521028"/>
            <a:ext cx="6096000" cy="1323439"/>
          </a:xfrm>
          <a:prstGeom prst="rect">
            <a:avLst/>
          </a:prstGeom>
        </p:spPr>
        <p:txBody>
          <a:bodyPr>
            <a:spAutoFit/>
          </a:bodyPr>
          <a:lstStyle/>
          <a:p>
            <a:pPr algn="ctr"/>
            <a:r>
              <a:rPr lang="en-US" sz="40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rPr>
              <a:t>Role of </a:t>
            </a:r>
          </a:p>
          <a:p>
            <a:pPr algn="ctr"/>
            <a:r>
              <a:rPr lang="en-US" sz="40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
        <p:nvSpPr>
          <p:cNvPr id="5" name="Rectangle 4"/>
          <p:cNvSpPr/>
          <p:nvPr/>
        </p:nvSpPr>
        <p:spPr>
          <a:xfrm>
            <a:off x="5230320" y="5972217"/>
            <a:ext cx="6427087" cy="70788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latin typeface="Cambria" panose="02040503050406030204" pitchFamily="18" charset="0"/>
                <a:ea typeface="Times New Roman" panose="02020603050405020304" pitchFamily="18" charset="0"/>
              </a:rPr>
              <a:t>Dr. T.K.THIRUMALAISAMY</a:t>
            </a:r>
          </a:p>
        </p:txBody>
      </p:sp>
    </p:spTree>
    <p:extLst>
      <p:ext uri="{BB962C8B-B14F-4D97-AF65-F5344CB8AC3E}">
        <p14:creationId xmlns:p14="http://schemas.microsoft.com/office/powerpoint/2010/main" val="5016402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30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3000" accel="50000" fill="hold">
                                          <p:stCondLst>
                                            <p:cond delay="3000"/>
                                          </p:stCondLst>
                                        </p:cTn>
                                        <p:tgtEl>
                                          <p:spTgt spid="7"/>
                                        </p:tgtEl>
                                        <p:attrNameLst>
                                          <p:attrName>ppt_w</p:attrName>
                                        </p:attrNameLst>
                                      </p:cBhvr>
                                      <p:tavLst>
                                        <p:tav tm="0">
                                          <p:val>
                                            <p:strVal val="#ppt_w*.05"/>
                                          </p:val>
                                        </p:tav>
                                        <p:tav tm="100000">
                                          <p:val>
                                            <p:strVal val="#ppt_w"/>
                                          </p:val>
                                        </p:tav>
                                      </p:tavLst>
                                    </p:anim>
                                    <p:anim calcmode="lin" valueType="num">
                                      <p:cBhvr>
                                        <p:cTn id="10" dur="6000" fill="hold"/>
                                        <p:tgtEl>
                                          <p:spTgt spid="7"/>
                                        </p:tgtEl>
                                        <p:attrNameLst>
                                          <p:attrName>ppt_h</p:attrName>
                                        </p:attrNameLst>
                                      </p:cBhvr>
                                      <p:tavLst>
                                        <p:tav tm="0">
                                          <p:val>
                                            <p:strVal val="#ppt_h"/>
                                          </p:val>
                                        </p:tav>
                                        <p:tav tm="100000">
                                          <p:val>
                                            <p:strVal val="#ppt_h"/>
                                          </p:val>
                                        </p:tav>
                                      </p:tavLst>
                                    </p:anim>
                                    <p:anim calcmode="lin" valueType="num">
                                      <p:cBhvr>
                                        <p:cTn id="11" dur="30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30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3000" accel="50000" fill="hold">
                                          <p:stCondLst>
                                            <p:cond delay="3000"/>
                                          </p:stCondLst>
                                        </p:cTn>
                                        <p:tgtEl>
                                          <p:spTgt spid="7"/>
                                        </p:tgtEl>
                                        <p:attrNameLst>
                                          <p:attrName>ppt_y</p:attrName>
                                        </p:attrNameLst>
                                      </p:cBhvr>
                                      <p:tavLst>
                                        <p:tav tm="0">
                                          <p:val>
                                            <p:strVal val="#ppt_y+.1"/>
                                          </p:val>
                                        </p:tav>
                                        <p:tav tm="100000">
                                          <p:val>
                                            <p:strVal val="#ppt_y"/>
                                          </p:val>
                                        </p:tav>
                                      </p:tavLst>
                                    </p:anim>
                                    <p:animEffect transition="in" filter="fade">
                                      <p:cBhvr>
                                        <p:cTn id="14" dur="6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83071"/>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 Mostly field trips, tiny projects, seminar presentations, group discussions, reader’s forums, dramas, skits, short film and documentaries screening, making students to take part in social awareness </a:t>
            </a:r>
            <a:r>
              <a:rPr lang="en-US" sz="3200" b="1" dirty="0" smtClean="0">
                <a:solidFill>
                  <a:schemeClr val="tx2"/>
                </a:solidFill>
                <a:latin typeface="Cambria" panose="02040503050406030204" pitchFamily="18" charset="0"/>
              </a:rPr>
              <a:t>Programmes </a:t>
            </a:r>
            <a:r>
              <a:rPr lang="en-US" sz="3200" b="1" dirty="0">
                <a:solidFill>
                  <a:schemeClr val="tx2"/>
                </a:solidFill>
                <a:latin typeface="Cambria" panose="02040503050406030204" pitchFamily="18" charset="0"/>
              </a:rPr>
              <a:t>and other </a:t>
            </a:r>
            <a:r>
              <a:rPr lang="en-US" sz="3200" b="1" dirty="0" err="1">
                <a:solidFill>
                  <a:schemeClr val="tx2"/>
                </a:solidFill>
                <a:latin typeface="Cambria" panose="02040503050406030204" pitchFamily="18" charset="0"/>
              </a:rPr>
              <a:t>programmes</a:t>
            </a:r>
            <a:r>
              <a:rPr lang="en-US" sz="3200" b="1" dirty="0">
                <a:solidFill>
                  <a:schemeClr val="tx2"/>
                </a:solidFill>
                <a:latin typeface="Cambria" panose="02040503050406030204" pitchFamily="18" charset="0"/>
              </a:rPr>
              <a:t> are found effective in value education at higher education level.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1527660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142394"/>
            <a:ext cx="11957539" cy="3046988"/>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Students </a:t>
            </a:r>
            <a:r>
              <a:rPr lang="en-US" sz="3200" b="1" dirty="0">
                <a:solidFill>
                  <a:schemeClr val="tx2"/>
                </a:solidFill>
                <a:latin typeface="Cambria" panose="02040503050406030204" pitchFamily="18" charset="0"/>
              </a:rPr>
              <a:t>can very well understand the need for keeping values and they can identify the genuine values to be practiced in their life, if they have the critical thinking. </a:t>
            </a:r>
            <a:endParaRPr lang="en-US" sz="3200" b="1" dirty="0" smtClean="0">
              <a:solidFill>
                <a:schemeClr val="tx2"/>
              </a:solidFill>
              <a:latin typeface="Cambria" panose="02040503050406030204" pitchFamily="18" charset="0"/>
            </a:endParaRPr>
          </a:p>
          <a:p>
            <a:pPr algn="just"/>
            <a:endParaRPr lang="en-GB" sz="3200" b="1" dirty="0">
              <a:solidFill>
                <a:schemeClr val="tx2"/>
              </a:solidFill>
              <a:latin typeface="Cambria" panose="02040503050406030204" pitchFamily="18" charset="0"/>
            </a:endParaRPr>
          </a:p>
          <a:p>
            <a:pPr algn="just"/>
            <a:r>
              <a:rPr lang="en-US" sz="3200" b="1" dirty="0">
                <a:solidFill>
                  <a:schemeClr val="tx2"/>
                </a:solidFill>
                <a:latin typeface="Cambria" panose="02040503050406030204" pitchFamily="18" charset="0"/>
              </a:rPr>
              <a:t>     Students of colleges can form their own groups and involve in activities help them for their skill and vision development.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1988922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676967"/>
            <a:ext cx="11957539" cy="206210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Besides inculcating various social and individual values, the educational institutions are expected to inculcate the critical thinking in the minds of young students. Because, critical thinking leads to wisdom.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3954974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1889176"/>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Groups like painters club, poets club, thinkers’ forum, readers’ forum, film club, drama team, debate club, online social groups, yoga club, social science club, media club, women’s cell and various other groups can be formed by students themselves with the support of like minded teachers with out much expense and carry out creative tasks.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681341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70197"/>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 When they involve in these kinds of creative tasks they would be helpful for the formation of greater values. Hence, the students of value educational courses may attempt to involve in some of the activities above mentioned to strengthen their value base. As continuous nurturing of values through proper understanding alone could sustain the values, it becomes essential for all the educational institutions to take appropriate creative measures to do that task.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783558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7493" y="3911350"/>
            <a:ext cx="3982016" cy="1323439"/>
          </a:xfrm>
          <a:prstGeom prst="rect">
            <a:avLst/>
          </a:prstGeom>
        </p:spPr>
        <p:txBody>
          <a:bodyPr wrap="square">
            <a:spAutoFit/>
          </a:bodyPr>
          <a:lstStyle/>
          <a:p>
            <a:pPr algn="ctr"/>
            <a:r>
              <a:rPr lang="en-US" sz="4000" b="1" dirty="0">
                <a:solidFill>
                  <a:srgbClr val="FFC000"/>
                </a:solidFill>
                <a:latin typeface="Cambria" panose="02040503050406030204" pitchFamily="18" charset="0"/>
                <a:ea typeface="Times New Roman" panose="02020603050405020304" pitchFamily="18" charset="0"/>
                <a:cs typeface="Times New Roman" panose="02020603050405020304" pitchFamily="18" charset="0"/>
              </a:rPr>
              <a:t>Role of </a:t>
            </a:r>
            <a:endParaRPr lang="en-US" sz="40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endParaRPr>
          </a:p>
          <a:p>
            <a:pPr algn="ctr"/>
            <a:r>
              <a:rPr lang="en-US" sz="40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rPr>
              <a:t>Peer Group</a:t>
            </a:r>
            <a:endParaRPr lang="en-GB" sz="4000" b="1" dirty="0">
              <a:solidFill>
                <a:srgbClr val="FFC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91032209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30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3000" accel="50000" fill="hold">
                                          <p:stCondLst>
                                            <p:cond delay="3000"/>
                                          </p:stCondLst>
                                        </p:cTn>
                                        <p:tgtEl>
                                          <p:spTgt spid="5"/>
                                        </p:tgtEl>
                                        <p:attrNameLst>
                                          <p:attrName>ppt_w</p:attrName>
                                        </p:attrNameLst>
                                      </p:cBhvr>
                                      <p:tavLst>
                                        <p:tav tm="0">
                                          <p:val>
                                            <p:strVal val="#ppt_w*.05"/>
                                          </p:val>
                                        </p:tav>
                                        <p:tav tm="100000">
                                          <p:val>
                                            <p:strVal val="#ppt_w"/>
                                          </p:val>
                                        </p:tav>
                                      </p:tavLst>
                                    </p:anim>
                                    <p:anim calcmode="lin" valueType="num">
                                      <p:cBhvr>
                                        <p:cTn id="10" dur="6000" fill="hold"/>
                                        <p:tgtEl>
                                          <p:spTgt spid="5"/>
                                        </p:tgtEl>
                                        <p:attrNameLst>
                                          <p:attrName>ppt_h</p:attrName>
                                        </p:attrNameLst>
                                      </p:cBhvr>
                                      <p:tavLst>
                                        <p:tav tm="0">
                                          <p:val>
                                            <p:strVal val="#ppt_h"/>
                                          </p:val>
                                        </p:tav>
                                        <p:tav tm="100000">
                                          <p:val>
                                            <p:strVal val="#ppt_h"/>
                                          </p:val>
                                        </p:tav>
                                      </p:tavLst>
                                    </p:anim>
                                    <p:anim calcmode="lin" valueType="num">
                                      <p:cBhvr>
                                        <p:cTn id="11" dur="30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30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3000" accel="50000" fill="hold">
                                          <p:stCondLst>
                                            <p:cond delay="3000"/>
                                          </p:stCondLst>
                                        </p:cTn>
                                        <p:tgtEl>
                                          <p:spTgt spid="5"/>
                                        </p:tgtEl>
                                        <p:attrNameLst>
                                          <p:attrName>ppt_y</p:attrName>
                                        </p:attrNameLst>
                                      </p:cBhvr>
                                      <p:tavLst>
                                        <p:tav tm="0">
                                          <p:val>
                                            <p:strVal val="#ppt_y+.1"/>
                                          </p:val>
                                        </p:tav>
                                        <p:tav tm="100000">
                                          <p:val>
                                            <p:strVal val="#ppt_y"/>
                                          </p:val>
                                        </p:tav>
                                      </p:tavLst>
                                    </p:anim>
                                    <p:animEffect transition="in" filter="fade">
                                      <p:cBhvr>
                                        <p:cTn id="14" dur="6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07987" y="205519"/>
            <a:ext cx="3380936" cy="707886"/>
          </a:xfrm>
          <a:prstGeom prst="rect">
            <a:avLst/>
          </a:prstGeom>
        </p:spPr>
        <p:txBody>
          <a:bodyPr wrap="squar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Peer Group</a:t>
            </a:r>
            <a:endParaRPr lang="en-GB" sz="4000" b="1" dirty="0">
              <a:solidFill>
                <a:srgbClr val="00B0F0"/>
              </a:solidFill>
              <a:effectLst/>
              <a:latin typeface="Cambria" panose="02040503050406030204" pitchFamily="18" charset="0"/>
              <a:ea typeface="Times New Roman" panose="02020603050405020304" pitchFamily="18" charset="0"/>
            </a:endParaRPr>
          </a:p>
        </p:txBody>
      </p:sp>
      <p:sp>
        <p:nvSpPr>
          <p:cNvPr id="6" name="Rectangle 5"/>
          <p:cNvSpPr/>
          <p:nvPr/>
        </p:nvSpPr>
        <p:spPr>
          <a:xfrm>
            <a:off x="1842868" y="2003838"/>
            <a:ext cx="8623495" cy="3539430"/>
          </a:xfrm>
          <a:prstGeom prst="rect">
            <a:avLst/>
          </a:prstGeom>
        </p:spPr>
        <p:txBody>
          <a:bodyPr wrap="square">
            <a:spAutoFit/>
          </a:bodyPr>
          <a:lstStyle/>
          <a:p>
            <a:pPr algn="just"/>
            <a:r>
              <a:rPr lang="en-US" sz="3200" b="1" dirty="0" smtClean="0">
                <a:solidFill>
                  <a:srgbClr val="FFC000"/>
                </a:solidFill>
                <a:latin typeface="Cambria" panose="02040503050406030204" pitchFamily="18" charset="0"/>
                <a:ea typeface="Times New Roman" panose="02020603050405020304" pitchFamily="18" charset="0"/>
                <a:cs typeface="Times New Roman" panose="02020603050405020304" pitchFamily="18" charset="0"/>
              </a:rPr>
              <a:t>A peer group is a social group whose members have interests, social positions and age in common.</a:t>
            </a:r>
          </a:p>
          <a:p>
            <a:pPr algn="just"/>
            <a:r>
              <a:rPr lang="en-US" sz="3200" b="1" dirty="0" smtClean="0">
                <a:solidFill>
                  <a:srgbClr val="FFC000"/>
                </a:solidFill>
                <a:effectLst/>
                <a:latin typeface="Cambria" panose="02040503050406030204" pitchFamily="18" charset="0"/>
                <a:ea typeface="Times New Roman" panose="02020603050405020304" pitchFamily="18" charset="0"/>
                <a:cs typeface="Times New Roman" panose="02020603050405020304" pitchFamily="18" charset="0"/>
              </a:rPr>
              <a:t>Peer pressure is the influence exerted by a peer group, encouraging individuals to change their attitudes, values, or behaviors in order to confirm to group norms.</a:t>
            </a:r>
            <a:endParaRPr lang="en-GB" sz="3200" b="1" dirty="0">
              <a:solidFill>
                <a:srgbClr val="FFC0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583222710"/>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30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30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3000" accel="50000" fill="hold">
                                          <p:stCondLst>
                                            <p:cond delay="30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6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30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30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3000" accel="50000" fill="hold">
                                          <p:stCondLst>
                                            <p:cond delay="30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6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30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20" dur="30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1" dur="3000" accel="50000" fill="hold">
                                          <p:stCondLst>
                                            <p:cond delay="30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22" dur="6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23" dur="30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4" dur="30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5" dur="3000" accel="50000" fill="hold">
                                          <p:stCondLst>
                                            <p:cond delay="30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6" dur="6000" decel="50000">
                                          <p:stCondLst>
                                            <p:cond delay="0"/>
                                          </p:stCondLst>
                                        </p:cTn>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p:cTn id="31" dur="30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32" dur="30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33" dur="3000" accel="50000" fill="hold">
                                          <p:stCondLst>
                                            <p:cond delay="30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34" dur="6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35" dur="30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36" dur="30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37" dur="3000" accel="50000" fill="hold">
                                          <p:stCondLst>
                                            <p:cond delay="30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38" dur="6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93754"/>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A peer group is a social group consisting of people who are equal in such respects as age, education or social class. Peer groups are an informal primary group of people who share a similar or equal status and who are usually of roughly the same age, tended to travel around and interact within the social aggregate. Members of a particular peer group often have similar interests and backgrounds, bonded by the premise of sameness.</a:t>
            </a:r>
            <a:endParaRPr lang="en-GB" sz="3200" b="1" dirty="0">
              <a:solidFill>
                <a:schemeClr val="tx2"/>
              </a:solidFill>
              <a:latin typeface="Cambria" panose="02040503050406030204" pitchFamily="18" charset="0"/>
            </a:endParaRPr>
          </a:p>
        </p:txBody>
      </p:sp>
      <p:sp>
        <p:nvSpPr>
          <p:cNvPr id="2" name="Rectangle 1"/>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360798324"/>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15785"/>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Peer groups are an important influence throughout one's life, but they are more critical during the developmental years of childhood and adolescence. There is often controversy about the influence of a peer group versus parental influence, particularly during adolescence. The power of the peer group becomes more important when the family relationships are not close or supportive.</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869901993"/>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339342"/>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Peer groups offer children and adults alike the opportunity to develop various social skills, such as leadership, sharing of team work and empathy. Peer groups also offer the opportunity to experiment with new norms and values, new roles and interactions. The influence of peer groups can have a positive effect on academic motivation and performance.</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742707977"/>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83071"/>
            <a:ext cx="11957539" cy="2554545"/>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Next to Families, Educational Institutions play a vital role in the formation of values. Values are the bedrock of any culture whether national, community, or corporate. Education is the primary conduit for value formation; this is why the primacy of education is enshrined in the basic laws of the land.</a:t>
            </a:r>
            <a:endParaRPr lang="en-GB" sz="3200" b="1" dirty="0">
              <a:solidFill>
                <a:schemeClr val="tx2"/>
              </a:solidFill>
              <a:latin typeface="Cambria" panose="02040503050406030204" pitchFamily="18" charset="0"/>
            </a:endParaRPr>
          </a:p>
        </p:txBody>
      </p:sp>
      <p:sp>
        <p:nvSpPr>
          <p:cNvPr id="6" name="Rectangle 5"/>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1342142839"/>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142394"/>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The ability to develop positive values through healthy relationships among peers depends on a peer's self-identity, self-esteem and self-reliance. Peer pressure mobilizes energy, motivate for success and encourage conforming to values. Peers can and do act as a positive role models. Peers can and do demonstrate appropriate social </a:t>
            </a:r>
            <a:r>
              <a:rPr lang="en-US" sz="3200" b="1" dirty="0" smtClean="0">
                <a:solidFill>
                  <a:schemeClr val="tx2"/>
                </a:solidFill>
                <a:latin typeface="Cambria" panose="02040503050406030204" pitchFamily="18" charset="0"/>
              </a:rPr>
              <a:t>behaviors.</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05904433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29852"/>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Negative values are also formed through peer group interactions. It occurs more frequently following friendship or romantic relationships. The level of harassment that many of the children experience is great enough for parents to become involved. Negative values and habits such as experimentation with drugs, drinking, vandalism and stealing may also be increased by interaction with the peer group. </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056158469"/>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65618"/>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As childhood progresses, peer group interactions become more autonomous (less observed and supervised by adults). The lessons learned also progress from basic rules of group interaction to more complex strategies of negotiation, dominance, leadership, cooperation, compromise, etc. These lessons are learned first in play and later through games. Peers also establish the platform for children to begin challenging the dominant power of parents and family. </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95849640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790702"/>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In direct alliance with the media, teenage peers form their own subculture. They learn how to navigate the complexities and nuances of group interaction largely without adult guidance or supervision. Peer group socialization also becomes linked to puberty and the all important role of sexuality and sexual relations in life. Peer groups are where teens largely learn about sex and being sexual and practice the skills of sexuality. </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633086736"/>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26800"/>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Paralleling this, the gender role socialization begun in the family is extended, deepened, and reinforced. </a:t>
            </a:r>
            <a:endParaRPr lang="en-US" sz="3200" b="1" dirty="0" smtClean="0">
              <a:solidFill>
                <a:schemeClr val="tx2"/>
              </a:solidFill>
              <a:latin typeface="Cambria" panose="02040503050406030204" pitchFamily="18" charset="0"/>
            </a:endParaRPr>
          </a:p>
          <a:p>
            <a:pPr algn="just"/>
            <a:endParaRPr lang="en-GB" sz="3200" b="1" dirty="0">
              <a:solidFill>
                <a:schemeClr val="tx2"/>
              </a:solidFill>
              <a:latin typeface="Cambria" panose="02040503050406030204" pitchFamily="18" charset="0"/>
            </a:endParaRPr>
          </a:p>
          <a:p>
            <a:pPr algn="just"/>
            <a:r>
              <a:rPr lang="en-US" sz="3200" b="1" dirty="0" smtClean="0">
                <a:solidFill>
                  <a:schemeClr val="tx2"/>
                </a:solidFill>
                <a:latin typeface="Cambria" panose="02040503050406030204" pitchFamily="18" charset="0"/>
              </a:rPr>
              <a:t>So </a:t>
            </a:r>
            <a:r>
              <a:rPr lang="en-US" sz="3200" b="1" dirty="0">
                <a:solidFill>
                  <a:schemeClr val="tx2"/>
                </a:solidFill>
                <a:latin typeface="Cambria" panose="02040503050406030204" pitchFamily="18" charset="0"/>
              </a:rPr>
              <a:t>selecting peer group is vital for any person to hold valuable values in his or her life. Peer team influences all walks of one’s life.</a:t>
            </a:r>
            <a:endParaRPr lang="en-GB" sz="3200" b="1" dirty="0">
              <a:solidFill>
                <a:schemeClr val="tx2"/>
              </a:solidFill>
              <a:latin typeface="Cambria" panose="02040503050406030204" pitchFamily="18" charset="0"/>
            </a:endParaRPr>
          </a:p>
        </p:txBody>
      </p:sp>
      <p:sp>
        <p:nvSpPr>
          <p:cNvPr id="6" name="Rectangle 5"/>
          <p:cNvSpPr/>
          <p:nvPr/>
        </p:nvSpPr>
        <p:spPr>
          <a:xfrm>
            <a:off x="4354058" y="119115"/>
            <a:ext cx="2780505" cy="707886"/>
          </a:xfrm>
          <a:prstGeom prst="rect">
            <a:avLst/>
          </a:prstGeom>
        </p:spPr>
        <p:txBody>
          <a:bodyPr wrap="none">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rPr>
              <a:t>Peer group</a:t>
            </a:r>
            <a:endParaRPr lang="en-US" sz="4000" b="1" dirty="0">
              <a:solidFill>
                <a:srgbClr val="00B0F0"/>
              </a:solidFill>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125253769"/>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1621889"/>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The type of education that is imparted in our schools and universities seriously influences value formation. Educational system, normally, encourages the socially desirable values. Educational system contributes towards developing a person's aesthetic sense and physical strength besides helping towards absorbing socially desirable values. Socially desirable values like discipline, dedication and team work are included in the educational system.</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1703636174"/>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1537483"/>
            <a:ext cx="11957539" cy="4031873"/>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There is a link between education and development of social values. Classic sociologists like Emile Durkheim and Talcott Parsons emphasized that education was always considered as central component for the transmission of social values and maintenance of social cohesion. The obvious role of education as a channel for social mobility and the diffusion of skills and values are associated with its other role, of creating and maintaining social satisfaction.</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3489531353"/>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328" y="2024049"/>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Education teaches democratic values among the students. It promotes citizenship and human rights. Now, the University Grants Commission is promoting and supporting human rights education in universities and colleges. The National Policy on Education is also emphasizing on Value Education by highlighting the need to make education a forceful tool for cultivation of social and moral values.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4128954837"/>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77268"/>
            <a:ext cx="11957539" cy="2554545"/>
          </a:xfrm>
          <a:prstGeom prst="rect">
            <a:avLst/>
          </a:prstGeom>
          <a:noFill/>
        </p:spPr>
        <p:txBody>
          <a:bodyPr wrap="square">
            <a:spAutoFit/>
          </a:bodyPr>
          <a:lstStyle/>
          <a:p>
            <a:pPr algn="just"/>
            <a:r>
              <a:rPr lang="en-US" sz="3200" b="1" dirty="0" smtClean="0">
                <a:solidFill>
                  <a:schemeClr val="tx2"/>
                </a:solidFill>
                <a:latin typeface="Cambria" panose="02040503050406030204" pitchFamily="18" charset="0"/>
              </a:rPr>
              <a:t>The </a:t>
            </a:r>
            <a:r>
              <a:rPr lang="en-US" sz="3200" b="1" dirty="0">
                <a:solidFill>
                  <a:schemeClr val="tx2"/>
                </a:solidFill>
                <a:latin typeface="Cambria" panose="02040503050406030204" pitchFamily="18" charset="0"/>
              </a:rPr>
              <a:t>policy has stated that in our culturally plural society education has to foster universal and eternal values oriented towards the unity and integration of our people. The school education lays the foundation for the inculcation of very important values. </a:t>
            </a:r>
            <a:endParaRPr lang="en-GB" sz="3200" b="1" dirty="0">
              <a:solidFill>
                <a:schemeClr val="tx2"/>
              </a:solidFill>
              <a:latin typeface="Cambria" panose="02040503050406030204" pitchFamily="18" charset="0"/>
            </a:endParaRPr>
          </a:p>
        </p:txBody>
      </p:sp>
      <p:sp>
        <p:nvSpPr>
          <p:cNvPr id="9" name="Rectangle 8"/>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1156477488"/>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6" y="2975163"/>
            <a:ext cx="11957539" cy="2554545"/>
          </a:xfrm>
          <a:prstGeom prst="rect">
            <a:avLst/>
          </a:prstGeom>
          <a:noFill/>
        </p:spPr>
        <p:txBody>
          <a:bodyPr wrap="square">
            <a:spAutoFit/>
          </a:bodyPr>
          <a:lstStyle/>
          <a:p>
            <a:pPr lvl="0" algn="just"/>
            <a:r>
              <a:rPr lang="en-US" sz="3200" b="1" dirty="0" smtClean="0">
                <a:solidFill>
                  <a:schemeClr val="tx2"/>
                </a:solidFill>
                <a:latin typeface="Cambria" panose="02040503050406030204" pitchFamily="18" charset="0"/>
              </a:rPr>
              <a:t>Scientific </a:t>
            </a:r>
            <a:r>
              <a:rPr lang="en-US" sz="3200" b="1" dirty="0">
                <a:solidFill>
                  <a:schemeClr val="tx2"/>
                </a:solidFill>
                <a:latin typeface="Cambria" panose="02040503050406030204" pitchFamily="18" charset="0"/>
              </a:rPr>
              <a:t>Thinking  </a:t>
            </a:r>
            <a:endParaRPr lang="en-GB" sz="3200" b="1" dirty="0">
              <a:solidFill>
                <a:schemeClr val="tx2"/>
              </a:solidFill>
              <a:latin typeface="Cambria" panose="02040503050406030204" pitchFamily="18" charset="0"/>
            </a:endParaRPr>
          </a:p>
          <a:p>
            <a:pPr lvl="0" algn="just"/>
            <a:r>
              <a:rPr lang="en-US" sz="3200" b="1" dirty="0">
                <a:solidFill>
                  <a:srgbClr val="0070C0"/>
                </a:solidFill>
                <a:latin typeface="Cambria" panose="02040503050406030204" pitchFamily="18" charset="0"/>
              </a:rPr>
              <a:t>Respecting the other</a:t>
            </a:r>
            <a:endParaRPr lang="en-GB" sz="3200" b="1" dirty="0">
              <a:solidFill>
                <a:srgbClr val="0070C0"/>
              </a:solidFill>
              <a:latin typeface="Cambria" panose="02040503050406030204" pitchFamily="18" charset="0"/>
            </a:endParaRPr>
          </a:p>
          <a:p>
            <a:pPr lvl="0" algn="just"/>
            <a:r>
              <a:rPr lang="en-US" sz="3200" b="1" dirty="0">
                <a:solidFill>
                  <a:schemeClr val="tx2"/>
                </a:solidFill>
                <a:latin typeface="Cambria" panose="02040503050406030204" pitchFamily="18" charset="0"/>
              </a:rPr>
              <a:t>Awareness of the psychological hindrances</a:t>
            </a:r>
            <a:endParaRPr lang="en-GB" sz="3200" b="1" dirty="0">
              <a:solidFill>
                <a:schemeClr val="tx2"/>
              </a:solidFill>
              <a:latin typeface="Cambria" panose="02040503050406030204" pitchFamily="18" charset="0"/>
            </a:endParaRPr>
          </a:p>
          <a:p>
            <a:pPr lvl="0" algn="just"/>
            <a:r>
              <a:rPr lang="en-US" sz="3200" b="1" dirty="0">
                <a:solidFill>
                  <a:srgbClr val="0070C0"/>
                </a:solidFill>
                <a:latin typeface="Cambria" panose="02040503050406030204" pitchFamily="18" charset="0"/>
              </a:rPr>
              <a:t>Social and  Global awareness</a:t>
            </a:r>
            <a:endParaRPr lang="en-GB" sz="3200" b="1" dirty="0">
              <a:solidFill>
                <a:srgbClr val="0070C0"/>
              </a:solidFill>
              <a:latin typeface="Cambria" panose="02040503050406030204" pitchFamily="18" charset="0"/>
            </a:endParaRPr>
          </a:p>
          <a:p>
            <a:pPr lvl="0" algn="just"/>
            <a:r>
              <a:rPr lang="en-US" sz="3200" b="1" dirty="0">
                <a:solidFill>
                  <a:schemeClr val="tx2"/>
                </a:solidFill>
                <a:latin typeface="Cambria" panose="02040503050406030204" pitchFamily="18" charset="0"/>
              </a:rPr>
              <a:t>Sensitivity to environment</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
        <p:nvSpPr>
          <p:cNvPr id="2" name="Rectangle 1"/>
          <p:cNvSpPr/>
          <p:nvPr/>
        </p:nvSpPr>
        <p:spPr>
          <a:xfrm>
            <a:off x="131296" y="1305217"/>
            <a:ext cx="11957538" cy="1077218"/>
          </a:xfrm>
          <a:prstGeom prst="rect">
            <a:avLst/>
          </a:prstGeom>
        </p:spPr>
        <p:txBody>
          <a:bodyPr wrap="square">
            <a:spAutoFit/>
          </a:bodyPr>
          <a:lstStyle/>
          <a:p>
            <a:pPr algn="just"/>
            <a:r>
              <a:rPr lang="en-US" sz="3200" b="1" dirty="0" smtClean="0">
                <a:solidFill>
                  <a:schemeClr val="tx2"/>
                </a:solidFill>
                <a:latin typeface="Cambria" panose="02040503050406030204" pitchFamily="18" charset="0"/>
              </a:rPr>
              <a:t>5 important </a:t>
            </a:r>
            <a:r>
              <a:rPr lang="en-US" sz="3200" b="1" dirty="0">
                <a:solidFill>
                  <a:schemeClr val="tx2"/>
                </a:solidFill>
                <a:latin typeface="Cambria" panose="02040503050406030204" pitchFamily="18" charset="0"/>
              </a:rPr>
              <a:t>values are expected to be inculcated through Educational institutions. </a:t>
            </a:r>
            <a:endParaRPr lang="en-GB" sz="3200" b="1" dirty="0">
              <a:solidFill>
                <a:schemeClr val="tx2"/>
              </a:solidFill>
              <a:latin typeface="Cambria" panose="02040503050406030204" pitchFamily="18" charset="0"/>
            </a:endParaRPr>
          </a:p>
        </p:txBody>
      </p:sp>
    </p:spTree>
    <p:extLst>
      <p:ext uri="{BB962C8B-B14F-4D97-AF65-F5344CB8AC3E}">
        <p14:creationId xmlns:p14="http://schemas.microsoft.com/office/powerpoint/2010/main" val="1350563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2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5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2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20" dur="2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21" dur="2500" accel="50000" fill="hold">
                                          <p:stCondLst>
                                            <p:cond delay="2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22" dur="5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3" dur="2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24" dur="2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25" dur="2500" accel="50000" fill="hold">
                                          <p:stCondLst>
                                            <p:cond delay="2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26" dur="5000" decel="50000">
                                          <p:stCondLst>
                                            <p:cond delay="0"/>
                                          </p:stCondLst>
                                        </p:cTn>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2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2" dur="2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3" dur="2500" accel="50000" fill="hold">
                                          <p:stCondLst>
                                            <p:cond delay="2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4" dur="5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5" dur="2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6" dur="2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7" dur="2500" accel="50000" fill="hold">
                                          <p:stCondLst>
                                            <p:cond delay="2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8" dur="5000" decel="50000">
                                          <p:stCondLst>
                                            <p:cond delay="0"/>
                                          </p:stCondLst>
                                        </p:cTn>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p:cTn id="43" dur="2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44" dur="2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45" dur="2500" accel="50000" fill="hold">
                                          <p:stCondLst>
                                            <p:cond delay="2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46" dur="5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47" dur="2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48" dur="2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49" dur="2500" accel="50000" fill="hold">
                                          <p:stCondLst>
                                            <p:cond delay="2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50" dur="5000" decel="50000">
                                          <p:stCondLst>
                                            <p:cond delay="0"/>
                                          </p:stCondLst>
                                        </p:cTn>
                                        <p:tgtEl>
                                          <p:spTgt spid="5">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p:cTn id="55" dur="2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56" dur="2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57" dur="2500" accel="50000" fill="hold">
                                          <p:stCondLst>
                                            <p:cond delay="2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58" dur="5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59" dur="2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60" dur="2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61" dur="2500" accel="50000" fill="hold">
                                          <p:stCondLst>
                                            <p:cond delay="2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62" dur="5000" decel="50000">
                                          <p:stCondLst>
                                            <p:cond delay="0"/>
                                          </p:stCondLst>
                                        </p:cTn>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057988"/>
            <a:ext cx="11957539"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 School students are exposed to various challenging situations from where they imbibe these worthy values. Also they have been taught to understand the importance of keeping these values in life. Most of the schools impart value education in an informal manner very effectively. But at the higher education level, value orientation and education to the students remain a challenge.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3470679279"/>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297" y="2283071"/>
            <a:ext cx="11957539" cy="3046988"/>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The college students’ psyche is little bit reluctant to accept the tradition bound values when they are taught in the class rooms through traditional chalk and talk methods. Instead of preaching and explanations, when values are infused through various challenging educational practices, the students take them with more commitment and enthusiasm. </a:t>
            </a:r>
            <a:endParaRPr lang="en-GB" sz="3200" b="1" dirty="0">
              <a:solidFill>
                <a:schemeClr val="tx2"/>
              </a:solidFill>
              <a:latin typeface="Cambria" panose="02040503050406030204" pitchFamily="18" charset="0"/>
            </a:endParaRPr>
          </a:p>
        </p:txBody>
      </p:sp>
      <p:sp>
        <p:nvSpPr>
          <p:cNvPr id="7" name="Rectangle 6"/>
          <p:cNvSpPr/>
          <p:nvPr/>
        </p:nvSpPr>
        <p:spPr>
          <a:xfrm>
            <a:off x="3062066" y="191902"/>
            <a:ext cx="6096000" cy="707886"/>
          </a:xfrm>
          <a:prstGeom prst="rect">
            <a:avLst/>
          </a:prstGeom>
        </p:spPr>
        <p:txBody>
          <a:bodyPr>
            <a:spAutoFit/>
          </a:bodyPr>
          <a:lstStyle/>
          <a:p>
            <a:pPr algn="ctr"/>
            <a:r>
              <a:rPr lang="en-US" sz="4000" b="1" dirty="0" smtClean="0">
                <a:solidFill>
                  <a:srgbClr val="00B0F0"/>
                </a:solidFill>
                <a:latin typeface="Cambria" panose="02040503050406030204" pitchFamily="18" charset="0"/>
                <a:ea typeface="Times New Roman" panose="02020603050405020304" pitchFamily="18" charset="0"/>
                <a:cs typeface="Times New Roman" panose="02020603050405020304" pitchFamily="18" charset="0"/>
              </a:rPr>
              <a:t>Educational Institutions</a:t>
            </a:r>
          </a:p>
        </p:txBody>
      </p:sp>
    </p:spTree>
    <p:extLst>
      <p:ext uri="{BB962C8B-B14F-4D97-AF65-F5344CB8AC3E}">
        <p14:creationId xmlns:p14="http://schemas.microsoft.com/office/powerpoint/2010/main" val="3104044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4873beb7-5857-4685-be1f-d57550cc96cc"/>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1173</TotalTime>
  <Words>2059</Words>
  <Application>Microsoft Office PowerPoint</Application>
  <PresentationFormat>Widescreen</PresentationFormat>
  <Paragraphs>125</Paragraphs>
  <Slides>24</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Cambria</vt:lpstr>
      <vt:lpstr>Euphemia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iuser</dc:creator>
  <cp:lastModifiedBy>iuser</cp:lastModifiedBy>
  <cp:revision>152</cp:revision>
  <dcterms:created xsi:type="dcterms:W3CDTF">2020-11-17T08:02:30Z</dcterms:created>
  <dcterms:modified xsi:type="dcterms:W3CDTF">2021-01-25T09:19:52Z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