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7" r:id="rId4"/>
  </p:sldMasterIdLst>
  <p:notesMasterIdLst>
    <p:notesMasterId r:id="rId30"/>
  </p:notesMasterIdLst>
  <p:handoutMasterIdLst>
    <p:handoutMasterId r:id="rId31"/>
  </p:handoutMasterIdLst>
  <p:sldIdLst>
    <p:sldId id="278" r:id="rId5"/>
    <p:sldId id="270" r:id="rId6"/>
    <p:sldId id="284" r:id="rId7"/>
    <p:sldId id="289" r:id="rId8"/>
    <p:sldId id="328" r:id="rId9"/>
    <p:sldId id="435" r:id="rId10"/>
    <p:sldId id="325" r:id="rId11"/>
    <p:sldId id="293" r:id="rId12"/>
    <p:sldId id="295" r:id="rId13"/>
    <p:sldId id="301" r:id="rId14"/>
    <p:sldId id="300" r:id="rId15"/>
    <p:sldId id="299" r:id="rId16"/>
    <p:sldId id="302" r:id="rId17"/>
    <p:sldId id="297" r:id="rId18"/>
    <p:sldId id="296" r:id="rId19"/>
    <p:sldId id="312" r:id="rId20"/>
    <p:sldId id="311" r:id="rId21"/>
    <p:sldId id="310" r:id="rId22"/>
    <p:sldId id="313" r:id="rId23"/>
    <p:sldId id="314" r:id="rId24"/>
    <p:sldId id="315" r:id="rId25"/>
    <p:sldId id="309" r:id="rId26"/>
    <p:sldId id="308" r:id="rId27"/>
    <p:sldId id="307" r:id="rId28"/>
    <p:sldId id="43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8" d="100"/>
          <a:sy n="68" d="100"/>
        </p:scale>
        <p:origin x="90" y="210"/>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1/25/2021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1/25/2021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169459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16</a:t>
            </a:fld>
            <a:endParaRPr lang="en-US"/>
          </a:p>
        </p:txBody>
      </p:sp>
    </p:spTree>
    <p:extLst>
      <p:ext uri="{BB962C8B-B14F-4D97-AF65-F5344CB8AC3E}">
        <p14:creationId xmlns:p14="http://schemas.microsoft.com/office/powerpoint/2010/main" val="3653695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17</a:t>
            </a:fld>
            <a:endParaRPr lang="en-US"/>
          </a:p>
        </p:txBody>
      </p:sp>
    </p:spTree>
    <p:extLst>
      <p:ext uri="{BB962C8B-B14F-4D97-AF65-F5344CB8AC3E}">
        <p14:creationId xmlns:p14="http://schemas.microsoft.com/office/powerpoint/2010/main" val="4026694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18</a:t>
            </a:fld>
            <a:endParaRPr lang="en-US"/>
          </a:p>
        </p:txBody>
      </p:sp>
    </p:spTree>
    <p:extLst>
      <p:ext uri="{BB962C8B-B14F-4D97-AF65-F5344CB8AC3E}">
        <p14:creationId xmlns:p14="http://schemas.microsoft.com/office/powerpoint/2010/main" val="217162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19</a:t>
            </a:fld>
            <a:endParaRPr lang="en-US"/>
          </a:p>
        </p:txBody>
      </p:sp>
    </p:spTree>
    <p:extLst>
      <p:ext uri="{BB962C8B-B14F-4D97-AF65-F5344CB8AC3E}">
        <p14:creationId xmlns:p14="http://schemas.microsoft.com/office/powerpoint/2010/main" val="1694898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20</a:t>
            </a:fld>
            <a:endParaRPr lang="en-US"/>
          </a:p>
        </p:txBody>
      </p:sp>
    </p:spTree>
    <p:extLst>
      <p:ext uri="{BB962C8B-B14F-4D97-AF65-F5344CB8AC3E}">
        <p14:creationId xmlns:p14="http://schemas.microsoft.com/office/powerpoint/2010/main" val="2719423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21</a:t>
            </a:fld>
            <a:endParaRPr lang="en-US"/>
          </a:p>
        </p:txBody>
      </p:sp>
    </p:spTree>
    <p:extLst>
      <p:ext uri="{BB962C8B-B14F-4D97-AF65-F5344CB8AC3E}">
        <p14:creationId xmlns:p14="http://schemas.microsoft.com/office/powerpoint/2010/main" val="4124551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22</a:t>
            </a:fld>
            <a:endParaRPr lang="en-US"/>
          </a:p>
        </p:txBody>
      </p:sp>
    </p:spTree>
    <p:extLst>
      <p:ext uri="{BB962C8B-B14F-4D97-AF65-F5344CB8AC3E}">
        <p14:creationId xmlns:p14="http://schemas.microsoft.com/office/powerpoint/2010/main" val="27444777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23</a:t>
            </a:fld>
            <a:endParaRPr lang="en-US"/>
          </a:p>
        </p:txBody>
      </p:sp>
    </p:spTree>
    <p:extLst>
      <p:ext uri="{BB962C8B-B14F-4D97-AF65-F5344CB8AC3E}">
        <p14:creationId xmlns:p14="http://schemas.microsoft.com/office/powerpoint/2010/main" val="254956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24</a:t>
            </a:fld>
            <a:endParaRPr lang="en-US"/>
          </a:p>
        </p:txBody>
      </p:sp>
    </p:spTree>
    <p:extLst>
      <p:ext uri="{BB962C8B-B14F-4D97-AF65-F5344CB8AC3E}">
        <p14:creationId xmlns:p14="http://schemas.microsoft.com/office/powerpoint/2010/main" val="4207261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25</a:t>
            </a:fld>
            <a:endParaRPr lang="en-US"/>
          </a:p>
        </p:txBody>
      </p:sp>
    </p:spTree>
    <p:extLst>
      <p:ext uri="{BB962C8B-B14F-4D97-AF65-F5344CB8AC3E}">
        <p14:creationId xmlns:p14="http://schemas.microsoft.com/office/powerpoint/2010/main" val="2191946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8</a:t>
            </a:fld>
            <a:endParaRPr lang="en-US"/>
          </a:p>
        </p:txBody>
      </p:sp>
    </p:spTree>
    <p:extLst>
      <p:ext uri="{BB962C8B-B14F-4D97-AF65-F5344CB8AC3E}">
        <p14:creationId xmlns:p14="http://schemas.microsoft.com/office/powerpoint/2010/main" val="3479362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9</a:t>
            </a:fld>
            <a:endParaRPr lang="en-US"/>
          </a:p>
        </p:txBody>
      </p:sp>
    </p:spTree>
    <p:extLst>
      <p:ext uri="{BB962C8B-B14F-4D97-AF65-F5344CB8AC3E}">
        <p14:creationId xmlns:p14="http://schemas.microsoft.com/office/powerpoint/2010/main" val="837576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10</a:t>
            </a:fld>
            <a:endParaRPr lang="en-US"/>
          </a:p>
        </p:txBody>
      </p:sp>
    </p:spTree>
    <p:extLst>
      <p:ext uri="{BB962C8B-B14F-4D97-AF65-F5344CB8AC3E}">
        <p14:creationId xmlns:p14="http://schemas.microsoft.com/office/powerpoint/2010/main" val="67939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11</a:t>
            </a:fld>
            <a:endParaRPr lang="en-US"/>
          </a:p>
        </p:txBody>
      </p:sp>
    </p:spTree>
    <p:extLst>
      <p:ext uri="{BB962C8B-B14F-4D97-AF65-F5344CB8AC3E}">
        <p14:creationId xmlns:p14="http://schemas.microsoft.com/office/powerpoint/2010/main" val="1646036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12</a:t>
            </a:fld>
            <a:endParaRPr lang="en-US"/>
          </a:p>
        </p:txBody>
      </p:sp>
    </p:spTree>
    <p:extLst>
      <p:ext uri="{BB962C8B-B14F-4D97-AF65-F5344CB8AC3E}">
        <p14:creationId xmlns:p14="http://schemas.microsoft.com/office/powerpoint/2010/main" val="2182015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13</a:t>
            </a:fld>
            <a:endParaRPr lang="en-US"/>
          </a:p>
        </p:txBody>
      </p:sp>
    </p:spTree>
    <p:extLst>
      <p:ext uri="{BB962C8B-B14F-4D97-AF65-F5344CB8AC3E}">
        <p14:creationId xmlns:p14="http://schemas.microsoft.com/office/powerpoint/2010/main" val="318488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14</a:t>
            </a:fld>
            <a:endParaRPr lang="en-US"/>
          </a:p>
        </p:txBody>
      </p:sp>
    </p:spTree>
    <p:extLst>
      <p:ext uri="{BB962C8B-B14F-4D97-AF65-F5344CB8AC3E}">
        <p14:creationId xmlns:p14="http://schemas.microsoft.com/office/powerpoint/2010/main" val="2583966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15</a:t>
            </a:fld>
            <a:endParaRPr lang="en-US"/>
          </a:p>
        </p:txBody>
      </p:sp>
    </p:spTree>
    <p:extLst>
      <p:ext uri="{BB962C8B-B14F-4D97-AF65-F5344CB8AC3E}">
        <p14:creationId xmlns:p14="http://schemas.microsoft.com/office/powerpoint/2010/main" val="423099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pPr/>
              <a:t>1/25/2021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311260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2632403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572788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Tree>
    <p:extLst>
      <p:ext uri="{BB962C8B-B14F-4D97-AF65-F5344CB8AC3E}">
        <p14:creationId xmlns:p14="http://schemas.microsoft.com/office/powerpoint/2010/main" val="2200968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466408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244050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2B9795-92DC-40DC-A1CA-9A4B349D7824}"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198515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2B9795-92DC-40DC-A1CA-9A4B349D7824}"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88173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2B9795-92DC-40DC-A1CA-9A4B349D7824}"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3164615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183939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188279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F54DE5-C571-48E8-A5BC-B369434E2F44}" type="slidenum">
              <a:rPr lang="en-GB" smtClean="0"/>
              <a:t>‹#›</a:t>
            </a:fld>
            <a:endParaRPr lang="en-GB"/>
          </a:p>
        </p:txBody>
      </p:sp>
    </p:spTree>
    <p:extLst>
      <p:ext uri="{BB962C8B-B14F-4D97-AF65-F5344CB8AC3E}">
        <p14:creationId xmlns:p14="http://schemas.microsoft.com/office/powerpoint/2010/main" val="2674418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B9795-92DC-40DC-A1CA-9A4B349D7824}" type="datetimeFigureOut">
              <a:rPr lang="en-US" smtClean="0"/>
              <a:pPr/>
              <a:t>1/25/2021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328543990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44946" y="1453077"/>
            <a:ext cx="6427087" cy="1938992"/>
          </a:xfrm>
          <a:prstGeom prst="rect">
            <a:avLst/>
          </a:prstGeom>
        </p:spPr>
        <p:txBody>
          <a:bodyPr wrap="square">
            <a:spAutoFit/>
          </a:bodyPr>
          <a:lstStyle/>
          <a:p>
            <a:pPr algn="ctr"/>
            <a:r>
              <a:rPr lang="en-US" sz="4000" b="1" dirty="0" smtClean="0">
                <a:solidFill>
                  <a:srgbClr val="FFC000"/>
                </a:solidFill>
                <a:latin typeface="Cambria" panose="02040503050406030204" pitchFamily="18" charset="0"/>
                <a:ea typeface="Times New Roman" panose="02020603050405020304" pitchFamily="18" charset="0"/>
              </a:rPr>
              <a:t>Role </a:t>
            </a:r>
            <a:r>
              <a:rPr lang="en-US" sz="4000" b="1" dirty="0">
                <a:solidFill>
                  <a:srgbClr val="FFC000"/>
                </a:solidFill>
                <a:latin typeface="Cambria" panose="02040503050406030204" pitchFamily="18" charset="0"/>
                <a:ea typeface="Times New Roman" panose="02020603050405020304" pitchFamily="18" charset="0"/>
              </a:rPr>
              <a:t>of </a:t>
            </a:r>
            <a:r>
              <a:rPr lang="en-US" sz="4000" b="1" dirty="0" smtClean="0">
                <a:solidFill>
                  <a:srgbClr val="FFC000"/>
                </a:solidFill>
                <a:latin typeface="Cambria" panose="02040503050406030204" pitchFamily="18" charset="0"/>
                <a:ea typeface="Times New Roman" panose="02020603050405020304" pitchFamily="18" charset="0"/>
              </a:rPr>
              <a:t>family</a:t>
            </a:r>
          </a:p>
          <a:p>
            <a:pPr algn="ctr"/>
            <a:endParaRPr lang="en-US" sz="4000" b="1" dirty="0">
              <a:solidFill>
                <a:srgbClr val="FFC000"/>
              </a:solidFill>
              <a:latin typeface="Cambria" panose="02040503050406030204" pitchFamily="18" charset="0"/>
              <a:ea typeface="Times New Roman" panose="02020603050405020304" pitchFamily="18" charset="0"/>
            </a:endParaRPr>
          </a:p>
          <a:p>
            <a:pPr algn="ctr"/>
            <a:r>
              <a:rPr lang="en-US" sz="4000" b="1" dirty="0" smtClean="0">
                <a:solidFill>
                  <a:srgbClr val="FF0000"/>
                </a:solidFill>
                <a:latin typeface="Cambria" panose="02040503050406030204" pitchFamily="18" charset="0"/>
                <a:ea typeface="Times New Roman" panose="02020603050405020304" pitchFamily="18" charset="0"/>
              </a:rPr>
              <a:t>Dr. T.K.THIRUMALAISAMY</a:t>
            </a:r>
          </a:p>
        </p:txBody>
      </p:sp>
    </p:spTree>
    <p:extLst>
      <p:ext uri="{BB962C8B-B14F-4D97-AF65-F5344CB8AC3E}">
        <p14:creationId xmlns:p14="http://schemas.microsoft.com/office/powerpoint/2010/main" val="2536890157"/>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3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20" dur="1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21" dur="1500" accel="50000" fill="hold">
                                          <p:stCondLst>
                                            <p:cond delay="1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22" dur="3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23" dur="1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24" dur="1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25" dur="1500" accel="50000" fill="hold">
                                          <p:stCondLst>
                                            <p:cond delay="1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26" dur="3000" decel="50000">
                                          <p:stCondLst>
                                            <p:cond delay="0"/>
                                          </p:stCondLst>
                                        </p:cTn>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704" y="2068095"/>
            <a:ext cx="12093526" cy="3539430"/>
          </a:xfrm>
          <a:prstGeom prst="rect">
            <a:avLst/>
          </a:prstGeom>
        </p:spPr>
        <p:txBody>
          <a:bodyPr wrap="square">
            <a:spAutoFit/>
          </a:bodyPr>
          <a:lstStyle/>
          <a:p>
            <a:pPr algn="just"/>
            <a:r>
              <a:rPr lang="en-US" sz="3200" b="1" dirty="0">
                <a:solidFill>
                  <a:schemeClr val="tx2"/>
                </a:solidFill>
                <a:latin typeface="Cambria" panose="02040503050406030204" pitchFamily="18" charset="0"/>
              </a:rPr>
              <a:t> The family is the earliest and without question the most influential agent of socialization. It is the most important primary group in society. It is the simplest and the most elementary form of society. It is the first agency of socialization where individuals are learning and conforming norms and values. From birth to death the family exerts a constant influence on individual's behavior. </a:t>
            </a:r>
            <a:endParaRPr lang="en-GB" sz="3200" b="1" dirty="0">
              <a:solidFill>
                <a:schemeClr val="tx2"/>
              </a:solidFill>
              <a:latin typeface="Cambria" panose="02040503050406030204" pitchFamily="18" charset="0"/>
            </a:endParaRPr>
          </a:p>
        </p:txBody>
      </p:sp>
      <p:sp>
        <p:nvSpPr>
          <p:cNvPr id="2" name="Rectangle 1"/>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714300683"/>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1667" y="2371850"/>
            <a:ext cx="11900279" cy="3046988"/>
          </a:xfrm>
          <a:prstGeom prst="rect">
            <a:avLst/>
          </a:prstGeom>
          <a:pattFill prst="pct40">
            <a:fgClr>
              <a:srgbClr val="00B0F0"/>
            </a:fgClr>
            <a:bgClr>
              <a:srgbClr val="FFC000"/>
            </a:bgClr>
          </a:pattFill>
        </p:spPr>
        <p:txBody>
          <a:bodyPr wrap="square">
            <a:spAutoFit/>
          </a:bodyPr>
          <a:lstStyle/>
          <a:p>
            <a:pPr algn="just"/>
            <a:r>
              <a:rPr lang="en-US" sz="3200" b="1" dirty="0" smtClean="0">
                <a:solidFill>
                  <a:schemeClr val="tx2"/>
                </a:solidFill>
                <a:latin typeface="Cambria" panose="02040503050406030204" pitchFamily="18" charset="0"/>
              </a:rPr>
              <a:t>It </a:t>
            </a:r>
            <a:r>
              <a:rPr lang="en-US" sz="3200" b="1" dirty="0">
                <a:solidFill>
                  <a:schemeClr val="tx2"/>
                </a:solidFill>
                <a:latin typeface="Cambria" panose="02040503050406030204" pitchFamily="18" charset="0"/>
              </a:rPr>
              <a:t>is the universal institution and the most pervasive of all social institutions. It grabs the child at birth, when the child is most helpless and dependent, and doesn't let go for a whole lifetime. Socialization via the family goes from cradle to grave. It lays the foundation for all civilized behavior. It becomes responsible for all initial social response of the child</a:t>
            </a:r>
            <a:r>
              <a:rPr lang="en-US" sz="3200" b="1" dirty="0" smtClean="0">
                <a:solidFill>
                  <a:schemeClr val="tx2"/>
                </a:solidFill>
                <a:latin typeface="Cambria" panose="02040503050406030204" pitchFamily="18" charset="0"/>
              </a:rPr>
              <a:t>.</a:t>
            </a:r>
            <a:endParaRPr lang="en-GB" sz="3200" b="1" dirty="0">
              <a:solidFill>
                <a:schemeClr val="tx2"/>
              </a:solidFill>
              <a:latin typeface="Cambria" panose="02040503050406030204" pitchFamily="18" charset="0"/>
            </a:endParaRPr>
          </a:p>
        </p:txBody>
      </p:sp>
      <p:sp>
        <p:nvSpPr>
          <p:cNvPr id="2" name="Rectangle 1"/>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012703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4725" y="1791298"/>
            <a:ext cx="11587221" cy="3539430"/>
          </a:xfrm>
          <a:prstGeom prst="rect">
            <a:avLst/>
          </a:prstGeom>
        </p:spPr>
        <p:txBody>
          <a:bodyPr wrap="square">
            <a:spAutoFit/>
          </a:bodyPr>
          <a:lstStyle/>
          <a:p>
            <a:r>
              <a:rPr lang="en-US" sz="3200" b="1" dirty="0" smtClean="0">
                <a:solidFill>
                  <a:srgbClr val="FF0000"/>
                </a:solidFill>
                <a:latin typeface="Cambria" panose="02040503050406030204" pitchFamily="18" charset="0"/>
              </a:rPr>
              <a:t>                                                 It </a:t>
            </a:r>
            <a:r>
              <a:rPr lang="en-US" sz="3200" b="1" dirty="0">
                <a:solidFill>
                  <a:srgbClr val="FF0000"/>
                </a:solidFill>
                <a:latin typeface="Cambria" panose="02040503050406030204" pitchFamily="18" charset="0"/>
              </a:rPr>
              <a:t>takes care of the following aspects :  </a:t>
            </a:r>
            <a:endParaRPr lang="en-US" sz="3200" b="1" dirty="0" smtClean="0">
              <a:solidFill>
                <a:srgbClr val="FF0000"/>
              </a:solidFill>
              <a:latin typeface="Cambria" panose="02040503050406030204" pitchFamily="18" charset="0"/>
            </a:endParaRPr>
          </a:p>
          <a:p>
            <a:r>
              <a:rPr lang="en-US" sz="3200" b="1" dirty="0" smtClean="0">
                <a:solidFill>
                  <a:srgbClr val="FF0000"/>
                </a:solidFill>
                <a:latin typeface="Cambria" panose="02040503050406030204" pitchFamily="18" charset="0"/>
              </a:rPr>
              <a:t>  </a:t>
            </a:r>
            <a:endParaRPr lang="en-GB" sz="3200" b="1" dirty="0">
              <a:solidFill>
                <a:srgbClr val="FF0000"/>
              </a:solidFill>
              <a:latin typeface="Cambria" panose="02040503050406030204" pitchFamily="18" charset="0"/>
            </a:endParaRPr>
          </a:p>
          <a:p>
            <a:r>
              <a:rPr lang="en-US" sz="3200" b="1" dirty="0" smtClean="0">
                <a:solidFill>
                  <a:srgbClr val="0070C0"/>
                </a:solidFill>
                <a:latin typeface="Cambria" panose="02040503050406030204" pitchFamily="18" charset="0"/>
              </a:rPr>
              <a:t>Language </a:t>
            </a:r>
            <a:r>
              <a:rPr lang="en-US" sz="3200" b="1" dirty="0">
                <a:solidFill>
                  <a:srgbClr val="0070C0"/>
                </a:solidFill>
                <a:latin typeface="Cambria" panose="02040503050406030204" pitchFamily="18" charset="0"/>
              </a:rPr>
              <a:t>abilities (learning to talk) </a:t>
            </a:r>
            <a:endParaRPr lang="en-GB" sz="3200" b="1" dirty="0">
              <a:solidFill>
                <a:srgbClr val="0070C0"/>
              </a:solidFill>
              <a:latin typeface="Cambria" panose="02040503050406030204" pitchFamily="18" charset="0"/>
            </a:endParaRPr>
          </a:p>
          <a:p>
            <a:r>
              <a:rPr lang="en-US" sz="3200" b="1" dirty="0" smtClean="0">
                <a:solidFill>
                  <a:schemeClr val="tx2"/>
                </a:solidFill>
                <a:latin typeface="Cambria" panose="02040503050406030204" pitchFamily="18" charset="0"/>
              </a:rPr>
              <a:t>Body </a:t>
            </a:r>
            <a:r>
              <a:rPr lang="en-US" sz="3200" b="1" dirty="0">
                <a:solidFill>
                  <a:schemeClr val="tx2"/>
                </a:solidFill>
                <a:latin typeface="Cambria" panose="02040503050406030204" pitchFamily="18" charset="0"/>
              </a:rPr>
              <a:t>control (e.g., toilet </a:t>
            </a:r>
            <a:r>
              <a:rPr lang="en-US" sz="3200" b="1" dirty="0" smtClean="0">
                <a:solidFill>
                  <a:schemeClr val="tx2"/>
                </a:solidFill>
                <a:latin typeface="Cambria" panose="02040503050406030204" pitchFamily="18" charset="0"/>
              </a:rPr>
              <a:t>training)</a:t>
            </a:r>
          </a:p>
          <a:p>
            <a:r>
              <a:rPr lang="en-US" sz="3200" b="1" dirty="0" smtClean="0">
                <a:solidFill>
                  <a:srgbClr val="0070C0"/>
                </a:solidFill>
                <a:latin typeface="Cambria" panose="02040503050406030204" pitchFamily="18" charset="0"/>
              </a:rPr>
              <a:t>Emotional </a:t>
            </a:r>
            <a:r>
              <a:rPr lang="en-US" sz="3200" b="1" dirty="0">
                <a:solidFill>
                  <a:srgbClr val="0070C0"/>
                </a:solidFill>
                <a:latin typeface="Cambria" panose="02040503050406030204" pitchFamily="18" charset="0"/>
              </a:rPr>
              <a:t>control (e.g., "don't hit your sister</a:t>
            </a:r>
            <a:r>
              <a:rPr lang="en-US" sz="3200" b="1" dirty="0" smtClean="0">
                <a:solidFill>
                  <a:srgbClr val="0070C0"/>
                </a:solidFill>
                <a:latin typeface="Cambria" panose="02040503050406030204" pitchFamily="18" charset="0"/>
              </a:rPr>
              <a:t>")</a:t>
            </a:r>
          </a:p>
          <a:p>
            <a:r>
              <a:rPr lang="en-US" sz="3200" b="1" dirty="0" smtClean="0">
                <a:solidFill>
                  <a:schemeClr val="tx2"/>
                </a:solidFill>
                <a:latin typeface="Cambria" panose="02040503050406030204" pitchFamily="18" charset="0"/>
              </a:rPr>
              <a:t>Rules </a:t>
            </a:r>
            <a:r>
              <a:rPr lang="en-US" sz="3200" b="1" dirty="0">
                <a:solidFill>
                  <a:schemeClr val="tx2"/>
                </a:solidFill>
                <a:latin typeface="Cambria" panose="02040503050406030204" pitchFamily="18" charset="0"/>
              </a:rPr>
              <a:t>of public conduct (e.g., "don't throw food</a:t>
            </a:r>
            <a:r>
              <a:rPr lang="en-US" sz="3200" b="1" dirty="0" smtClean="0">
                <a:solidFill>
                  <a:schemeClr val="tx2"/>
                </a:solidFill>
                <a:latin typeface="Cambria" panose="02040503050406030204" pitchFamily="18" charset="0"/>
              </a:rPr>
              <a:t>")</a:t>
            </a:r>
          </a:p>
          <a:p>
            <a:r>
              <a:rPr lang="en-US" sz="3200" b="1" dirty="0" smtClean="0">
                <a:solidFill>
                  <a:srgbClr val="0070C0"/>
                </a:solidFill>
                <a:latin typeface="Cambria" panose="02040503050406030204" pitchFamily="18" charset="0"/>
              </a:rPr>
              <a:t>Moral </a:t>
            </a:r>
            <a:r>
              <a:rPr lang="en-US" sz="3200" b="1" dirty="0">
                <a:solidFill>
                  <a:srgbClr val="0070C0"/>
                </a:solidFill>
                <a:latin typeface="Cambria" panose="02040503050406030204" pitchFamily="18" charset="0"/>
              </a:rPr>
              <a:t>values (e.g., "lying is a sin") </a:t>
            </a:r>
            <a:endParaRPr lang="en-GB" sz="3200" b="1" dirty="0">
              <a:solidFill>
                <a:srgbClr val="0070C0"/>
              </a:solidFill>
              <a:latin typeface="Cambria" panose="02040503050406030204" pitchFamily="18" charset="0"/>
            </a:endParaRPr>
          </a:p>
        </p:txBody>
      </p:sp>
      <p:sp>
        <p:nvSpPr>
          <p:cNvPr id="6" name="Rectangle 5"/>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780727139"/>
      </p:ext>
    </p:extLst>
  </p:cSld>
  <p:clrMapOvr>
    <a:masterClrMapping/>
  </p:clrMapOvr>
  <mc:AlternateContent xmlns:mc="http://schemas.openxmlformats.org/markup-compatibility/2006" xmlns:p14="http://schemas.microsoft.com/office/powerpoint/2010/main">
    <mc:Choice Requires="p14">
      <p:transition spd="slow" p14:dur="20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5910" y="2250974"/>
            <a:ext cx="11879142" cy="2554545"/>
          </a:xfrm>
          <a:prstGeom prst="rect">
            <a:avLst/>
          </a:prstGeom>
        </p:spPr>
        <p:txBody>
          <a:bodyPr wrap="square">
            <a:spAutoFit/>
          </a:bodyPr>
          <a:lstStyle/>
          <a:p>
            <a:pPr algn="just"/>
            <a:r>
              <a:rPr lang="en-US" sz="3200" b="1" dirty="0">
                <a:solidFill>
                  <a:schemeClr val="tx2"/>
                </a:solidFill>
                <a:latin typeface="Cambria" panose="02040503050406030204" pitchFamily="18" charset="0"/>
              </a:rPr>
              <a:t>Apart from the major functions like reproduction, maintenance, socialization, providing affection, satisfying economic religious, educational and recreational needs, family has the function of social regulation. It is peculiarly guarded by social taboos and by legal regulations</a:t>
            </a:r>
            <a:r>
              <a:rPr lang="en-US" sz="3200" b="1" dirty="0" smtClean="0">
                <a:solidFill>
                  <a:schemeClr val="tx2"/>
                </a:solidFill>
                <a:latin typeface="Cambria" panose="02040503050406030204" pitchFamily="18" charset="0"/>
              </a:rPr>
              <a:t>.</a:t>
            </a:r>
            <a:endParaRPr lang="en-GB" sz="3200" b="1" dirty="0">
              <a:solidFill>
                <a:schemeClr val="tx2"/>
              </a:solidFill>
              <a:latin typeface="Cambria" panose="02040503050406030204" pitchFamily="18" charset="0"/>
            </a:endParaRPr>
          </a:p>
        </p:txBody>
      </p:sp>
      <p:sp>
        <p:nvSpPr>
          <p:cNvPr id="6" name="Rectangle 5"/>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276893638"/>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2856" y="2279110"/>
            <a:ext cx="11587221" cy="3046988"/>
          </a:xfrm>
          <a:prstGeom prst="rect">
            <a:avLst/>
          </a:prstGeom>
        </p:spPr>
        <p:txBody>
          <a:bodyPr wrap="square">
            <a:spAutoFit/>
          </a:bodyPr>
          <a:lstStyle/>
          <a:p>
            <a:pPr algn="just"/>
            <a:r>
              <a:rPr lang="en-US" sz="3200" b="1" dirty="0" smtClean="0">
                <a:solidFill>
                  <a:schemeClr val="tx2"/>
                </a:solidFill>
                <a:latin typeface="Cambria" panose="02040503050406030204" pitchFamily="18" charset="0"/>
              </a:rPr>
              <a:t>The </a:t>
            </a:r>
            <a:r>
              <a:rPr lang="en-US" sz="3200" b="1" dirty="0">
                <a:solidFill>
                  <a:schemeClr val="tx2"/>
                </a:solidFill>
                <a:latin typeface="Cambria" panose="02040503050406030204" pitchFamily="18" charset="0"/>
              </a:rPr>
              <a:t>family serves as an instrument of culture transmission especially the values. Besides ideas, folkways, mores, customs, traditions, and beliefs, it transmits the values from one generation to the next. Through socialization, values are internalized into the minds of the individual. The family indoctrinates the child with the values, morals, ideals, etc.,</a:t>
            </a:r>
            <a:endParaRPr lang="en-GB" sz="3200" b="1" dirty="0">
              <a:solidFill>
                <a:schemeClr val="tx2"/>
              </a:solidFill>
              <a:latin typeface="Cambria" panose="02040503050406030204" pitchFamily="18" charset="0"/>
            </a:endParaRPr>
          </a:p>
        </p:txBody>
      </p:sp>
      <p:sp>
        <p:nvSpPr>
          <p:cNvPr id="6" name="Rectangle 5"/>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744853332"/>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8312" y="1440200"/>
            <a:ext cx="12033688" cy="4031873"/>
          </a:xfrm>
          <a:prstGeom prst="rect">
            <a:avLst/>
          </a:prstGeom>
        </p:spPr>
        <p:txBody>
          <a:bodyPr wrap="square">
            <a:spAutoFit/>
          </a:bodyPr>
          <a:lstStyle/>
          <a:p>
            <a:pPr algn="just"/>
            <a:r>
              <a:rPr lang="en-US" sz="3200" b="1" dirty="0">
                <a:solidFill>
                  <a:schemeClr val="tx2"/>
                </a:solidFill>
                <a:latin typeface="Cambria" panose="02040503050406030204" pitchFamily="18" charset="0"/>
              </a:rPr>
              <a:t>As values are group conceptions of the relative desirability of things, it can be socialized through families. Values are general standards and may be regarded as higher order norms. Such values and norms are inculcated in our minds through the institution of family. Children learn many things unconsciously in the</a:t>
            </a:r>
            <a:r>
              <a:rPr lang="en-US" sz="3200" b="1" i="1" dirty="0">
                <a:solidFill>
                  <a:schemeClr val="tx2"/>
                </a:solidFill>
                <a:latin typeface="Cambria" panose="02040503050406030204" pitchFamily="18" charset="0"/>
              </a:rPr>
              <a:t> </a:t>
            </a:r>
            <a:r>
              <a:rPr lang="en-US" sz="3200" b="1" dirty="0">
                <a:solidFill>
                  <a:schemeClr val="tx2"/>
                </a:solidFill>
                <a:latin typeface="Cambria" panose="02040503050406030204" pitchFamily="18" charset="0"/>
              </a:rPr>
              <a:t>family where they are born and brought up. So, the family is right place to internalize the values which are assumptions, largely unconscious, of what is right and important.</a:t>
            </a:r>
            <a:endParaRPr lang="en-GB" sz="3200" b="1" dirty="0">
              <a:solidFill>
                <a:schemeClr val="tx2"/>
              </a:solidFill>
              <a:latin typeface="Cambria" panose="02040503050406030204" pitchFamily="18" charset="0"/>
            </a:endParaRPr>
          </a:p>
        </p:txBody>
      </p:sp>
      <p:sp>
        <p:nvSpPr>
          <p:cNvPr id="6" name="Rectangle 5"/>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478187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1352" y="2630802"/>
            <a:ext cx="11990230" cy="2554545"/>
          </a:xfrm>
          <a:prstGeom prst="rect">
            <a:avLst/>
          </a:prstGeom>
        </p:spPr>
        <p:txBody>
          <a:bodyPr wrap="square">
            <a:spAutoFit/>
          </a:bodyPr>
          <a:lstStyle/>
          <a:p>
            <a:pPr algn="just"/>
            <a:r>
              <a:rPr lang="en-US" sz="3200" b="1" dirty="0">
                <a:solidFill>
                  <a:schemeClr val="tx2"/>
                </a:solidFill>
                <a:latin typeface="Cambria" panose="02040503050406030204" pitchFamily="18" charset="0"/>
              </a:rPr>
              <a:t>The strength and weaknesses of the family system often determines the cohesion and disintegration of a society. Family is the foundation stone of society. It teaches us to be social. It teaches us to digest the fact that there is a common interest, which may be more important than individual interest. </a:t>
            </a:r>
            <a:endParaRPr lang="en-GB" sz="3200" b="1" dirty="0">
              <a:solidFill>
                <a:schemeClr val="tx2"/>
              </a:solidFill>
              <a:latin typeface="Cambria" panose="02040503050406030204" pitchFamily="18" charset="0"/>
            </a:endParaRPr>
          </a:p>
        </p:txBody>
      </p:sp>
      <p:sp>
        <p:nvSpPr>
          <p:cNvPr id="6" name="Rectangle 5"/>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6717268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2856" y="2884021"/>
            <a:ext cx="11587221" cy="2062103"/>
          </a:xfrm>
          <a:prstGeom prst="rect">
            <a:avLst/>
          </a:prstGeom>
        </p:spPr>
        <p:txBody>
          <a:bodyPr wrap="square">
            <a:spAutoFit/>
          </a:bodyPr>
          <a:lstStyle/>
          <a:p>
            <a:pPr algn="just"/>
            <a:r>
              <a:rPr lang="en-US" sz="3200" b="1" dirty="0">
                <a:solidFill>
                  <a:schemeClr val="tx2"/>
                </a:solidFill>
                <a:latin typeface="Cambria" panose="02040503050406030204" pitchFamily="18" charset="0"/>
              </a:rPr>
              <a:t>Family modifies individual behaviour and cultivates tolerance, patience, respect for others, love and affection, dedication, care and sacrifice. It checks selfishness and restrains rigidity. </a:t>
            </a:r>
            <a:endParaRPr lang="en-GB" sz="3200" b="1" dirty="0">
              <a:solidFill>
                <a:schemeClr val="tx2"/>
              </a:solidFill>
              <a:latin typeface="Cambria" panose="02040503050406030204" pitchFamily="18" charset="0"/>
            </a:endParaRPr>
          </a:p>
        </p:txBody>
      </p:sp>
      <p:sp>
        <p:nvSpPr>
          <p:cNvPr id="6" name="Rectangle 5"/>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4067265909"/>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7791" y="2152500"/>
            <a:ext cx="11977351" cy="3539430"/>
          </a:xfrm>
          <a:prstGeom prst="rect">
            <a:avLst/>
          </a:prstGeom>
        </p:spPr>
        <p:txBody>
          <a:bodyPr wrap="square">
            <a:spAutoFit/>
          </a:bodyPr>
          <a:lstStyle/>
          <a:p>
            <a:pPr algn="just"/>
            <a:r>
              <a:rPr lang="en-US" sz="3200" b="1" dirty="0">
                <a:solidFill>
                  <a:schemeClr val="tx2"/>
                </a:solidFill>
                <a:latin typeface="Cambria" panose="02040503050406030204" pitchFamily="18" charset="0"/>
              </a:rPr>
              <a:t>In fact, a family is the first institution that cultivates social values and social behaviour among individuals. Social values are basically family values written at large. Had the family been absent, concepts like nationalism could never originate. Traditional Asian societies have survived for thousands of years mainly because there has been a consistent emphasis on enforcing family values. </a:t>
            </a:r>
            <a:endParaRPr lang="en-GB" sz="3200" b="1" dirty="0">
              <a:solidFill>
                <a:schemeClr val="tx2"/>
              </a:solidFill>
              <a:latin typeface="Cambria" panose="02040503050406030204" pitchFamily="18" charset="0"/>
            </a:endParaRPr>
          </a:p>
        </p:txBody>
      </p:sp>
      <p:sp>
        <p:nvSpPr>
          <p:cNvPr id="6" name="Rectangle 5"/>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4018540930"/>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779603"/>
            <a:ext cx="11977351" cy="2062103"/>
          </a:xfrm>
          <a:prstGeom prst="rect">
            <a:avLst/>
          </a:prstGeom>
        </p:spPr>
        <p:txBody>
          <a:bodyPr wrap="square">
            <a:spAutoFit/>
          </a:bodyPr>
          <a:lstStyle/>
          <a:p>
            <a:pPr algn="just"/>
            <a:r>
              <a:rPr lang="en-US" sz="3200" b="1" dirty="0" smtClean="0">
                <a:solidFill>
                  <a:schemeClr val="tx2"/>
                </a:solidFill>
                <a:latin typeface="Cambria" panose="02040503050406030204" pitchFamily="18" charset="0"/>
              </a:rPr>
              <a:t>Collapse </a:t>
            </a:r>
            <a:r>
              <a:rPr lang="en-US" sz="3200" b="1" dirty="0">
                <a:solidFill>
                  <a:schemeClr val="tx2"/>
                </a:solidFill>
                <a:latin typeface="Cambria" panose="02040503050406030204" pitchFamily="18" charset="0"/>
              </a:rPr>
              <a:t>of the family system simultaneously leads to social breakdown. There is a visible rise in criminal behaviour and violence. The individual looses the ability to tolerate those who differ from him where the family values are absent. </a:t>
            </a:r>
            <a:endParaRPr lang="en-GB" sz="3200" b="1" dirty="0">
              <a:solidFill>
                <a:schemeClr val="tx2"/>
              </a:solidFill>
              <a:latin typeface="Cambria" panose="02040503050406030204" pitchFamily="18" charset="0"/>
            </a:endParaRPr>
          </a:p>
        </p:txBody>
      </p:sp>
      <p:sp>
        <p:nvSpPr>
          <p:cNvPr id="7" name="Rectangle 6"/>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4158105540"/>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3218" y="2643786"/>
            <a:ext cx="11746523" cy="2219691"/>
          </a:xfrm>
        </p:spPr>
        <p:txBody>
          <a:bodyPr>
            <a:normAutofit/>
          </a:bodyPr>
          <a:lstStyle/>
          <a:p>
            <a:pPr algn="just"/>
            <a:r>
              <a:rPr lang="en-US" sz="3200" b="1" cap="none" dirty="0" smtClean="0">
                <a:solidFill>
                  <a:schemeClr val="tx2"/>
                </a:solidFill>
                <a:latin typeface="Cambria" panose="02040503050406030204" pitchFamily="18" charset="0"/>
                <a:ea typeface="Times New Roman" panose="02020603050405020304" pitchFamily="18" charset="0"/>
                <a:cs typeface="Times New Roman" panose="02020603050405020304" pitchFamily="18" charset="0"/>
              </a:rPr>
              <a:t>values are mostly transmitted through various social agencies. many social institutions help for the formation of values in an individual.</a:t>
            </a:r>
            <a:endParaRPr lang="en-US" sz="3200" cap="none" dirty="0">
              <a:solidFill>
                <a:schemeClr val="tx2"/>
              </a:solidFill>
            </a:endParaRPr>
          </a:p>
        </p:txBody>
      </p:sp>
    </p:spTree>
    <p:extLst>
      <p:ext uri="{BB962C8B-B14F-4D97-AF65-F5344CB8AC3E}">
        <p14:creationId xmlns:p14="http://schemas.microsoft.com/office/powerpoint/2010/main" val="149608587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0153" y="2084143"/>
            <a:ext cx="11925836" cy="3539430"/>
          </a:xfrm>
          <a:prstGeom prst="rect">
            <a:avLst/>
          </a:prstGeom>
        </p:spPr>
        <p:txBody>
          <a:bodyPr wrap="square">
            <a:spAutoFit/>
          </a:bodyPr>
          <a:lstStyle/>
          <a:p>
            <a:pPr algn="just"/>
            <a:r>
              <a:rPr lang="en-US" sz="3200" b="1" dirty="0">
                <a:solidFill>
                  <a:schemeClr val="tx2"/>
                </a:solidFill>
                <a:latin typeface="Cambria" panose="02040503050406030204" pitchFamily="18" charset="0"/>
              </a:rPr>
              <a:t>The traditional Indian family was a large sized joint family. Vertically, one could find 3-4 generations living together in a single house. Horizontally, many brothers with their families lived jointly in one house. The base of such a joint family was either an agrarian land holding or a traditional business. Women were usually uneducated but they were very well versed in Indian epics such as Ramayana and Mahabharata. </a:t>
            </a:r>
            <a:endParaRPr lang="en-GB" sz="3200" b="1" dirty="0">
              <a:solidFill>
                <a:schemeClr val="tx2"/>
              </a:solidFill>
              <a:latin typeface="Cambria" panose="02040503050406030204" pitchFamily="18" charset="0"/>
            </a:endParaRPr>
          </a:p>
        </p:txBody>
      </p:sp>
      <p:sp>
        <p:nvSpPr>
          <p:cNvPr id="6" name="Rectangle 5"/>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789496025"/>
      </p:ext>
    </p:extLst>
  </p:cSld>
  <p:clrMapOvr>
    <a:masterClrMapping/>
  </p:clrMapOvr>
  <mc:AlternateContent xmlns:mc="http://schemas.openxmlformats.org/markup-compatibility/2006" xmlns:p14="http://schemas.microsoft.com/office/powerpoint/2010/main">
    <mc:Choice Requires="p14">
      <p:transition spd="slow" p14:dur="2000">
        <p14:pan dir="u"/>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8789" y="2315963"/>
            <a:ext cx="11925836" cy="2554545"/>
          </a:xfrm>
          <a:prstGeom prst="rect">
            <a:avLst/>
          </a:prstGeom>
        </p:spPr>
        <p:txBody>
          <a:bodyPr wrap="square">
            <a:spAutoFit/>
          </a:bodyPr>
          <a:lstStyle/>
          <a:p>
            <a:pPr algn="just"/>
            <a:r>
              <a:rPr lang="en-US" sz="3200" b="1" dirty="0" smtClean="0">
                <a:solidFill>
                  <a:schemeClr val="tx2"/>
                </a:solidFill>
                <a:latin typeface="Cambria" panose="02040503050406030204" pitchFamily="18" charset="0"/>
              </a:rPr>
              <a:t>These </a:t>
            </a:r>
            <a:r>
              <a:rPr lang="en-US" sz="3200" b="1" dirty="0">
                <a:solidFill>
                  <a:schemeClr val="tx2"/>
                </a:solidFill>
                <a:latin typeface="Cambria" panose="02040503050406030204" pitchFamily="18" charset="0"/>
              </a:rPr>
              <a:t>epics are an encyclopedia of family values, social behaviour and issue clear guidelines regarding what is to be done in particular circumstances confronting a family or a nation. Simultaneously, these women were well versed in stories of legendary heroes specific to every community. </a:t>
            </a:r>
            <a:endParaRPr lang="en-GB" sz="3200" b="1" dirty="0">
              <a:solidFill>
                <a:schemeClr val="tx2"/>
              </a:solidFill>
              <a:latin typeface="Cambria" panose="02040503050406030204" pitchFamily="18" charset="0"/>
            </a:endParaRPr>
          </a:p>
        </p:txBody>
      </p:sp>
      <p:sp>
        <p:nvSpPr>
          <p:cNvPr id="6" name="Rectangle 5"/>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4044389193"/>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6164" y="2431873"/>
            <a:ext cx="11925836" cy="2554545"/>
          </a:xfrm>
          <a:prstGeom prst="rect">
            <a:avLst/>
          </a:prstGeom>
        </p:spPr>
        <p:txBody>
          <a:bodyPr wrap="square">
            <a:spAutoFit/>
          </a:bodyPr>
          <a:lstStyle/>
          <a:p>
            <a:pPr algn="just"/>
            <a:r>
              <a:rPr lang="en-US" sz="3200" b="1" dirty="0" smtClean="0">
                <a:solidFill>
                  <a:schemeClr val="tx2"/>
                </a:solidFill>
                <a:latin typeface="Cambria" panose="02040503050406030204" pitchFamily="18" charset="0"/>
              </a:rPr>
              <a:t>The </a:t>
            </a:r>
            <a:r>
              <a:rPr lang="en-US" sz="3200" b="1" dirty="0">
                <a:solidFill>
                  <a:schemeClr val="tx2"/>
                </a:solidFill>
                <a:latin typeface="Cambria" panose="02040503050406030204" pitchFamily="18" charset="0"/>
              </a:rPr>
              <a:t>epics combined with a repeated recital of hero stories provided the basic education to every child from where he/she learnt norms of social behaviour. By the time he/she grew up, the child too was well versed in such values. Therefore, generations kept following them.</a:t>
            </a:r>
            <a:endParaRPr lang="en-GB" sz="3200" b="1" dirty="0">
              <a:solidFill>
                <a:schemeClr val="tx2"/>
              </a:solidFill>
              <a:latin typeface="Cambria" panose="02040503050406030204" pitchFamily="18" charset="0"/>
            </a:endParaRPr>
          </a:p>
        </p:txBody>
      </p:sp>
      <p:sp>
        <p:nvSpPr>
          <p:cNvPr id="6" name="Rectangle 5"/>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140934414"/>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4231" y="2054027"/>
            <a:ext cx="11964472" cy="3539430"/>
          </a:xfrm>
          <a:prstGeom prst="rect">
            <a:avLst/>
          </a:prstGeom>
        </p:spPr>
        <p:txBody>
          <a:bodyPr wrap="square">
            <a:spAutoFit/>
          </a:bodyPr>
          <a:lstStyle/>
          <a:p>
            <a:pPr algn="just"/>
            <a:r>
              <a:rPr lang="en-US" sz="3200" b="1" dirty="0">
                <a:solidFill>
                  <a:schemeClr val="tx2"/>
                </a:solidFill>
                <a:latin typeface="Cambria" panose="02040503050406030204" pitchFamily="18" charset="0"/>
              </a:rPr>
              <a:t>Families with strong family values are those who motivate their children to be positive forces in the world, and who lead them by example. Values such as honor and respect, teaching values of cleanliness, co-operation, tolerance, understanding and situation handling sense, peace, spirituality, integrity, maintaining healthy lifestyle and good overall behavior, are the most vital values  mostly inherited from the family by the child.</a:t>
            </a:r>
            <a:endParaRPr lang="en-GB" sz="3200" b="1" dirty="0">
              <a:solidFill>
                <a:schemeClr val="tx2"/>
              </a:solidFill>
              <a:latin typeface="Cambria" panose="02040503050406030204" pitchFamily="18" charset="0"/>
            </a:endParaRPr>
          </a:p>
        </p:txBody>
      </p:sp>
      <p:sp>
        <p:nvSpPr>
          <p:cNvPr id="6" name="Rectangle 5"/>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405291070"/>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082162"/>
            <a:ext cx="11990231" cy="3539430"/>
          </a:xfrm>
          <a:prstGeom prst="rect">
            <a:avLst/>
          </a:prstGeom>
        </p:spPr>
        <p:txBody>
          <a:bodyPr wrap="square">
            <a:spAutoFit/>
          </a:bodyPr>
          <a:lstStyle/>
          <a:p>
            <a:pPr algn="just"/>
            <a:r>
              <a:rPr lang="en-US" sz="3200" b="1" dirty="0">
                <a:solidFill>
                  <a:schemeClr val="tx2"/>
                </a:solidFill>
                <a:latin typeface="Cambria" panose="02040503050406030204" pitchFamily="18" charset="0"/>
              </a:rPr>
              <a:t>Different cultures give importance to different values, but the root and the base of family values are mostly even throughout the world, because what they have at their base is something very primal - which includes how to be a better human being so that one can adjust well in society. Given below is a list of family values that are stressed upon in life and those which make up some of the most important values in </a:t>
            </a:r>
            <a:r>
              <a:rPr lang="en-US" sz="3200" b="1" dirty="0" smtClean="0">
                <a:solidFill>
                  <a:schemeClr val="tx2"/>
                </a:solidFill>
                <a:latin typeface="Cambria" panose="02040503050406030204" pitchFamily="18" charset="0"/>
              </a:rPr>
              <a:t>life.</a:t>
            </a:r>
            <a:endParaRPr lang="en-GB" sz="3200" b="1" dirty="0">
              <a:solidFill>
                <a:schemeClr val="tx2"/>
              </a:solidFill>
              <a:latin typeface="Cambria" panose="02040503050406030204" pitchFamily="18" charset="0"/>
            </a:endParaRPr>
          </a:p>
        </p:txBody>
      </p:sp>
      <p:sp>
        <p:nvSpPr>
          <p:cNvPr id="6" name="Rectangle 5"/>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256005201"/>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0317" y="2236907"/>
            <a:ext cx="11855696" cy="3046988"/>
          </a:xfrm>
          <a:prstGeom prst="rect">
            <a:avLst/>
          </a:prstGeom>
        </p:spPr>
        <p:txBody>
          <a:bodyPr wrap="square">
            <a:spAutoFit/>
          </a:bodyPr>
          <a:lstStyle/>
          <a:p>
            <a:r>
              <a:rPr lang="en-US" sz="3200" b="1" dirty="0">
                <a:solidFill>
                  <a:schemeClr val="tx2"/>
                </a:solidFill>
                <a:latin typeface="Cambria" panose="02040503050406030204" pitchFamily="18" charset="0"/>
              </a:rPr>
              <a:t>Family seeds the gender, caste and community perspectives among individuals.</a:t>
            </a:r>
            <a:endParaRPr lang="en-GB" sz="3200" b="1" dirty="0">
              <a:solidFill>
                <a:schemeClr val="tx2"/>
              </a:solidFill>
              <a:latin typeface="Cambria" panose="02040503050406030204" pitchFamily="18" charset="0"/>
            </a:endParaRPr>
          </a:p>
          <a:p>
            <a:r>
              <a:rPr lang="en-US" sz="3200" b="1" dirty="0">
                <a:solidFill>
                  <a:schemeClr val="tx2"/>
                </a:solidFill>
                <a:latin typeface="Cambria" panose="02040503050406030204" pitchFamily="18" charset="0"/>
              </a:rPr>
              <a:t>In the west it the origin point of </a:t>
            </a:r>
            <a:r>
              <a:rPr lang="en-US" sz="3200" b="1" dirty="0" err="1" smtClean="0">
                <a:solidFill>
                  <a:schemeClr val="tx2"/>
                </a:solidFill>
                <a:latin typeface="Cambria" panose="02040503050406030204" pitchFamily="18" charset="0"/>
              </a:rPr>
              <a:t>enthnocentricism</a:t>
            </a:r>
            <a:r>
              <a:rPr lang="en-US" sz="3200" b="1" dirty="0" smtClean="0">
                <a:solidFill>
                  <a:schemeClr val="tx2"/>
                </a:solidFill>
                <a:latin typeface="Cambria" panose="02040503050406030204" pitchFamily="18" charset="0"/>
              </a:rPr>
              <a:t> </a:t>
            </a:r>
            <a:r>
              <a:rPr lang="en-US" sz="3200" b="1" dirty="0">
                <a:solidFill>
                  <a:schemeClr val="tx2"/>
                </a:solidFill>
                <a:latin typeface="Cambria" panose="02040503050406030204" pitchFamily="18" charset="0"/>
              </a:rPr>
              <a:t>and racism.</a:t>
            </a:r>
            <a:endParaRPr lang="en-GB" sz="3200" b="1" dirty="0">
              <a:solidFill>
                <a:schemeClr val="tx2"/>
              </a:solidFill>
              <a:latin typeface="Cambria" panose="02040503050406030204" pitchFamily="18" charset="0"/>
            </a:endParaRPr>
          </a:p>
          <a:p>
            <a:r>
              <a:rPr lang="en-US" sz="3200" b="1" dirty="0">
                <a:solidFill>
                  <a:schemeClr val="tx2"/>
                </a:solidFill>
                <a:latin typeface="Cambria" panose="02040503050406030204" pitchFamily="18" charset="0"/>
              </a:rPr>
              <a:t>According to Mac </a:t>
            </a:r>
            <a:r>
              <a:rPr lang="en-US" sz="3200" b="1" dirty="0" err="1">
                <a:solidFill>
                  <a:schemeClr val="tx2"/>
                </a:solidFill>
                <a:latin typeface="Cambria" panose="02040503050406030204" pitchFamily="18" charset="0"/>
              </a:rPr>
              <a:t>Iver</a:t>
            </a:r>
            <a:r>
              <a:rPr lang="en-US" sz="3200" b="1" dirty="0">
                <a:solidFill>
                  <a:schemeClr val="tx2"/>
                </a:solidFill>
                <a:latin typeface="Cambria" panose="02040503050406030204" pitchFamily="18" charset="0"/>
              </a:rPr>
              <a:t>, family is a group defined by sex relationship sufficiently precise and enduring to provide for the procreation and upbringing children.</a:t>
            </a:r>
            <a:endParaRPr lang="en-GB" sz="3200" b="1" dirty="0">
              <a:solidFill>
                <a:schemeClr val="tx2"/>
              </a:solidFill>
              <a:latin typeface="Cambria" panose="02040503050406030204" pitchFamily="18" charset="0"/>
            </a:endParaRPr>
          </a:p>
        </p:txBody>
      </p:sp>
      <p:sp>
        <p:nvSpPr>
          <p:cNvPr id="6" name="Rectangle 5"/>
          <p:cNvSpPr/>
          <p:nvPr/>
        </p:nvSpPr>
        <p:spPr>
          <a:xfrm>
            <a:off x="4360893" y="95112"/>
            <a:ext cx="3491149" cy="901465"/>
          </a:xfrm>
          <a:prstGeom prst="rect">
            <a:avLst/>
          </a:prstGeom>
        </p:spPr>
        <p:txBody>
          <a:bodyPr wrap="none">
            <a:spAutoFit/>
          </a:bodyPr>
          <a:lstStyle/>
          <a:p>
            <a:pPr algn="just">
              <a:lnSpc>
                <a:spcPct val="150000"/>
              </a:lnSpc>
            </a:pPr>
            <a:r>
              <a:rPr lang="en-US" sz="4000" b="1" dirty="0">
                <a:solidFill>
                  <a:srgbClr val="FFFF00"/>
                </a:solidFill>
                <a:latin typeface="Cambria" panose="02040503050406030204" pitchFamily="18" charset="0"/>
                <a:ea typeface="Times New Roman" panose="02020603050405020304" pitchFamily="18" charset="0"/>
                <a:cs typeface="Times New Roman" panose="02020603050405020304" pitchFamily="18" charset="0"/>
              </a:rPr>
              <a:t>Role of Family</a:t>
            </a:r>
            <a:endParaRPr lang="en-GB" sz="4000" dirty="0">
              <a:solidFill>
                <a:srgbClr val="FFFF00"/>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9066735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79" y="2449166"/>
            <a:ext cx="11746523" cy="2995030"/>
          </a:xfrm>
          <a:pattFill prst="pct40">
            <a:fgClr>
              <a:srgbClr val="00B0F0"/>
            </a:fgClr>
            <a:bgClr>
              <a:srgbClr val="FFC000"/>
            </a:bgClr>
          </a:pattFill>
        </p:spPr>
        <p:txBody>
          <a:bodyPr>
            <a:noAutofit/>
          </a:bodyPr>
          <a:lstStyle/>
          <a:p>
            <a:pPr algn="just"/>
            <a:r>
              <a:rPr lang="en-US" sz="3200" b="1" cap="none" dirty="0">
                <a:solidFill>
                  <a:schemeClr val="tx2"/>
                </a:solidFill>
                <a:latin typeface="Cambria" panose="02040503050406030204" pitchFamily="18" charset="0"/>
                <a:ea typeface="Times New Roman" panose="02020603050405020304" pitchFamily="18" charset="0"/>
                <a:cs typeface="Times New Roman" panose="02020603050405020304" pitchFamily="18" charset="0"/>
              </a:rPr>
              <a:t>A</a:t>
            </a:r>
            <a:r>
              <a:rPr lang="en-US" sz="3200" b="1" cap="none" dirty="0" smtClean="0">
                <a:solidFill>
                  <a:schemeClr val="tx2"/>
                </a:solidFill>
                <a:latin typeface="Cambria" panose="02040503050406030204" pitchFamily="18" charset="0"/>
                <a:ea typeface="Times New Roman" panose="02020603050405020304" pitchFamily="18" charset="0"/>
                <a:cs typeface="Times New Roman" panose="02020603050405020304" pitchFamily="18" charset="0"/>
              </a:rPr>
              <a:t> social institution is a complex, integrated set of social norms organized around the preservation of a basic societal value. the social institutions are the products of society created for purposes of carrying out certain activities of life in a smooth and unhindered way.</a:t>
            </a:r>
            <a:endParaRPr lang="en-US" sz="3200" cap="none" dirty="0">
              <a:solidFill>
                <a:schemeClr val="tx2"/>
              </a:solidFill>
            </a:endParaRPr>
          </a:p>
        </p:txBody>
      </p:sp>
    </p:spTree>
    <p:extLst>
      <p:ext uri="{BB962C8B-B14F-4D97-AF65-F5344CB8AC3E}">
        <p14:creationId xmlns:p14="http://schemas.microsoft.com/office/powerpoint/2010/main" val="863266884"/>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014" y="2390568"/>
            <a:ext cx="11746523" cy="2219691"/>
          </a:xfrm>
        </p:spPr>
        <p:txBody>
          <a:bodyPr>
            <a:noAutofit/>
          </a:bodyPr>
          <a:lstStyle/>
          <a:p>
            <a:pPr algn="just"/>
            <a:r>
              <a:rPr lang="en-US" sz="3200" b="1" cap="none" dirty="0">
                <a:solidFill>
                  <a:schemeClr val="tx2"/>
                </a:solidFill>
                <a:latin typeface="Cambria" panose="02040503050406030204" pitchFamily="18" charset="0"/>
              </a:rPr>
              <a:t>S</a:t>
            </a:r>
            <a:r>
              <a:rPr lang="en-US" sz="3200" b="1" cap="none" dirty="0" smtClean="0">
                <a:solidFill>
                  <a:schemeClr val="tx2"/>
                </a:solidFill>
                <a:latin typeface="Cambria" panose="02040503050406030204" pitchFamily="18" charset="0"/>
              </a:rPr>
              <a:t>ocial values have emanated from these institutions and human beings learn some values from these institutions and attempt to function as responsible members.</a:t>
            </a:r>
            <a:endParaRPr lang="en-US" sz="3200" cap="none" dirty="0">
              <a:solidFill>
                <a:schemeClr val="tx2"/>
              </a:solidFill>
            </a:endParaRPr>
          </a:p>
        </p:txBody>
      </p:sp>
    </p:spTree>
    <p:extLst>
      <p:ext uri="{BB962C8B-B14F-4D97-AF65-F5344CB8AC3E}">
        <p14:creationId xmlns:p14="http://schemas.microsoft.com/office/powerpoint/2010/main" val="3152422154"/>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474" y="2630658"/>
            <a:ext cx="11929403" cy="2433712"/>
          </a:xfrm>
          <a:pattFill prst="pct40">
            <a:fgClr>
              <a:srgbClr val="00B0F0"/>
            </a:fgClr>
            <a:bgClr>
              <a:srgbClr val="FFC000"/>
            </a:bgClr>
          </a:pattFill>
        </p:spPr>
        <p:txBody>
          <a:bodyPr>
            <a:noAutofit/>
          </a:bodyPr>
          <a:lstStyle/>
          <a:p>
            <a:pPr algn="just"/>
            <a:r>
              <a:rPr lang="en-US" sz="3200" b="1" cap="none" dirty="0" smtClean="0">
                <a:solidFill>
                  <a:schemeClr val="tx2"/>
                </a:solidFill>
                <a:latin typeface="Cambria" panose="02040503050406030204" pitchFamily="18" charset="0"/>
              </a:rPr>
              <a:t>Social value is a principle, standard, or quality considered worthwhile or desirable. the goal of this value is to assist in the development of compassionate and fair-minded persons who can make positive contributions to society as individuals and as members of groups</a:t>
            </a:r>
            <a:r>
              <a:rPr lang="en-US" sz="3200" b="1" dirty="0" smtClean="0">
                <a:solidFill>
                  <a:schemeClr val="tx2"/>
                </a:solidFill>
                <a:latin typeface="Cambria" panose="02040503050406030204" pitchFamily="18" charset="0"/>
              </a:rPr>
              <a:t>.</a:t>
            </a:r>
            <a:endParaRPr lang="en-US" sz="3200" dirty="0">
              <a:solidFill>
                <a:schemeClr val="tx2"/>
              </a:solidFill>
            </a:endParaRPr>
          </a:p>
        </p:txBody>
      </p:sp>
    </p:spTree>
    <p:extLst>
      <p:ext uri="{BB962C8B-B14F-4D97-AF65-F5344CB8AC3E}">
        <p14:creationId xmlns:p14="http://schemas.microsoft.com/office/powerpoint/2010/main" val="3233951100"/>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45" y="2686927"/>
            <a:ext cx="11929403" cy="2588457"/>
          </a:xfrm>
          <a:noFill/>
        </p:spPr>
        <p:txBody>
          <a:bodyPr>
            <a:noAutofit/>
          </a:bodyPr>
          <a:lstStyle/>
          <a:p>
            <a:pPr algn="just"/>
            <a:r>
              <a:rPr lang="en-US" sz="3200" b="1" cap="none" dirty="0">
                <a:solidFill>
                  <a:schemeClr val="tx2"/>
                </a:solidFill>
                <a:latin typeface="Cambria" panose="02040503050406030204" pitchFamily="18" charset="0"/>
              </a:rPr>
              <a:t>Social values contribute to the development of a sound moral character, a sense of community, and competence in responding to the personal, social and cultural aspects of life. it involves the development of self knowledge and understanding of the feelings, experiences, needs, purposes and rights of oneself and others. </a:t>
            </a:r>
            <a:endParaRPr lang="en-US" sz="3200" dirty="0">
              <a:solidFill>
                <a:schemeClr val="tx2"/>
              </a:solidFill>
            </a:endParaRPr>
          </a:p>
        </p:txBody>
      </p:sp>
    </p:spTree>
    <p:extLst>
      <p:ext uri="{BB962C8B-B14F-4D97-AF65-F5344CB8AC3E}">
        <p14:creationId xmlns:p14="http://schemas.microsoft.com/office/powerpoint/2010/main" val="26447289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474" y="1983543"/>
            <a:ext cx="11929403" cy="3488789"/>
          </a:xfrm>
          <a:pattFill prst="pct40">
            <a:fgClr>
              <a:srgbClr val="00B0F0"/>
            </a:fgClr>
            <a:bgClr>
              <a:srgbClr val="FFC000"/>
            </a:bgClr>
          </a:pattFill>
        </p:spPr>
        <p:txBody>
          <a:bodyPr>
            <a:noAutofit/>
          </a:bodyPr>
          <a:lstStyle/>
          <a:p>
            <a:pPr algn="just"/>
            <a:r>
              <a:rPr lang="en-US" sz="3200" b="1" cap="none" dirty="0" smtClean="0">
                <a:solidFill>
                  <a:schemeClr val="tx2"/>
                </a:solidFill>
                <a:latin typeface="Cambria" panose="02040503050406030204" pitchFamily="18" charset="0"/>
              </a:rPr>
              <a:t>Other </a:t>
            </a:r>
            <a:r>
              <a:rPr lang="en-US" sz="3200" b="1" cap="none" dirty="0">
                <a:solidFill>
                  <a:schemeClr val="tx2"/>
                </a:solidFill>
                <a:latin typeface="Cambria" panose="02040503050406030204" pitchFamily="18" charset="0"/>
              </a:rPr>
              <a:t>  aims of the social values are that it helps in the achievement of critical and creative thinking and communication. All social values are produced and very much shaped by social institutions.</a:t>
            </a:r>
            <a:endParaRPr lang="en-US" sz="3200" dirty="0">
              <a:solidFill>
                <a:schemeClr val="tx2"/>
              </a:solidFill>
            </a:endParaRPr>
          </a:p>
        </p:txBody>
      </p:sp>
    </p:spTree>
    <p:extLst>
      <p:ext uri="{BB962C8B-B14F-4D97-AF65-F5344CB8AC3E}">
        <p14:creationId xmlns:p14="http://schemas.microsoft.com/office/powerpoint/2010/main" val="40851018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326665"/>
            <a:ext cx="12192000" cy="4031873"/>
          </a:xfrm>
          <a:prstGeom prst="rect">
            <a:avLst/>
          </a:prstGeom>
        </p:spPr>
        <p:txBody>
          <a:bodyPr wrap="square">
            <a:spAutoFit/>
          </a:bodyPr>
          <a:lstStyle/>
          <a:p>
            <a:pPr algn="just"/>
            <a:r>
              <a:rPr lang="en-US" sz="3200" b="1" dirty="0">
                <a:solidFill>
                  <a:schemeClr val="tx2"/>
                </a:solidFill>
                <a:latin typeface="Cambria" panose="02040503050406030204" pitchFamily="18" charset="0"/>
              </a:rPr>
              <a:t>Sociologists often reserve the term "institution" to describe normative systems that operate in five basic areas of life, which may be designated as the primary institutions </a:t>
            </a:r>
            <a:endParaRPr lang="en-GB" sz="3200" b="1" dirty="0">
              <a:solidFill>
                <a:schemeClr val="tx2"/>
              </a:solidFill>
              <a:latin typeface="Cambria" panose="02040503050406030204" pitchFamily="18" charset="0"/>
            </a:endParaRPr>
          </a:p>
          <a:p>
            <a:pPr marL="514350" indent="-514350" algn="just">
              <a:buFont typeface="+mj-lt"/>
              <a:buAutoNum type="arabicPeriod"/>
            </a:pPr>
            <a:r>
              <a:rPr lang="en-US" sz="3200" b="1" smtClean="0">
                <a:solidFill>
                  <a:schemeClr val="tx2"/>
                </a:solidFill>
                <a:latin typeface="Cambria" panose="02040503050406030204" pitchFamily="18" charset="0"/>
              </a:rPr>
              <a:t>in </a:t>
            </a:r>
            <a:r>
              <a:rPr lang="en-US" sz="3200" b="1" dirty="0">
                <a:solidFill>
                  <a:schemeClr val="tx2"/>
                </a:solidFill>
                <a:latin typeface="Cambria" panose="02040503050406030204" pitchFamily="18" charset="0"/>
              </a:rPr>
              <a:t>determining </a:t>
            </a:r>
            <a:r>
              <a:rPr lang="en-US" sz="3200" b="1" dirty="0" smtClean="0">
                <a:solidFill>
                  <a:schemeClr val="tx2"/>
                </a:solidFill>
                <a:latin typeface="Cambria" panose="02040503050406030204" pitchFamily="18" charset="0"/>
              </a:rPr>
              <a:t>relationship</a:t>
            </a:r>
            <a:endParaRPr lang="en-GB" sz="3200" b="1" dirty="0">
              <a:solidFill>
                <a:schemeClr val="tx2"/>
              </a:solidFill>
              <a:latin typeface="Cambria" panose="02040503050406030204" pitchFamily="18" charset="0"/>
            </a:endParaRPr>
          </a:p>
          <a:p>
            <a:pPr marL="514350" indent="-514350" algn="just">
              <a:buFont typeface="+mj-lt"/>
              <a:buAutoNum type="arabicPeriod"/>
            </a:pPr>
            <a:r>
              <a:rPr lang="en-US" sz="3200" b="1" dirty="0" smtClean="0">
                <a:solidFill>
                  <a:schemeClr val="tx2"/>
                </a:solidFill>
                <a:latin typeface="Cambria" panose="02040503050406030204" pitchFamily="18" charset="0"/>
              </a:rPr>
              <a:t>in </a:t>
            </a:r>
            <a:r>
              <a:rPr lang="en-US" sz="3200" b="1" dirty="0">
                <a:solidFill>
                  <a:schemeClr val="tx2"/>
                </a:solidFill>
                <a:latin typeface="Cambria" panose="02040503050406030204" pitchFamily="18" charset="0"/>
              </a:rPr>
              <a:t>providing for the </a:t>
            </a:r>
            <a:r>
              <a:rPr lang="en-US" sz="3200" b="1" dirty="0" smtClean="0">
                <a:solidFill>
                  <a:schemeClr val="tx2"/>
                </a:solidFill>
                <a:latin typeface="Cambria" panose="02040503050406030204" pitchFamily="18" charset="0"/>
              </a:rPr>
              <a:t>appropriate </a:t>
            </a:r>
            <a:r>
              <a:rPr lang="en-US" sz="3200" b="1" dirty="0">
                <a:solidFill>
                  <a:schemeClr val="tx2"/>
                </a:solidFill>
                <a:latin typeface="Cambria" panose="02040503050406030204" pitchFamily="18" charset="0"/>
              </a:rPr>
              <a:t>use of </a:t>
            </a:r>
            <a:r>
              <a:rPr lang="en-US" sz="3200" b="1" dirty="0" smtClean="0">
                <a:solidFill>
                  <a:schemeClr val="tx2"/>
                </a:solidFill>
                <a:latin typeface="Cambria" panose="02040503050406030204" pitchFamily="18" charset="0"/>
              </a:rPr>
              <a:t>power</a:t>
            </a:r>
            <a:endParaRPr lang="en-GB" sz="3200" b="1" dirty="0">
              <a:solidFill>
                <a:schemeClr val="tx2"/>
              </a:solidFill>
              <a:latin typeface="Cambria" panose="02040503050406030204" pitchFamily="18" charset="0"/>
            </a:endParaRPr>
          </a:p>
          <a:p>
            <a:pPr marL="514350" indent="-514350" algn="just">
              <a:buFont typeface="+mj-lt"/>
              <a:buAutoNum type="arabicPeriod"/>
            </a:pPr>
            <a:r>
              <a:rPr lang="en-US" sz="3200" b="1" dirty="0" smtClean="0">
                <a:solidFill>
                  <a:schemeClr val="tx2"/>
                </a:solidFill>
                <a:latin typeface="Cambria" panose="02040503050406030204" pitchFamily="18" charset="0"/>
              </a:rPr>
              <a:t>in </a:t>
            </a:r>
            <a:r>
              <a:rPr lang="en-US" sz="3200" b="1" dirty="0">
                <a:solidFill>
                  <a:schemeClr val="tx2"/>
                </a:solidFill>
                <a:latin typeface="Cambria" panose="02040503050406030204" pitchFamily="18" charset="0"/>
              </a:rPr>
              <a:t>regulating the distribution of goods and </a:t>
            </a:r>
            <a:r>
              <a:rPr lang="en-US" sz="3200" b="1" dirty="0" smtClean="0">
                <a:solidFill>
                  <a:schemeClr val="tx2"/>
                </a:solidFill>
                <a:latin typeface="Cambria" panose="02040503050406030204" pitchFamily="18" charset="0"/>
              </a:rPr>
              <a:t>services </a:t>
            </a:r>
            <a:endParaRPr lang="en-GB" sz="3200" b="1" dirty="0">
              <a:solidFill>
                <a:schemeClr val="tx2"/>
              </a:solidFill>
              <a:latin typeface="Cambria" panose="02040503050406030204" pitchFamily="18" charset="0"/>
            </a:endParaRPr>
          </a:p>
          <a:p>
            <a:pPr marL="514350" indent="-514350" algn="just">
              <a:buFont typeface="+mj-lt"/>
              <a:buAutoNum type="arabicPeriod"/>
            </a:pPr>
            <a:r>
              <a:rPr lang="en-US" sz="3200" b="1" dirty="0" smtClean="0">
                <a:solidFill>
                  <a:schemeClr val="tx2"/>
                </a:solidFill>
                <a:latin typeface="Cambria" panose="02040503050406030204" pitchFamily="18" charset="0"/>
              </a:rPr>
              <a:t>in </a:t>
            </a:r>
            <a:r>
              <a:rPr lang="en-US" sz="3200" b="1" dirty="0">
                <a:solidFill>
                  <a:schemeClr val="tx2"/>
                </a:solidFill>
                <a:latin typeface="Cambria" panose="02040503050406030204" pitchFamily="18" charset="0"/>
              </a:rPr>
              <a:t>transmitting knowledge from one generation to the </a:t>
            </a:r>
            <a:r>
              <a:rPr lang="en-US" sz="3200" b="1" dirty="0" smtClean="0">
                <a:solidFill>
                  <a:schemeClr val="tx2"/>
                </a:solidFill>
                <a:latin typeface="Cambria" panose="02040503050406030204" pitchFamily="18" charset="0"/>
              </a:rPr>
              <a:t>next </a:t>
            </a:r>
            <a:endParaRPr lang="en-GB" sz="3200" b="1" dirty="0">
              <a:solidFill>
                <a:schemeClr val="tx2"/>
              </a:solidFill>
              <a:latin typeface="Cambria" panose="02040503050406030204" pitchFamily="18" charset="0"/>
            </a:endParaRPr>
          </a:p>
          <a:p>
            <a:pPr marL="514350" indent="-514350" algn="just">
              <a:buFont typeface="+mj-lt"/>
              <a:buAutoNum type="arabicPeriod"/>
            </a:pPr>
            <a:r>
              <a:rPr lang="en-US" sz="3200" b="1" dirty="0" smtClean="0">
                <a:solidFill>
                  <a:schemeClr val="tx2"/>
                </a:solidFill>
                <a:latin typeface="Cambria" panose="02040503050406030204" pitchFamily="18" charset="0"/>
              </a:rPr>
              <a:t>in </a:t>
            </a:r>
            <a:r>
              <a:rPr lang="en-US" sz="3200" b="1" dirty="0">
                <a:solidFill>
                  <a:schemeClr val="tx2"/>
                </a:solidFill>
                <a:latin typeface="Cambria" panose="02040503050406030204" pitchFamily="18" charset="0"/>
              </a:rPr>
              <a:t>regulating our relation to the </a:t>
            </a:r>
            <a:r>
              <a:rPr lang="en-US" sz="3200" b="1" dirty="0" smtClean="0">
                <a:solidFill>
                  <a:schemeClr val="tx2"/>
                </a:solidFill>
                <a:latin typeface="Cambria" panose="02040503050406030204" pitchFamily="18" charset="0"/>
              </a:rPr>
              <a:t>supernatural</a:t>
            </a:r>
            <a:endParaRPr lang="en-GB" sz="3200" b="1" dirty="0">
              <a:solidFill>
                <a:schemeClr val="tx2"/>
              </a:solidFill>
              <a:latin typeface="Cambria" panose="02040503050406030204" pitchFamily="18" charset="0"/>
            </a:endParaRPr>
          </a:p>
        </p:txBody>
      </p:sp>
    </p:spTree>
    <p:extLst>
      <p:ext uri="{BB962C8B-B14F-4D97-AF65-F5344CB8AC3E}">
        <p14:creationId xmlns:p14="http://schemas.microsoft.com/office/powerpoint/2010/main" val="1478832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decel="50000" fill="hold">
                                          <p:stCondLst>
                                            <p:cond delay="0"/>
                                          </p:stCondLst>
                                        </p:cTn>
                                        <p:tgtEl>
                                          <p:spTgt spid="5">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5">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5">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5">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5">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5">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p:cTn id="31" dur="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5">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 calcmode="lin" valueType="num">
                                      <p:cBhvr>
                                        <p:cTn id="43" dur="500" decel="50000" fill="hold">
                                          <p:stCondLst>
                                            <p:cond delay="0"/>
                                          </p:stCondLst>
                                        </p:cTn>
                                        <p:tgtEl>
                                          <p:spTgt spid="5">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5">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5">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5">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5">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5">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5">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5">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5">
                                            <p:txEl>
                                              <p:pRg st="4" end="4"/>
                                            </p:txEl>
                                          </p:spTgt>
                                        </p:tgtEl>
                                        <p:attrNameLst>
                                          <p:attrName>style.visibility</p:attrName>
                                        </p:attrNameLst>
                                      </p:cBhvr>
                                      <p:to>
                                        <p:strVal val="visible"/>
                                      </p:to>
                                    </p:set>
                                    <p:anim calcmode="lin" valueType="num">
                                      <p:cBhvr>
                                        <p:cTn id="55" dur="500" decel="50000" fill="hold">
                                          <p:stCondLst>
                                            <p:cond delay="0"/>
                                          </p:stCondLst>
                                        </p:cTn>
                                        <p:tgtEl>
                                          <p:spTgt spid="5">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5">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5">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5">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5">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5">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5">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5">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5">
                                            <p:txEl>
                                              <p:pRg st="5" end="5"/>
                                            </p:txEl>
                                          </p:spTgt>
                                        </p:tgtEl>
                                        <p:attrNameLst>
                                          <p:attrName>style.visibility</p:attrName>
                                        </p:attrNameLst>
                                      </p:cBhvr>
                                      <p:to>
                                        <p:strVal val="visible"/>
                                      </p:to>
                                    </p:set>
                                    <p:anim calcmode="lin" valueType="num">
                                      <p:cBhvr>
                                        <p:cTn id="67" dur="500" decel="50000" fill="hold">
                                          <p:stCondLst>
                                            <p:cond delay="0"/>
                                          </p:stCondLst>
                                        </p:cTn>
                                        <p:tgtEl>
                                          <p:spTgt spid="5">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5">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5">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5">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5">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5">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5">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110298"/>
            <a:ext cx="12070080" cy="3539430"/>
          </a:xfrm>
          <a:prstGeom prst="rect">
            <a:avLst/>
          </a:prstGeom>
          <a:noFill/>
        </p:spPr>
        <p:txBody>
          <a:bodyPr wrap="square">
            <a:spAutoFit/>
          </a:bodyPr>
          <a:lstStyle/>
          <a:p>
            <a:pPr algn="just"/>
            <a:r>
              <a:rPr lang="en-US" sz="3200" b="1" dirty="0">
                <a:solidFill>
                  <a:schemeClr val="tx2"/>
                </a:solidFill>
                <a:latin typeface="Cambria" panose="02040503050406030204" pitchFamily="18" charset="0"/>
              </a:rPr>
              <a:t>In short, these five basic institutions are called the family, government, economy, education and religion. </a:t>
            </a:r>
            <a:endParaRPr lang="en-US" sz="3200" b="1" dirty="0" smtClean="0">
              <a:solidFill>
                <a:schemeClr val="tx2"/>
              </a:solidFill>
              <a:latin typeface="Cambria" panose="02040503050406030204" pitchFamily="18" charset="0"/>
            </a:endParaRPr>
          </a:p>
          <a:p>
            <a:pPr algn="just"/>
            <a:r>
              <a:rPr lang="en-US" sz="3200" b="1" dirty="0" smtClean="0">
                <a:solidFill>
                  <a:schemeClr val="tx2"/>
                </a:solidFill>
                <a:latin typeface="Cambria" panose="02040503050406030204" pitchFamily="18" charset="0"/>
              </a:rPr>
              <a:t>The </a:t>
            </a:r>
            <a:r>
              <a:rPr lang="en-US" sz="3200" b="1" dirty="0">
                <a:solidFill>
                  <a:schemeClr val="tx2"/>
                </a:solidFill>
                <a:latin typeface="Cambria" panose="02040503050406030204" pitchFamily="18" charset="0"/>
              </a:rPr>
              <a:t>contributions made for the value formation in an individual by the major social institutions like family, educational institutions, and other agencies like Mass media and model personalities are valuable. Their roles in value formation are discussed below.</a:t>
            </a:r>
            <a:endParaRPr lang="en-GB" sz="3200" b="1" dirty="0">
              <a:solidFill>
                <a:schemeClr val="tx2"/>
              </a:solidFill>
              <a:latin typeface="Cambria" panose="02040503050406030204" pitchFamily="18" charset="0"/>
            </a:endParaRPr>
          </a:p>
        </p:txBody>
      </p:sp>
    </p:spTree>
    <p:extLst>
      <p:ext uri="{BB962C8B-B14F-4D97-AF65-F5344CB8AC3E}">
        <p14:creationId xmlns:p14="http://schemas.microsoft.com/office/powerpoint/2010/main" val="13407705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8CDDBB83-77C1-4099-A0AA-289882E745E2}">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4873beb7-5857-4685-be1f-d57550cc96cc"/>
    <ds:schemaRef ds:uri="http://schemas.openxmlformats.org/package/2006/metadata/core-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1174</TotalTime>
  <Words>1924</Words>
  <Application>Microsoft Office PowerPoint</Application>
  <PresentationFormat>Widescreen</PresentationFormat>
  <Paragraphs>114</Paragraphs>
  <Slides>25</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Cambria</vt:lpstr>
      <vt:lpstr>Euphemia</vt:lpstr>
      <vt:lpstr>Times New Roman</vt:lpstr>
      <vt:lpstr>Office Theme</vt:lpstr>
      <vt:lpstr>PowerPoint Presentation</vt:lpstr>
      <vt:lpstr>values are mostly transmitted through various social agencies. many social institutions help for the formation of values in an individual.</vt:lpstr>
      <vt:lpstr>A social institution is a complex, integrated set of social norms organized around the preservation of a basic societal value. the social institutions are the products of society created for purposes of carrying out certain activities of life in a smooth and unhindered way.</vt:lpstr>
      <vt:lpstr>Social values have emanated from these institutions and human beings learn some values from these institutions and attempt to function as responsible members.</vt:lpstr>
      <vt:lpstr>Social value is a principle, standard, or quality considered worthwhile or desirable. the goal of this value is to assist in the development of compassionate and fair-minded persons who can make positive contributions to society as individuals and as members of groups.</vt:lpstr>
      <vt:lpstr>Social values contribute to the development of a sound moral character, a sense of community, and competence in responding to the personal, social and cultural aspects of life. it involves the development of self knowledge and understanding of the feelings, experiences, needs, purposes and rights of oneself and others. </vt:lpstr>
      <vt:lpstr>Other   aims of the social values are that it helps in the achievement of critical and creative thinking and communication. All social values are produced and very much shaped by social institutions.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iuser</dc:creator>
  <cp:lastModifiedBy>iuser</cp:lastModifiedBy>
  <cp:revision>153</cp:revision>
  <dcterms:created xsi:type="dcterms:W3CDTF">2020-11-17T08:02:30Z</dcterms:created>
  <dcterms:modified xsi:type="dcterms:W3CDTF">2021-01-25T09:20:28Z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