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12" r:id="rId4"/>
  </p:sldMasterIdLst>
  <p:notesMasterIdLst>
    <p:notesMasterId r:id="rId24"/>
  </p:notesMasterIdLst>
  <p:handoutMasterIdLst>
    <p:handoutMasterId r:id="rId25"/>
  </p:handoutMasterIdLst>
  <p:sldIdLst>
    <p:sldId id="422" r:id="rId5"/>
    <p:sldId id="362" r:id="rId6"/>
    <p:sldId id="369" r:id="rId7"/>
    <p:sldId id="368" r:id="rId8"/>
    <p:sldId id="367" r:id="rId9"/>
    <p:sldId id="366" r:id="rId10"/>
    <p:sldId id="370" r:id="rId11"/>
    <p:sldId id="365" r:id="rId12"/>
    <p:sldId id="372" r:id="rId13"/>
    <p:sldId id="371" r:id="rId14"/>
    <p:sldId id="364" r:id="rId15"/>
    <p:sldId id="363" r:id="rId16"/>
    <p:sldId id="374" r:id="rId17"/>
    <p:sldId id="373" r:id="rId18"/>
    <p:sldId id="382" r:id="rId19"/>
    <p:sldId id="375" r:id="rId20"/>
    <p:sldId id="381" r:id="rId21"/>
    <p:sldId id="380" r:id="rId22"/>
    <p:sldId id="43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576" y="72"/>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1/25/2021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1/25/2021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a:t>
            </a:fld>
            <a:endParaRPr lang="en-US"/>
          </a:p>
        </p:txBody>
      </p:sp>
    </p:spTree>
    <p:extLst>
      <p:ext uri="{BB962C8B-B14F-4D97-AF65-F5344CB8AC3E}">
        <p14:creationId xmlns:p14="http://schemas.microsoft.com/office/powerpoint/2010/main" val="4049692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11</a:t>
            </a:fld>
            <a:endParaRPr lang="en-US"/>
          </a:p>
        </p:txBody>
      </p:sp>
    </p:spTree>
    <p:extLst>
      <p:ext uri="{BB962C8B-B14F-4D97-AF65-F5344CB8AC3E}">
        <p14:creationId xmlns:p14="http://schemas.microsoft.com/office/powerpoint/2010/main" val="3114389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12</a:t>
            </a:fld>
            <a:endParaRPr lang="en-US"/>
          </a:p>
        </p:txBody>
      </p:sp>
    </p:spTree>
    <p:extLst>
      <p:ext uri="{BB962C8B-B14F-4D97-AF65-F5344CB8AC3E}">
        <p14:creationId xmlns:p14="http://schemas.microsoft.com/office/powerpoint/2010/main" val="4087481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13</a:t>
            </a:fld>
            <a:endParaRPr lang="en-US"/>
          </a:p>
        </p:txBody>
      </p:sp>
    </p:spTree>
    <p:extLst>
      <p:ext uri="{BB962C8B-B14F-4D97-AF65-F5344CB8AC3E}">
        <p14:creationId xmlns:p14="http://schemas.microsoft.com/office/powerpoint/2010/main" val="3649373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14</a:t>
            </a:fld>
            <a:endParaRPr lang="en-US"/>
          </a:p>
        </p:txBody>
      </p:sp>
    </p:spTree>
    <p:extLst>
      <p:ext uri="{BB962C8B-B14F-4D97-AF65-F5344CB8AC3E}">
        <p14:creationId xmlns:p14="http://schemas.microsoft.com/office/powerpoint/2010/main" val="2646473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15</a:t>
            </a:fld>
            <a:endParaRPr lang="en-US"/>
          </a:p>
        </p:txBody>
      </p:sp>
    </p:spTree>
    <p:extLst>
      <p:ext uri="{BB962C8B-B14F-4D97-AF65-F5344CB8AC3E}">
        <p14:creationId xmlns:p14="http://schemas.microsoft.com/office/powerpoint/2010/main" val="3049499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16</a:t>
            </a:fld>
            <a:endParaRPr lang="en-US"/>
          </a:p>
        </p:txBody>
      </p:sp>
    </p:spTree>
    <p:extLst>
      <p:ext uri="{BB962C8B-B14F-4D97-AF65-F5344CB8AC3E}">
        <p14:creationId xmlns:p14="http://schemas.microsoft.com/office/powerpoint/2010/main" val="1675024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17</a:t>
            </a:fld>
            <a:endParaRPr lang="en-US"/>
          </a:p>
        </p:txBody>
      </p:sp>
    </p:spTree>
    <p:extLst>
      <p:ext uri="{BB962C8B-B14F-4D97-AF65-F5344CB8AC3E}">
        <p14:creationId xmlns:p14="http://schemas.microsoft.com/office/powerpoint/2010/main" val="1183589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18</a:t>
            </a:fld>
            <a:endParaRPr lang="en-US"/>
          </a:p>
        </p:txBody>
      </p:sp>
    </p:spTree>
    <p:extLst>
      <p:ext uri="{BB962C8B-B14F-4D97-AF65-F5344CB8AC3E}">
        <p14:creationId xmlns:p14="http://schemas.microsoft.com/office/powerpoint/2010/main" val="25162149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19</a:t>
            </a:fld>
            <a:endParaRPr lang="en-US"/>
          </a:p>
        </p:txBody>
      </p:sp>
    </p:spTree>
    <p:extLst>
      <p:ext uri="{BB962C8B-B14F-4D97-AF65-F5344CB8AC3E}">
        <p14:creationId xmlns:p14="http://schemas.microsoft.com/office/powerpoint/2010/main" val="1535641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3</a:t>
            </a:fld>
            <a:endParaRPr lang="en-US"/>
          </a:p>
        </p:txBody>
      </p:sp>
    </p:spTree>
    <p:extLst>
      <p:ext uri="{BB962C8B-B14F-4D97-AF65-F5344CB8AC3E}">
        <p14:creationId xmlns:p14="http://schemas.microsoft.com/office/powerpoint/2010/main" val="4133027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4</a:t>
            </a:fld>
            <a:endParaRPr lang="en-US"/>
          </a:p>
        </p:txBody>
      </p:sp>
    </p:spTree>
    <p:extLst>
      <p:ext uri="{BB962C8B-B14F-4D97-AF65-F5344CB8AC3E}">
        <p14:creationId xmlns:p14="http://schemas.microsoft.com/office/powerpoint/2010/main" val="3483525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5</a:t>
            </a:fld>
            <a:endParaRPr lang="en-US"/>
          </a:p>
        </p:txBody>
      </p:sp>
    </p:spTree>
    <p:extLst>
      <p:ext uri="{BB962C8B-B14F-4D97-AF65-F5344CB8AC3E}">
        <p14:creationId xmlns:p14="http://schemas.microsoft.com/office/powerpoint/2010/main" val="1636902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6</a:t>
            </a:fld>
            <a:endParaRPr lang="en-US"/>
          </a:p>
        </p:txBody>
      </p:sp>
    </p:spTree>
    <p:extLst>
      <p:ext uri="{BB962C8B-B14F-4D97-AF65-F5344CB8AC3E}">
        <p14:creationId xmlns:p14="http://schemas.microsoft.com/office/powerpoint/2010/main" val="1746525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7</a:t>
            </a:fld>
            <a:endParaRPr lang="en-US"/>
          </a:p>
        </p:txBody>
      </p:sp>
    </p:spTree>
    <p:extLst>
      <p:ext uri="{BB962C8B-B14F-4D97-AF65-F5344CB8AC3E}">
        <p14:creationId xmlns:p14="http://schemas.microsoft.com/office/powerpoint/2010/main" val="1248474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8</a:t>
            </a:fld>
            <a:endParaRPr lang="en-US"/>
          </a:p>
        </p:txBody>
      </p:sp>
    </p:spTree>
    <p:extLst>
      <p:ext uri="{BB962C8B-B14F-4D97-AF65-F5344CB8AC3E}">
        <p14:creationId xmlns:p14="http://schemas.microsoft.com/office/powerpoint/2010/main" val="2579366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9</a:t>
            </a:fld>
            <a:endParaRPr lang="en-US"/>
          </a:p>
        </p:txBody>
      </p:sp>
    </p:spTree>
    <p:extLst>
      <p:ext uri="{BB962C8B-B14F-4D97-AF65-F5344CB8AC3E}">
        <p14:creationId xmlns:p14="http://schemas.microsoft.com/office/powerpoint/2010/main" val="2595072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10</a:t>
            </a:fld>
            <a:endParaRPr lang="en-US"/>
          </a:p>
        </p:txBody>
      </p:sp>
    </p:spTree>
    <p:extLst>
      <p:ext uri="{BB962C8B-B14F-4D97-AF65-F5344CB8AC3E}">
        <p14:creationId xmlns:p14="http://schemas.microsoft.com/office/powerpoint/2010/main" val="80477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035AB8B-B8EE-4A5E-9D24-FB9BD4A5E620}"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9B1E3E-F45A-420A-A866-131073274BEE}" type="slidenum">
              <a:rPr lang="en-GB" smtClean="0"/>
              <a:t>‹#›</a:t>
            </a:fld>
            <a:endParaRPr lang="en-GB"/>
          </a:p>
        </p:txBody>
      </p:sp>
    </p:spTree>
    <p:extLst>
      <p:ext uri="{BB962C8B-B14F-4D97-AF65-F5344CB8AC3E}">
        <p14:creationId xmlns:p14="http://schemas.microsoft.com/office/powerpoint/2010/main" val="1104567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35AB8B-B8EE-4A5E-9D24-FB9BD4A5E620}"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4063642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35AB8B-B8EE-4A5E-9D24-FB9BD4A5E620}"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4247458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Tree>
    <p:extLst>
      <p:ext uri="{BB962C8B-B14F-4D97-AF65-F5344CB8AC3E}">
        <p14:creationId xmlns:p14="http://schemas.microsoft.com/office/powerpoint/2010/main" val="18526390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35AB8B-B8EE-4A5E-9D24-FB9BD4A5E620}"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428174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5AB8B-B8EE-4A5E-9D24-FB9BD4A5E620}"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2633256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035AB8B-B8EE-4A5E-9D24-FB9BD4A5E620}"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3503168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035AB8B-B8EE-4A5E-9D24-FB9BD4A5E620}" type="datetimeFigureOut">
              <a:rPr lang="en-GB" smtClean="0"/>
              <a:t>25/01/2021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130032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035AB8B-B8EE-4A5E-9D24-FB9BD4A5E620}" type="datetimeFigureOut">
              <a:rPr lang="en-GB" smtClean="0"/>
              <a:t>25/01/2021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2922184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5AB8B-B8EE-4A5E-9D24-FB9BD4A5E620}" type="datetimeFigureOut">
              <a:rPr lang="en-GB" smtClean="0"/>
              <a:t>25/01/2021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110285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5AB8B-B8EE-4A5E-9D24-FB9BD4A5E620}"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2654478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5AB8B-B8EE-4A5E-9D24-FB9BD4A5E620}"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283677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5AB8B-B8EE-4A5E-9D24-FB9BD4A5E620}" type="datetimeFigureOut">
              <a:rPr lang="en-GB" smtClean="0"/>
              <a:t>25/01/2021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98142912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56603" y="3703908"/>
            <a:ext cx="4491160" cy="707886"/>
          </a:xfrm>
          <a:prstGeom prst="rect">
            <a:avLst/>
          </a:prstGeom>
        </p:spPr>
        <p:txBody>
          <a:bodyPr wrap="square">
            <a:spAutoFit/>
          </a:bodyPr>
          <a:lstStyle/>
          <a:p>
            <a:pPr algn="ctr"/>
            <a:r>
              <a:rPr lang="en-US" sz="4000" b="1" dirty="0" smtClean="0">
                <a:solidFill>
                  <a:srgbClr val="FFC000"/>
                </a:solidFill>
                <a:latin typeface="Cambria" panose="02040503050406030204" pitchFamily="18" charset="0"/>
                <a:ea typeface="Times New Roman" panose="02020603050405020304" pitchFamily="18" charset="0"/>
                <a:cs typeface="Times New Roman" panose="02020603050405020304" pitchFamily="18" charset="0"/>
              </a:rPr>
              <a:t>Role of Society </a:t>
            </a:r>
            <a:endParaRPr lang="en-GB" sz="4000" b="1" dirty="0">
              <a:solidFill>
                <a:srgbClr val="FFC000"/>
              </a:solidFill>
              <a:effectLst/>
              <a:latin typeface="Cambria" panose="02040503050406030204" pitchFamily="18" charset="0"/>
              <a:ea typeface="Times New Roman" panose="02020603050405020304" pitchFamily="18" charset="0"/>
            </a:endParaRPr>
          </a:p>
        </p:txBody>
      </p:sp>
      <p:sp>
        <p:nvSpPr>
          <p:cNvPr id="5" name="Rectangle 4"/>
          <p:cNvSpPr/>
          <p:nvPr/>
        </p:nvSpPr>
        <p:spPr>
          <a:xfrm>
            <a:off x="5599899" y="5936799"/>
            <a:ext cx="6427087" cy="70788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000" b="1" dirty="0" smtClean="0">
                <a:solidFill>
                  <a:srgbClr val="FF0000"/>
                </a:solidFill>
                <a:latin typeface="Cambria" panose="02040503050406030204" pitchFamily="18" charset="0"/>
                <a:ea typeface="Times New Roman" panose="02020603050405020304" pitchFamily="18" charset="0"/>
              </a:rPr>
              <a:t>Dr</a:t>
            </a:r>
            <a:r>
              <a:rPr lang="en-US" sz="4000" b="1" dirty="0" smtClean="0">
                <a:solidFill>
                  <a:srgbClr val="FF0000"/>
                </a:solidFill>
                <a:latin typeface="Cambria" panose="02040503050406030204" pitchFamily="18" charset="0"/>
                <a:ea typeface="Times New Roman" panose="02020603050405020304" pitchFamily="18" charset="0"/>
              </a:rPr>
              <a:t>. T.K.THIRUMALAISAMY</a:t>
            </a:r>
          </a:p>
        </p:txBody>
      </p:sp>
    </p:spTree>
    <p:extLst>
      <p:ext uri="{BB962C8B-B14F-4D97-AF65-F5344CB8AC3E}">
        <p14:creationId xmlns:p14="http://schemas.microsoft.com/office/powerpoint/2010/main" val="3701605895"/>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2900">
                                          <p:stCondLst>
                                            <p:cond delay="0"/>
                                          </p:stCondLst>
                                        </p:cTn>
                                        <p:tgtEl>
                                          <p:spTgt spid="6"/>
                                        </p:tgtEl>
                                      </p:cBhvr>
                                    </p:animEffect>
                                    <p:anim calcmode="lin" valueType="num">
                                      <p:cBhvr>
                                        <p:cTn id="8" dur="9110"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3320"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3320" tmFilter="0, 0; 0.125,0.2665; 0.25,0.4; 0.375,0.465; 0.5,0.5;  0.625,0.535; 0.75,0.6; 0.875,0.7335; 1,1">
                                          <p:stCondLst>
                                            <p:cond delay="3320"/>
                                          </p:stCondLst>
                                        </p:cTn>
                                        <p:tgtEl>
                                          <p:spTgt spid="6"/>
                                        </p:tgtEl>
                                        <p:attrNameLst>
                                          <p:attrName>ppt_y</p:attrName>
                                        </p:attrNameLst>
                                      </p:cBhvr>
                                      <p:tavLst>
                                        <p:tav tm="0" fmla="#ppt_y-sin(pi*$)/9">
                                          <p:val>
                                            <p:fltVal val="0"/>
                                          </p:val>
                                        </p:tav>
                                        <p:tav tm="100000">
                                          <p:val>
                                            <p:fltVal val="1"/>
                                          </p:val>
                                        </p:tav>
                                      </p:tavLst>
                                    </p:anim>
                                    <p:anim calcmode="lin" valueType="num">
                                      <p:cBhvr>
                                        <p:cTn id="11" dur="1660" tmFilter="0, 0; 0.125,0.2665; 0.25,0.4; 0.375,0.465; 0.5,0.5;  0.625,0.535; 0.75,0.6; 0.875,0.7335; 1,1">
                                          <p:stCondLst>
                                            <p:cond delay="6620"/>
                                          </p:stCondLst>
                                        </p:cTn>
                                        <p:tgtEl>
                                          <p:spTgt spid="6"/>
                                        </p:tgtEl>
                                        <p:attrNameLst>
                                          <p:attrName>ppt_y</p:attrName>
                                        </p:attrNameLst>
                                      </p:cBhvr>
                                      <p:tavLst>
                                        <p:tav tm="0" fmla="#ppt_y-sin(pi*$)/27">
                                          <p:val>
                                            <p:fltVal val="0"/>
                                          </p:val>
                                        </p:tav>
                                        <p:tav tm="100000">
                                          <p:val>
                                            <p:fltVal val="1"/>
                                          </p:val>
                                        </p:tav>
                                      </p:tavLst>
                                    </p:anim>
                                    <p:anim calcmode="lin" valueType="num">
                                      <p:cBhvr>
                                        <p:cTn id="12" dur="820" tmFilter="0, 0; 0.125,0.2665; 0.25,0.4; 0.375,0.465; 0.5,0.5;  0.625,0.535; 0.75,0.6; 0.875,0.7335; 1,1">
                                          <p:stCondLst>
                                            <p:cond delay="8280"/>
                                          </p:stCondLst>
                                        </p:cTn>
                                        <p:tgtEl>
                                          <p:spTgt spid="6"/>
                                        </p:tgtEl>
                                        <p:attrNameLst>
                                          <p:attrName>ppt_y</p:attrName>
                                        </p:attrNameLst>
                                      </p:cBhvr>
                                      <p:tavLst>
                                        <p:tav tm="0" fmla="#ppt_y-sin(pi*$)/81">
                                          <p:val>
                                            <p:fltVal val="0"/>
                                          </p:val>
                                        </p:tav>
                                        <p:tav tm="100000">
                                          <p:val>
                                            <p:fltVal val="1"/>
                                          </p:val>
                                        </p:tav>
                                      </p:tavLst>
                                    </p:anim>
                                    <p:animScale>
                                      <p:cBhvr>
                                        <p:cTn id="13" dur="130">
                                          <p:stCondLst>
                                            <p:cond delay="3250"/>
                                          </p:stCondLst>
                                        </p:cTn>
                                        <p:tgtEl>
                                          <p:spTgt spid="6"/>
                                        </p:tgtEl>
                                      </p:cBhvr>
                                      <p:to x="100000" y="60000"/>
                                    </p:animScale>
                                    <p:animScale>
                                      <p:cBhvr>
                                        <p:cTn id="14" dur="830" decel="50000">
                                          <p:stCondLst>
                                            <p:cond delay="3380"/>
                                          </p:stCondLst>
                                        </p:cTn>
                                        <p:tgtEl>
                                          <p:spTgt spid="6"/>
                                        </p:tgtEl>
                                      </p:cBhvr>
                                      <p:to x="100000" y="100000"/>
                                    </p:animScale>
                                    <p:animScale>
                                      <p:cBhvr>
                                        <p:cTn id="15" dur="130">
                                          <p:stCondLst>
                                            <p:cond delay="6560"/>
                                          </p:stCondLst>
                                        </p:cTn>
                                        <p:tgtEl>
                                          <p:spTgt spid="6"/>
                                        </p:tgtEl>
                                      </p:cBhvr>
                                      <p:to x="100000" y="80000"/>
                                    </p:animScale>
                                    <p:animScale>
                                      <p:cBhvr>
                                        <p:cTn id="16" dur="830" decel="50000">
                                          <p:stCondLst>
                                            <p:cond delay="6690"/>
                                          </p:stCondLst>
                                        </p:cTn>
                                        <p:tgtEl>
                                          <p:spTgt spid="6"/>
                                        </p:tgtEl>
                                      </p:cBhvr>
                                      <p:to x="100000" y="100000"/>
                                    </p:animScale>
                                    <p:animScale>
                                      <p:cBhvr>
                                        <p:cTn id="17" dur="130">
                                          <p:stCondLst>
                                            <p:cond delay="8210"/>
                                          </p:stCondLst>
                                        </p:cTn>
                                        <p:tgtEl>
                                          <p:spTgt spid="6"/>
                                        </p:tgtEl>
                                      </p:cBhvr>
                                      <p:to x="100000" y="90000"/>
                                    </p:animScale>
                                    <p:animScale>
                                      <p:cBhvr>
                                        <p:cTn id="18" dur="830" decel="50000">
                                          <p:stCondLst>
                                            <p:cond delay="8340"/>
                                          </p:stCondLst>
                                        </p:cTn>
                                        <p:tgtEl>
                                          <p:spTgt spid="6"/>
                                        </p:tgtEl>
                                      </p:cBhvr>
                                      <p:to x="100000" y="100000"/>
                                    </p:animScale>
                                    <p:animScale>
                                      <p:cBhvr>
                                        <p:cTn id="19" dur="130">
                                          <p:stCondLst>
                                            <p:cond delay="9040"/>
                                          </p:stCondLst>
                                        </p:cTn>
                                        <p:tgtEl>
                                          <p:spTgt spid="6"/>
                                        </p:tgtEl>
                                      </p:cBhvr>
                                      <p:to x="100000" y="95000"/>
                                    </p:animScale>
                                    <p:animScale>
                                      <p:cBhvr>
                                        <p:cTn id="20" dur="830" decel="50000">
                                          <p:stCondLst>
                                            <p:cond delay="9170"/>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226800"/>
            <a:ext cx="11957539" cy="2554545"/>
          </a:xfrm>
          <a:prstGeom prst="rect">
            <a:avLst/>
          </a:prstGeom>
          <a:noFill/>
        </p:spPr>
        <p:txBody>
          <a:bodyPr wrap="square">
            <a:spAutoFit/>
          </a:bodyPr>
          <a:lstStyle/>
          <a:p>
            <a:pPr algn="just"/>
            <a:r>
              <a:rPr lang="en-US" sz="3200" b="1" dirty="0" smtClean="0">
                <a:solidFill>
                  <a:schemeClr val="tx2"/>
                </a:solidFill>
                <a:latin typeface="Cambria" panose="02040503050406030204" pitchFamily="18" charset="0"/>
              </a:rPr>
              <a:t>They </a:t>
            </a:r>
            <a:r>
              <a:rPr lang="en-US" sz="3200" b="1" dirty="0">
                <a:solidFill>
                  <a:schemeClr val="tx2"/>
                </a:solidFill>
                <a:latin typeface="Cambria" panose="02040503050406030204" pitchFamily="18" charset="0"/>
              </a:rPr>
              <a:t>have lost their souls in Hi-fi audio sets, Home theatres, kitchen equipments, automobiles and flats. The highest value of human life is portrayed as consuming goods. Actually the society has to be multifaceted and directs the individuals to live a healthy just life. </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153592896"/>
      </p:ext>
    </p:extLst>
  </p:cSld>
  <p:clrMapOvr>
    <a:masterClrMapping/>
  </p:clrMapOvr>
  <mc:AlternateContent xmlns:mc="http://schemas.openxmlformats.org/markup-compatibility/2006" xmlns:p14="http://schemas.microsoft.com/office/powerpoint/2010/main">
    <mc:Choice Requires="p14">
      <p:transition spd="slow" p14:dur="20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4176" y="2651803"/>
            <a:ext cx="11957539" cy="2554545"/>
          </a:xfrm>
          <a:prstGeom prst="rect">
            <a:avLst/>
          </a:prstGeom>
          <a:noFill/>
        </p:spPr>
        <p:txBody>
          <a:bodyPr wrap="square">
            <a:spAutoFit/>
          </a:bodyPr>
          <a:lstStyle/>
          <a:p>
            <a:pPr algn="just"/>
            <a:r>
              <a:rPr lang="en-US" sz="3200" b="1" dirty="0" smtClean="0">
                <a:solidFill>
                  <a:schemeClr val="tx2"/>
                </a:solidFill>
                <a:latin typeface="Cambria" panose="02040503050406030204" pitchFamily="18" charset="0"/>
              </a:rPr>
              <a:t>The </a:t>
            </a:r>
            <a:r>
              <a:rPr lang="en-US" sz="3200" b="1" dirty="0">
                <a:solidFill>
                  <a:schemeClr val="tx2"/>
                </a:solidFill>
                <a:latin typeface="Cambria" panose="02040503050406030204" pitchFamily="18" charset="0"/>
              </a:rPr>
              <a:t>politico economic powers ruined the values of honesty and simplicity instead they influenced people to accept dishonesty and corruption as values of life. So understanding society implies the understanding of the forces deciding the value system of the society. </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492011085"/>
      </p:ext>
    </p:extLst>
  </p:cSld>
  <p:clrMapOvr>
    <a:masterClrMapping/>
  </p:clrMapOvr>
  <mc:AlternateContent xmlns:mc="http://schemas.openxmlformats.org/markup-compatibility/2006" xmlns:p14="http://schemas.microsoft.com/office/powerpoint/2010/main">
    <mc:Choice Requires="p14">
      <p:transition spd="slow" p14:dur="20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226800"/>
            <a:ext cx="11957539" cy="3046988"/>
          </a:xfrm>
          <a:prstGeom prst="rect">
            <a:avLst/>
          </a:prstGeom>
          <a:noFill/>
        </p:spPr>
        <p:txBody>
          <a:bodyPr wrap="square">
            <a:spAutoFit/>
          </a:bodyPr>
          <a:lstStyle/>
          <a:p>
            <a:pPr algn="just"/>
            <a:r>
              <a:rPr lang="en-US" sz="3200" b="1" dirty="0" smtClean="0">
                <a:solidFill>
                  <a:schemeClr val="tx2"/>
                </a:solidFill>
                <a:latin typeface="Cambria" panose="02040503050406030204" pitchFamily="18" charset="0"/>
              </a:rPr>
              <a:t>Society </a:t>
            </a:r>
            <a:r>
              <a:rPr lang="en-US" sz="3200" b="1" dirty="0">
                <a:solidFill>
                  <a:schemeClr val="tx2"/>
                </a:solidFill>
                <a:latin typeface="Cambria" panose="02040503050406030204" pitchFamily="18" charset="0"/>
              </a:rPr>
              <a:t>could be tamed and controlled if people become aware of the ideological bearings of the society. If society is put on the right track, then the society could influence it is own people towards just  and fair values. It is vicious circle. Individuals collectively change the society. Society also influences the individual very effectively. </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150882258"/>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226800"/>
            <a:ext cx="11957539" cy="3046988"/>
          </a:xfrm>
          <a:prstGeom prst="rect">
            <a:avLst/>
          </a:prstGeom>
          <a:noFill/>
        </p:spPr>
        <p:txBody>
          <a:bodyPr wrap="square">
            <a:spAutoFit/>
          </a:bodyPr>
          <a:lstStyle/>
          <a:p>
            <a:pPr algn="just"/>
            <a:r>
              <a:rPr lang="en-US" sz="3200" b="1" dirty="0" smtClean="0">
                <a:solidFill>
                  <a:schemeClr val="tx2"/>
                </a:solidFill>
                <a:latin typeface="Cambria" panose="02040503050406030204" pitchFamily="18" charset="0"/>
              </a:rPr>
              <a:t>Hence</a:t>
            </a:r>
            <a:r>
              <a:rPr lang="en-US" sz="3200" b="1" dirty="0">
                <a:solidFill>
                  <a:schemeClr val="tx2"/>
                </a:solidFill>
                <a:latin typeface="Cambria" panose="02040503050406030204" pitchFamily="18" charset="0"/>
              </a:rPr>
              <a:t>, we should under stand the nature of the society where we live in and follow the genuine values for the sake of social and common good. If the society is corrupted and imposes false and unjust values, it is the duty of individuals to use their critical intelligence and change the nature of the society by collective </a:t>
            </a:r>
            <a:r>
              <a:rPr lang="en-US" sz="3200" b="1" dirty="0" smtClean="0">
                <a:solidFill>
                  <a:schemeClr val="tx2"/>
                </a:solidFill>
                <a:latin typeface="Cambria" panose="02040503050406030204" pitchFamily="18" charset="0"/>
              </a:rPr>
              <a:t>endeavor.    </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631658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226800"/>
            <a:ext cx="11957539" cy="3046988"/>
          </a:xfrm>
          <a:prstGeom prst="rect">
            <a:avLst/>
          </a:prstGeom>
          <a:noFill/>
        </p:spPr>
        <p:txBody>
          <a:bodyPr wrap="square">
            <a:spAutoFit/>
          </a:bodyPr>
          <a:lstStyle/>
          <a:p>
            <a:pPr algn="just"/>
            <a:r>
              <a:rPr lang="en-US" sz="3200" b="1" dirty="0" smtClean="0">
                <a:solidFill>
                  <a:schemeClr val="tx2"/>
                </a:solidFill>
                <a:latin typeface="Cambria" panose="02040503050406030204" pitchFamily="18" charset="0"/>
              </a:rPr>
              <a:t>Similarly </a:t>
            </a:r>
            <a:r>
              <a:rPr lang="en-US" sz="3200" b="1" dirty="0">
                <a:solidFill>
                  <a:schemeClr val="tx2"/>
                </a:solidFill>
                <a:latin typeface="Cambria" panose="02040503050406030204" pitchFamily="18" charset="0"/>
              </a:rPr>
              <a:t>the many societies are taken for a ride by religious fundamentalists and the secular values are being challenged. War in the name of Religions continue and challenges the global peace. Religious fanaticism is portrayed as a genuine holy value to be practiced by the fundamentalists. This negative value paves the way for terrorism and destruction.  </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42294811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935138"/>
            <a:ext cx="11957539" cy="1569660"/>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The common denominators of Universalistic values are Compassion, Justice, Equity, the Right of Conscience, Reason, and Respect for Others. </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4659465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329831"/>
            <a:ext cx="11957539" cy="2554545"/>
          </a:xfrm>
          <a:prstGeom prst="rect">
            <a:avLst/>
          </a:prstGeom>
          <a:noFill/>
        </p:spPr>
        <p:txBody>
          <a:bodyPr wrap="square">
            <a:spAutoFit/>
          </a:bodyPr>
          <a:lstStyle/>
          <a:p>
            <a:pPr marL="457200" lvl="0" indent="-457200" algn="just">
              <a:buFont typeface="Wingdings" panose="05000000000000000000" pitchFamily="2" charset="2"/>
              <a:buChar char="v"/>
            </a:pPr>
            <a:r>
              <a:rPr lang="en-US" sz="3200" b="1" dirty="0" smtClean="0">
                <a:solidFill>
                  <a:schemeClr val="tx2"/>
                </a:solidFill>
                <a:latin typeface="Cambria" panose="02040503050406030204" pitchFamily="18" charset="0"/>
              </a:rPr>
              <a:t>Speak </a:t>
            </a:r>
            <a:r>
              <a:rPr lang="en-US" sz="3200" b="1" dirty="0">
                <a:solidFill>
                  <a:schemeClr val="tx2"/>
                </a:solidFill>
                <a:latin typeface="Cambria" panose="02040503050406030204" pitchFamily="18" charset="0"/>
              </a:rPr>
              <a:t>out on moral issues with clarity and confidence; </a:t>
            </a:r>
            <a:endParaRPr lang="en-GB" sz="3200" b="1" dirty="0">
              <a:solidFill>
                <a:schemeClr val="tx2"/>
              </a:solidFill>
              <a:latin typeface="Cambria" panose="02040503050406030204" pitchFamily="18" charset="0"/>
            </a:endParaRPr>
          </a:p>
          <a:p>
            <a:pPr marL="457200" lvl="0" indent="-457200" algn="just">
              <a:buFont typeface="Wingdings" panose="05000000000000000000" pitchFamily="2" charset="2"/>
              <a:buChar char="v"/>
            </a:pPr>
            <a:r>
              <a:rPr lang="en-US" sz="3200" b="1" dirty="0">
                <a:solidFill>
                  <a:schemeClr val="tx2"/>
                </a:solidFill>
                <a:latin typeface="Cambria" panose="02040503050406030204" pitchFamily="18" charset="0"/>
              </a:rPr>
              <a:t>Listen to people with whom we find ourselves in conflict, recognizing them as our neighbors, our kin; </a:t>
            </a:r>
            <a:endParaRPr lang="en-GB" sz="3200" b="1" dirty="0">
              <a:solidFill>
                <a:schemeClr val="tx2"/>
              </a:solidFill>
              <a:latin typeface="Cambria" panose="02040503050406030204" pitchFamily="18" charset="0"/>
            </a:endParaRPr>
          </a:p>
          <a:p>
            <a:pPr marL="457200" lvl="0" indent="-457200" algn="just">
              <a:buFont typeface="Wingdings" panose="05000000000000000000" pitchFamily="2" charset="2"/>
              <a:buChar char="v"/>
            </a:pPr>
            <a:r>
              <a:rPr lang="en-US" sz="3200" b="1" dirty="0">
                <a:solidFill>
                  <a:schemeClr val="tx2"/>
                </a:solidFill>
                <a:latin typeface="Cambria" panose="02040503050406030204" pitchFamily="18" charset="0"/>
              </a:rPr>
              <a:t>Model a religion that embraces liberalism and morality; and </a:t>
            </a:r>
            <a:endParaRPr lang="en-GB" sz="3200" b="1" dirty="0">
              <a:solidFill>
                <a:schemeClr val="tx2"/>
              </a:solidFill>
              <a:latin typeface="Cambria" panose="02040503050406030204" pitchFamily="18" charset="0"/>
            </a:endParaRPr>
          </a:p>
          <a:p>
            <a:pPr marL="457200" lvl="0" indent="-457200" algn="just">
              <a:buFont typeface="Wingdings" panose="05000000000000000000" pitchFamily="2" charset="2"/>
              <a:buChar char="v"/>
            </a:pPr>
            <a:r>
              <a:rPr lang="en-US" sz="3200" b="1" dirty="0">
                <a:solidFill>
                  <a:schemeClr val="tx2"/>
                </a:solidFill>
                <a:latin typeface="Cambria" panose="02040503050406030204" pitchFamily="18" charset="0"/>
              </a:rPr>
              <a:t>Apply our moral values to improve society. </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
        <p:nvSpPr>
          <p:cNvPr id="2" name="Rectangle 1"/>
          <p:cNvSpPr/>
          <p:nvPr/>
        </p:nvSpPr>
        <p:spPr>
          <a:xfrm>
            <a:off x="3054640" y="1407220"/>
            <a:ext cx="7630166" cy="584775"/>
          </a:xfrm>
          <a:prstGeom prst="rect">
            <a:avLst/>
          </a:prstGeom>
        </p:spPr>
        <p:txBody>
          <a:bodyPr wrap="none">
            <a:spAutoFit/>
          </a:bodyPr>
          <a:lstStyle/>
          <a:p>
            <a:pPr algn="just"/>
            <a:r>
              <a:rPr lang="en-US" sz="3200" b="1" dirty="0">
                <a:solidFill>
                  <a:srgbClr val="FF0000"/>
                </a:solidFill>
                <a:latin typeface="Cambria" panose="02040503050406030204" pitchFamily="18" charset="0"/>
              </a:rPr>
              <a:t>To solve the crisis, as individuals, let us:</a:t>
            </a:r>
            <a:endParaRPr lang="en-GB" sz="32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13481979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4000"/>
                                        <p:tgtEl>
                                          <p:spTgt spid="5">
                                            <p:txEl>
                                              <p:pRg st="0" end="0"/>
                                            </p:txEl>
                                          </p:spTgt>
                                        </p:tgtEl>
                                      </p:cBhvr>
                                    </p:animEffect>
                                    <p:anim calcmode="lin" valueType="num">
                                      <p:cBhvr>
                                        <p:cTn id="8" dur="4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4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4000"/>
                                        <p:tgtEl>
                                          <p:spTgt spid="5">
                                            <p:txEl>
                                              <p:pRg st="1" end="1"/>
                                            </p:txEl>
                                          </p:spTgt>
                                        </p:tgtEl>
                                      </p:cBhvr>
                                    </p:animEffect>
                                    <p:anim calcmode="lin" valueType="num">
                                      <p:cBhvr>
                                        <p:cTn id="15" dur="4000" fill="hold"/>
                                        <p:tgtEl>
                                          <p:spTgt spid="5">
                                            <p:txEl>
                                              <p:pRg st="1" end="1"/>
                                            </p:txEl>
                                          </p:spTgt>
                                        </p:tgtEl>
                                        <p:attrNameLst>
                                          <p:attrName>ppt_w</p:attrName>
                                        </p:attrNameLst>
                                      </p:cBhvr>
                                      <p:tavLst>
                                        <p:tav tm="0" fmla="#ppt_w*sin(2.5*pi*$)">
                                          <p:val>
                                            <p:fltVal val="0"/>
                                          </p:val>
                                        </p:tav>
                                        <p:tav tm="100000">
                                          <p:val>
                                            <p:fltVal val="1"/>
                                          </p:val>
                                        </p:tav>
                                      </p:tavLst>
                                    </p:anim>
                                    <p:anim calcmode="lin" valueType="num">
                                      <p:cBhvr>
                                        <p:cTn id="16" dur="4000" fill="hold"/>
                                        <p:tgtEl>
                                          <p:spTgt spid="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4000"/>
                                        <p:tgtEl>
                                          <p:spTgt spid="5">
                                            <p:txEl>
                                              <p:pRg st="2" end="2"/>
                                            </p:txEl>
                                          </p:spTgt>
                                        </p:tgtEl>
                                      </p:cBhvr>
                                    </p:animEffect>
                                    <p:anim calcmode="lin" valueType="num">
                                      <p:cBhvr>
                                        <p:cTn id="22" dur="4000" fill="hold"/>
                                        <p:tgtEl>
                                          <p:spTgt spid="5">
                                            <p:txEl>
                                              <p:pRg st="2" end="2"/>
                                            </p:txEl>
                                          </p:spTgt>
                                        </p:tgtEl>
                                        <p:attrNameLst>
                                          <p:attrName>ppt_w</p:attrName>
                                        </p:attrNameLst>
                                      </p:cBhvr>
                                      <p:tavLst>
                                        <p:tav tm="0" fmla="#ppt_w*sin(2.5*pi*$)">
                                          <p:val>
                                            <p:fltVal val="0"/>
                                          </p:val>
                                        </p:tav>
                                        <p:tav tm="100000">
                                          <p:val>
                                            <p:fltVal val="1"/>
                                          </p:val>
                                        </p:tav>
                                      </p:tavLst>
                                    </p:anim>
                                    <p:anim calcmode="lin" valueType="num">
                                      <p:cBhvr>
                                        <p:cTn id="23" dur="40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4000"/>
                                        <p:tgtEl>
                                          <p:spTgt spid="5">
                                            <p:txEl>
                                              <p:pRg st="3" end="3"/>
                                            </p:txEl>
                                          </p:spTgt>
                                        </p:tgtEl>
                                      </p:cBhvr>
                                    </p:animEffect>
                                    <p:anim calcmode="lin" valueType="num">
                                      <p:cBhvr>
                                        <p:cTn id="29" dur="4000" fill="hold"/>
                                        <p:tgtEl>
                                          <p:spTgt spid="5">
                                            <p:txEl>
                                              <p:pRg st="3" end="3"/>
                                            </p:txEl>
                                          </p:spTgt>
                                        </p:tgtEl>
                                        <p:attrNameLst>
                                          <p:attrName>ppt_w</p:attrName>
                                        </p:attrNameLst>
                                      </p:cBhvr>
                                      <p:tavLst>
                                        <p:tav tm="0" fmla="#ppt_w*sin(2.5*pi*$)">
                                          <p:val>
                                            <p:fltVal val="0"/>
                                          </p:val>
                                        </p:tav>
                                        <p:tav tm="100000">
                                          <p:val>
                                            <p:fltVal val="1"/>
                                          </p:val>
                                        </p:tav>
                                      </p:tavLst>
                                    </p:anim>
                                    <p:anim calcmode="lin" valueType="num">
                                      <p:cBhvr>
                                        <p:cTn id="30" dur="4000" fill="hold"/>
                                        <p:tgtEl>
                                          <p:spTgt spid="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226800"/>
            <a:ext cx="11957539" cy="3046988"/>
          </a:xfrm>
          <a:prstGeom prst="rect">
            <a:avLst/>
          </a:prstGeom>
          <a:noFill/>
        </p:spPr>
        <p:txBody>
          <a:bodyPr wrap="square">
            <a:spAutoFit/>
          </a:bodyPr>
          <a:lstStyle/>
          <a:p>
            <a:pPr marL="457200" lvl="0" indent="-457200">
              <a:buFont typeface="Wingdings" panose="05000000000000000000" pitchFamily="2" charset="2"/>
              <a:buChar char="ü"/>
            </a:pPr>
            <a:r>
              <a:rPr lang="en-US" sz="3200" b="1" dirty="0" smtClean="0">
                <a:solidFill>
                  <a:schemeClr val="tx2"/>
                </a:solidFill>
                <a:latin typeface="Cambria" panose="02040503050406030204" pitchFamily="18" charset="0"/>
              </a:rPr>
              <a:t>State </a:t>
            </a:r>
            <a:r>
              <a:rPr lang="en-US" sz="3200" b="1" dirty="0">
                <a:solidFill>
                  <a:schemeClr val="tx2"/>
                </a:solidFill>
                <a:latin typeface="Cambria" panose="02040503050406030204" pitchFamily="18" charset="0"/>
              </a:rPr>
              <a:t>the moral grounding of our social justice agendas; </a:t>
            </a:r>
            <a:endParaRPr lang="en-GB" sz="3200" b="1" dirty="0">
              <a:solidFill>
                <a:schemeClr val="tx2"/>
              </a:solidFill>
              <a:latin typeface="Cambria" panose="02040503050406030204" pitchFamily="18" charset="0"/>
            </a:endParaRPr>
          </a:p>
          <a:p>
            <a:pPr marL="457200" lvl="0" indent="-457200">
              <a:buFont typeface="Wingdings" panose="05000000000000000000" pitchFamily="2" charset="2"/>
              <a:buChar char="ü"/>
            </a:pPr>
            <a:r>
              <a:rPr lang="en-US" sz="3200" b="1" dirty="0">
                <a:solidFill>
                  <a:schemeClr val="tx2"/>
                </a:solidFill>
                <a:latin typeface="Cambria" panose="02040503050406030204" pitchFamily="18" charset="0"/>
              </a:rPr>
              <a:t>Speak collectively on moral issues; </a:t>
            </a:r>
            <a:endParaRPr lang="en-GB" sz="3200" b="1" dirty="0">
              <a:solidFill>
                <a:schemeClr val="tx2"/>
              </a:solidFill>
              <a:latin typeface="Cambria" panose="02040503050406030204" pitchFamily="18" charset="0"/>
            </a:endParaRPr>
          </a:p>
          <a:p>
            <a:pPr marL="457200" lvl="0" indent="-457200">
              <a:buFont typeface="Wingdings" panose="05000000000000000000" pitchFamily="2" charset="2"/>
              <a:buChar char="ü"/>
            </a:pPr>
            <a:r>
              <a:rPr lang="en-US" sz="3200" b="1" dirty="0">
                <a:solidFill>
                  <a:schemeClr val="tx2"/>
                </a:solidFill>
                <a:latin typeface="Cambria" panose="02040503050406030204" pitchFamily="18" charset="0"/>
              </a:rPr>
              <a:t>Give ourselves clear and accessible language to describe our moral values; and </a:t>
            </a:r>
            <a:endParaRPr lang="en-GB" sz="3200" b="1" dirty="0">
              <a:solidFill>
                <a:schemeClr val="tx2"/>
              </a:solidFill>
              <a:latin typeface="Cambria" panose="02040503050406030204" pitchFamily="18" charset="0"/>
            </a:endParaRPr>
          </a:p>
          <a:p>
            <a:pPr marL="457200" lvl="0" indent="-457200">
              <a:buFont typeface="Wingdings" panose="05000000000000000000" pitchFamily="2" charset="2"/>
              <a:buChar char="ü"/>
            </a:pPr>
            <a:r>
              <a:rPr lang="en-US" sz="3200" b="1" dirty="0">
                <a:solidFill>
                  <a:schemeClr val="tx2"/>
                </a:solidFill>
                <a:latin typeface="Cambria" panose="02040503050406030204" pitchFamily="18" charset="0"/>
              </a:rPr>
              <a:t>Urge our religious leaders to proclaim our moral values in the public square. </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
        <p:nvSpPr>
          <p:cNvPr id="2" name="Rectangle 1"/>
          <p:cNvSpPr/>
          <p:nvPr/>
        </p:nvSpPr>
        <p:spPr>
          <a:xfrm>
            <a:off x="3815873" y="1474579"/>
            <a:ext cx="4718728" cy="584775"/>
          </a:xfrm>
          <a:prstGeom prst="rect">
            <a:avLst/>
          </a:prstGeom>
        </p:spPr>
        <p:txBody>
          <a:bodyPr wrap="none">
            <a:spAutoFit/>
          </a:bodyPr>
          <a:lstStyle/>
          <a:p>
            <a:r>
              <a:rPr lang="en-US" sz="3200" b="1" dirty="0">
                <a:solidFill>
                  <a:srgbClr val="FF0000"/>
                </a:solidFill>
                <a:latin typeface="Cambria" panose="02040503050406030204" pitchFamily="18" charset="0"/>
              </a:rPr>
              <a:t>As congregations, let us:</a:t>
            </a:r>
            <a:endParaRPr lang="en-GB" sz="32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4656233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0"/>
                                        <p:tgtEl>
                                          <p:spTgt spid="5">
                                            <p:txEl>
                                              <p:pRg st="0" end="0"/>
                                            </p:txEl>
                                          </p:spTgt>
                                        </p:tgtEl>
                                      </p:cBhvr>
                                    </p:animEffect>
                                    <p:anim calcmode="lin" valueType="num">
                                      <p:cBhvr>
                                        <p:cTn id="8" dur="5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5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5000"/>
                                        <p:tgtEl>
                                          <p:spTgt spid="5">
                                            <p:txEl>
                                              <p:pRg st="1" end="1"/>
                                            </p:txEl>
                                          </p:spTgt>
                                        </p:tgtEl>
                                      </p:cBhvr>
                                    </p:animEffect>
                                    <p:anim calcmode="lin" valueType="num">
                                      <p:cBhvr>
                                        <p:cTn id="15" dur="5000" fill="hold"/>
                                        <p:tgtEl>
                                          <p:spTgt spid="5">
                                            <p:txEl>
                                              <p:pRg st="1" end="1"/>
                                            </p:txEl>
                                          </p:spTgt>
                                        </p:tgtEl>
                                        <p:attrNameLst>
                                          <p:attrName>ppt_w</p:attrName>
                                        </p:attrNameLst>
                                      </p:cBhvr>
                                      <p:tavLst>
                                        <p:tav tm="0" fmla="#ppt_w*sin(2.5*pi*$)">
                                          <p:val>
                                            <p:fltVal val="0"/>
                                          </p:val>
                                        </p:tav>
                                        <p:tav tm="100000">
                                          <p:val>
                                            <p:fltVal val="1"/>
                                          </p:val>
                                        </p:tav>
                                      </p:tavLst>
                                    </p:anim>
                                    <p:anim calcmode="lin" valueType="num">
                                      <p:cBhvr>
                                        <p:cTn id="16" dur="5000" fill="hold"/>
                                        <p:tgtEl>
                                          <p:spTgt spid="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0"/>
                                        <p:tgtEl>
                                          <p:spTgt spid="5">
                                            <p:txEl>
                                              <p:pRg st="2" end="2"/>
                                            </p:txEl>
                                          </p:spTgt>
                                        </p:tgtEl>
                                      </p:cBhvr>
                                    </p:animEffect>
                                    <p:anim calcmode="lin" valueType="num">
                                      <p:cBhvr>
                                        <p:cTn id="22" dur="5000" fill="hold"/>
                                        <p:tgtEl>
                                          <p:spTgt spid="5">
                                            <p:txEl>
                                              <p:pRg st="2" end="2"/>
                                            </p:txEl>
                                          </p:spTgt>
                                        </p:tgtEl>
                                        <p:attrNameLst>
                                          <p:attrName>ppt_w</p:attrName>
                                        </p:attrNameLst>
                                      </p:cBhvr>
                                      <p:tavLst>
                                        <p:tav tm="0" fmla="#ppt_w*sin(2.5*pi*$)">
                                          <p:val>
                                            <p:fltVal val="0"/>
                                          </p:val>
                                        </p:tav>
                                        <p:tav tm="100000">
                                          <p:val>
                                            <p:fltVal val="1"/>
                                          </p:val>
                                        </p:tav>
                                      </p:tavLst>
                                    </p:anim>
                                    <p:anim calcmode="lin" valueType="num">
                                      <p:cBhvr>
                                        <p:cTn id="23" dur="50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5000"/>
                                        <p:tgtEl>
                                          <p:spTgt spid="5">
                                            <p:txEl>
                                              <p:pRg st="3" end="3"/>
                                            </p:txEl>
                                          </p:spTgt>
                                        </p:tgtEl>
                                      </p:cBhvr>
                                    </p:animEffect>
                                    <p:anim calcmode="lin" valueType="num">
                                      <p:cBhvr>
                                        <p:cTn id="29" dur="5000" fill="hold"/>
                                        <p:tgtEl>
                                          <p:spTgt spid="5">
                                            <p:txEl>
                                              <p:pRg st="3" end="3"/>
                                            </p:txEl>
                                          </p:spTgt>
                                        </p:tgtEl>
                                        <p:attrNameLst>
                                          <p:attrName>ppt_w</p:attrName>
                                        </p:attrNameLst>
                                      </p:cBhvr>
                                      <p:tavLst>
                                        <p:tav tm="0" fmla="#ppt_w*sin(2.5*pi*$)">
                                          <p:val>
                                            <p:fltVal val="0"/>
                                          </p:val>
                                        </p:tav>
                                        <p:tav tm="100000">
                                          <p:val>
                                            <p:fltVal val="1"/>
                                          </p:val>
                                        </p:tav>
                                      </p:tavLst>
                                    </p:anim>
                                    <p:anim calcmode="lin" valueType="num">
                                      <p:cBhvr>
                                        <p:cTn id="30" dur="5000" fill="hold"/>
                                        <p:tgtEl>
                                          <p:spTgt spid="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729539"/>
            <a:ext cx="12192000" cy="2554545"/>
          </a:xfrm>
          <a:prstGeom prst="rect">
            <a:avLst/>
          </a:prstGeom>
          <a:noFill/>
        </p:spPr>
        <p:txBody>
          <a:bodyPr wrap="square">
            <a:spAutoFit/>
          </a:bodyPr>
          <a:lstStyle/>
          <a:p>
            <a:pPr marL="457200" lvl="0" indent="-457200">
              <a:buFont typeface="Wingdings" panose="05000000000000000000" pitchFamily="2" charset="2"/>
              <a:buChar char="Ø"/>
            </a:pPr>
            <a:r>
              <a:rPr lang="en-US" sz="3200" b="1" dirty="0" smtClean="0">
                <a:solidFill>
                  <a:schemeClr val="tx2"/>
                </a:solidFill>
                <a:latin typeface="Cambria" panose="02040503050406030204" pitchFamily="18" charset="0"/>
              </a:rPr>
              <a:t>Speak </a:t>
            </a:r>
            <a:r>
              <a:rPr lang="en-US" sz="3200" b="1" dirty="0">
                <a:solidFill>
                  <a:schemeClr val="tx2"/>
                </a:solidFill>
                <a:latin typeface="Cambria" panose="02040503050406030204" pitchFamily="18" charset="0"/>
              </a:rPr>
              <a:t>out forcefully on issues using Unitarian Universalist moral values; </a:t>
            </a:r>
            <a:endParaRPr lang="en-US" sz="3200" b="1" dirty="0" smtClean="0">
              <a:solidFill>
                <a:schemeClr val="tx2"/>
              </a:solidFill>
              <a:latin typeface="Cambria" panose="02040503050406030204" pitchFamily="18" charset="0"/>
            </a:endParaRPr>
          </a:p>
          <a:p>
            <a:pPr marL="457200" lvl="0" indent="-457200">
              <a:buFont typeface="Wingdings" panose="05000000000000000000" pitchFamily="2" charset="2"/>
              <a:buChar char="Ø"/>
            </a:pPr>
            <a:endParaRPr lang="en-GB" sz="3200" b="1" dirty="0">
              <a:solidFill>
                <a:schemeClr val="tx2"/>
              </a:solidFill>
              <a:latin typeface="Cambria" panose="02040503050406030204" pitchFamily="18" charset="0"/>
            </a:endParaRPr>
          </a:p>
          <a:p>
            <a:pPr marL="457200" lvl="0" indent="-457200">
              <a:buFont typeface="Wingdings" panose="05000000000000000000" pitchFamily="2" charset="2"/>
              <a:buChar char="Ø"/>
            </a:pPr>
            <a:r>
              <a:rPr lang="en-US" sz="3200" b="1" dirty="0">
                <a:solidFill>
                  <a:schemeClr val="tx2"/>
                </a:solidFill>
                <a:latin typeface="Cambria" panose="02040503050406030204" pitchFamily="18" charset="0"/>
              </a:rPr>
              <a:t>Articulate  values which insists on living with respect and compassion; </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
        <p:nvSpPr>
          <p:cNvPr id="2" name="Rectangle 1"/>
          <p:cNvSpPr/>
          <p:nvPr/>
        </p:nvSpPr>
        <p:spPr>
          <a:xfrm>
            <a:off x="2501704" y="1325839"/>
            <a:ext cx="9690296" cy="584775"/>
          </a:xfrm>
          <a:prstGeom prst="rect">
            <a:avLst/>
          </a:prstGeom>
        </p:spPr>
        <p:txBody>
          <a:bodyPr wrap="square">
            <a:spAutoFit/>
          </a:bodyPr>
          <a:lstStyle/>
          <a:p>
            <a:r>
              <a:rPr lang="en-US" sz="3200" b="1" dirty="0">
                <a:solidFill>
                  <a:srgbClr val="FF0000"/>
                </a:solidFill>
                <a:latin typeface="Cambria" panose="02040503050406030204" pitchFamily="18" charset="0"/>
              </a:rPr>
              <a:t>As an association of interdependent </a:t>
            </a:r>
            <a:r>
              <a:rPr lang="en-US" sz="3200" b="1" dirty="0" smtClean="0">
                <a:solidFill>
                  <a:srgbClr val="FF0000"/>
                </a:solidFill>
                <a:latin typeface="Cambria" panose="02040503050406030204" pitchFamily="18" charset="0"/>
              </a:rPr>
              <a:t>congregations</a:t>
            </a:r>
            <a:endParaRPr lang="en-GB" sz="32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1315484590"/>
      </p:ext>
    </p:extLst>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726301"/>
            <a:ext cx="12192000" cy="2554545"/>
          </a:xfrm>
          <a:prstGeom prst="rect">
            <a:avLst/>
          </a:prstGeom>
          <a:noFill/>
        </p:spPr>
        <p:txBody>
          <a:bodyPr wrap="square">
            <a:spAutoFit/>
          </a:bodyPr>
          <a:lstStyle/>
          <a:p>
            <a:pPr marL="457200" lvl="0" indent="-457200">
              <a:buFont typeface="Wingdings" panose="05000000000000000000" pitchFamily="2" charset="2"/>
              <a:buChar char="Ø"/>
            </a:pPr>
            <a:r>
              <a:rPr lang="en-US" sz="3200" b="1" dirty="0" smtClean="0">
                <a:solidFill>
                  <a:schemeClr val="tx2"/>
                </a:solidFill>
                <a:latin typeface="Cambria" panose="02040503050406030204" pitchFamily="18" charset="0"/>
              </a:rPr>
              <a:t>Support </a:t>
            </a:r>
            <a:r>
              <a:rPr lang="en-US" sz="3200" b="1" dirty="0">
                <a:solidFill>
                  <a:schemeClr val="tx2"/>
                </a:solidFill>
                <a:latin typeface="Cambria" panose="02040503050406030204" pitchFamily="18" charset="0"/>
              </a:rPr>
              <a:t>civil liberties and the separation of religion and state; </a:t>
            </a:r>
            <a:endParaRPr lang="en-US" sz="3200" b="1" dirty="0" smtClean="0">
              <a:solidFill>
                <a:schemeClr val="tx2"/>
              </a:solidFill>
              <a:latin typeface="Cambria" panose="02040503050406030204" pitchFamily="18" charset="0"/>
            </a:endParaRPr>
          </a:p>
          <a:p>
            <a:pPr marL="457200" lvl="0" indent="-457200">
              <a:buFont typeface="Wingdings" panose="05000000000000000000" pitchFamily="2" charset="2"/>
              <a:buChar char="Ø"/>
            </a:pPr>
            <a:endParaRPr lang="en-GB" sz="3200" b="1" dirty="0">
              <a:solidFill>
                <a:schemeClr val="tx2"/>
              </a:solidFill>
              <a:latin typeface="Cambria" panose="02040503050406030204" pitchFamily="18" charset="0"/>
            </a:endParaRPr>
          </a:p>
          <a:p>
            <a:pPr marL="457200" lvl="0" indent="-457200">
              <a:buFont typeface="Wingdings" panose="05000000000000000000" pitchFamily="2" charset="2"/>
              <a:buChar char="Ø"/>
            </a:pPr>
            <a:r>
              <a:rPr lang="en-US" sz="3200" b="1" dirty="0">
                <a:solidFill>
                  <a:schemeClr val="tx2"/>
                </a:solidFill>
                <a:latin typeface="Cambria" panose="02040503050406030204" pitchFamily="18" charset="0"/>
              </a:rPr>
              <a:t>Work across faith, cultural, and national boundaries to cultivate a Beloved Global Community. </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
        <p:nvSpPr>
          <p:cNvPr id="7" name="Rectangle 6"/>
          <p:cNvSpPr/>
          <p:nvPr/>
        </p:nvSpPr>
        <p:spPr>
          <a:xfrm>
            <a:off x="2501704" y="1325839"/>
            <a:ext cx="9690296" cy="584775"/>
          </a:xfrm>
          <a:prstGeom prst="rect">
            <a:avLst/>
          </a:prstGeom>
        </p:spPr>
        <p:txBody>
          <a:bodyPr wrap="square">
            <a:spAutoFit/>
          </a:bodyPr>
          <a:lstStyle/>
          <a:p>
            <a:r>
              <a:rPr lang="en-US" sz="3200" b="1" dirty="0">
                <a:solidFill>
                  <a:srgbClr val="FF0000"/>
                </a:solidFill>
                <a:latin typeface="Cambria" panose="02040503050406030204" pitchFamily="18" charset="0"/>
              </a:rPr>
              <a:t>As an association of interdependent </a:t>
            </a:r>
            <a:r>
              <a:rPr lang="en-US" sz="3200" b="1" dirty="0" smtClean="0">
                <a:solidFill>
                  <a:srgbClr val="FF0000"/>
                </a:solidFill>
                <a:latin typeface="Cambria" panose="02040503050406030204" pitchFamily="18" charset="0"/>
              </a:rPr>
              <a:t>congregations</a:t>
            </a:r>
            <a:endParaRPr lang="en-GB" sz="32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1125911761"/>
      </p:ext>
    </p:extLst>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226800"/>
            <a:ext cx="11957539" cy="3046988"/>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Paralleling this, the gender role socialization begun in the family is extended, deepened, and reinforced. </a:t>
            </a:r>
            <a:endParaRPr lang="en-US" sz="3200" b="1" dirty="0" smtClean="0">
              <a:solidFill>
                <a:schemeClr val="tx2"/>
              </a:solidFill>
              <a:latin typeface="Cambria" panose="02040503050406030204" pitchFamily="18" charset="0"/>
            </a:endParaRPr>
          </a:p>
          <a:p>
            <a:pPr algn="just"/>
            <a:endParaRPr lang="en-GB" sz="3200" b="1" dirty="0">
              <a:solidFill>
                <a:schemeClr val="tx2"/>
              </a:solidFill>
              <a:latin typeface="Cambria" panose="02040503050406030204" pitchFamily="18" charset="0"/>
            </a:endParaRPr>
          </a:p>
          <a:p>
            <a:pPr algn="just"/>
            <a:r>
              <a:rPr lang="en-US" sz="3200" b="1" dirty="0" smtClean="0">
                <a:solidFill>
                  <a:schemeClr val="tx2"/>
                </a:solidFill>
                <a:latin typeface="Cambria" panose="02040503050406030204" pitchFamily="18" charset="0"/>
              </a:rPr>
              <a:t>So </a:t>
            </a:r>
            <a:r>
              <a:rPr lang="en-US" sz="3200" b="1" dirty="0">
                <a:solidFill>
                  <a:schemeClr val="tx2"/>
                </a:solidFill>
                <a:latin typeface="Cambria" panose="02040503050406030204" pitchFamily="18" charset="0"/>
              </a:rPr>
              <a:t>selecting peer group is vital for any person to hold valuable values in his or her life. Peer team influences all walks of one’s life.</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785979581"/>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226800"/>
            <a:ext cx="11957539" cy="3539430"/>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According to Toynbee society is a total network of relations between human beings. A society is a kind of community, where members have become socially conscious of their mode of life and are united by a common set of aims and values.  Society is the sum of the people’s habits, culture, tradition, morality, ethics, value, memory, inherited traits all combined together to form an individuals character</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799548621"/>
      </p:ext>
    </p:extLst>
  </p:cSld>
  <p:clrMapOvr>
    <a:masterClrMapping/>
  </p:clrMapOvr>
  <mc:AlternateContent xmlns:mc="http://schemas.openxmlformats.org/markup-compatibility/2006" xmlns:p14="http://schemas.microsoft.com/office/powerpoint/2010/main">
    <mc:Choice Requires="p14">
      <p:transition spd="slow" p14:dur="20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226800"/>
            <a:ext cx="11957539" cy="2554545"/>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A large social grouping that shares the same geographical territory and is subject to the same political authority and dominant cultural expectations. Human societies are characterized by patterns of relationships between individuals sharing a distinctive culture and </a:t>
            </a:r>
            <a:r>
              <a:rPr lang="en-US" sz="3200" b="1" dirty="0" smtClean="0">
                <a:solidFill>
                  <a:schemeClr val="tx2"/>
                </a:solidFill>
                <a:latin typeface="Cambria" panose="02040503050406030204" pitchFamily="18" charset="0"/>
              </a:rPr>
              <a:t>institutions.</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911476143"/>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226800"/>
            <a:ext cx="11957539" cy="2554545"/>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 History provides us with the evidence that static societies dominated by the shadow of custom tend to degenerate, while dynamic societies motivated by the spirit of change and modernity and aided by expanding knowledge, scientific discoveries and advanced technology develop and advance. </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4213736410"/>
      </p:ext>
    </p:extLst>
  </p:cSld>
  <p:clrMapOvr>
    <a:masterClrMapping/>
  </p:clrMapOvr>
  <mc:AlternateContent xmlns:mc="http://schemas.openxmlformats.org/markup-compatibility/2006" xmlns:p14="http://schemas.microsoft.com/office/powerpoint/2010/main">
    <mc:Choice Requires="p14">
      <p:transition spd="slow" p14:dur="2000">
        <p14:warp dir="i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685887"/>
            <a:ext cx="11957539" cy="4031873"/>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Change is the law of nature. Individuals as well as societies continue to change. The change should be based on humanizing and cannibalistic mores and values. The social institutions like family, marriage, leadership etc., play a major role in safekeeping and inculcating social values among the existing and future generations. In short, the social institutions perpetuate social values in our midst and save them disappearing into oblivion.</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314318684"/>
      </p:ext>
    </p:extLst>
  </p:cSld>
  <p:clrMapOvr>
    <a:masterClrMapping/>
  </p:clrMapOvr>
  <mc:AlternateContent xmlns:mc="http://schemas.openxmlformats.org/markup-compatibility/2006" xmlns:p14="http://schemas.microsoft.com/office/powerpoint/2010/main">
    <mc:Choice Requires="p14">
      <p:transition spd="slow" p14:dur="20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587409"/>
            <a:ext cx="11957539" cy="2554545"/>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Society is the major institution shapes the value system. Society is not the government or power zones of politics. It is the common faiths, beliefs, morals, life style and so on. These factors are mostly decided by economic, political and religious domains</a:t>
            </a:r>
            <a:r>
              <a:rPr lang="en-US" sz="3200" b="1" dirty="0" smtClean="0">
                <a:solidFill>
                  <a:schemeClr val="tx2"/>
                </a:solidFill>
                <a:latin typeface="Cambria" panose="02040503050406030204" pitchFamily="18" charset="0"/>
              </a:rPr>
              <a:t>.</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91174429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407105"/>
            <a:ext cx="11957539" cy="3046988"/>
          </a:xfrm>
          <a:prstGeom prst="rect">
            <a:avLst/>
          </a:prstGeom>
          <a:noFill/>
        </p:spPr>
        <p:txBody>
          <a:bodyPr wrap="square">
            <a:spAutoFit/>
          </a:bodyPr>
          <a:lstStyle/>
          <a:p>
            <a:pPr algn="just"/>
            <a:r>
              <a:rPr lang="en-US" sz="3200" b="1" dirty="0" smtClean="0">
                <a:solidFill>
                  <a:schemeClr val="tx2"/>
                </a:solidFill>
                <a:latin typeface="Cambria" panose="02040503050406030204" pitchFamily="18" charset="0"/>
              </a:rPr>
              <a:t>In </a:t>
            </a:r>
            <a:r>
              <a:rPr lang="en-US" sz="3200" b="1" dirty="0">
                <a:solidFill>
                  <a:schemeClr val="tx2"/>
                </a:solidFill>
                <a:latin typeface="Cambria" panose="02040503050406030204" pitchFamily="18" charset="0"/>
              </a:rPr>
              <a:t>the beginnings the religion was shaping the value system in the society. Then political ideologies dictated the value world. But later and in the present context, economics plays a vital role in determining the nature of the society. The nature of society in turn decides the nature of the social values. The social values in turn dictate the individual to follow </a:t>
            </a:r>
            <a:r>
              <a:rPr lang="en-US" sz="3200" b="1" dirty="0" smtClean="0">
                <a:solidFill>
                  <a:schemeClr val="tx2"/>
                </a:solidFill>
                <a:latin typeface="Cambria" panose="02040503050406030204" pitchFamily="18" charset="0"/>
              </a:rPr>
              <a:t>them.</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84310705"/>
      </p:ext>
    </p:extLst>
  </p:cSld>
  <p:clrMapOvr>
    <a:masterClrMapping/>
  </p:clrMapOvr>
  <mc:AlternateContent xmlns:mc="http://schemas.openxmlformats.org/markup-compatibility/2006" xmlns:p14="http://schemas.microsoft.com/office/powerpoint/2010/main">
    <mc:Choice Requires="p14">
      <p:transition spd="slow" p14:dur="2000">
        <p14:conveyor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587408"/>
            <a:ext cx="11957539" cy="2554545"/>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 The present society has become the consumerist society. Every man has become the consumer. Consumer in the sense he must live to consume. False needs have been imposed on individuals. Human beings have become one dimensional. They have lost their critical consciousness. </a:t>
            </a:r>
            <a:endParaRPr lang="en-GB" sz="3200" b="1" dirty="0">
              <a:solidFill>
                <a:schemeClr val="tx2"/>
              </a:solidFill>
              <a:latin typeface="Cambria" panose="02040503050406030204" pitchFamily="18" charset="0"/>
            </a:endParaRPr>
          </a:p>
        </p:txBody>
      </p:sp>
      <p:sp>
        <p:nvSpPr>
          <p:cNvPr id="6" name="Rectangle 5"/>
          <p:cNvSpPr/>
          <p:nvPr/>
        </p:nvSpPr>
        <p:spPr>
          <a:xfrm>
            <a:off x="4805304" y="119115"/>
            <a:ext cx="1878015" cy="707886"/>
          </a:xfrm>
          <a:prstGeom prst="rect">
            <a:avLst/>
          </a:prstGeom>
        </p:spPr>
        <p:txBody>
          <a:bodyPr wrap="none">
            <a:spAutoFit/>
          </a:bodyPr>
          <a:lstStyle/>
          <a:p>
            <a:pPr algn="ctr"/>
            <a:r>
              <a:rPr lang="en-US" sz="4000" b="1" dirty="0" smtClean="0">
                <a:solidFill>
                  <a:srgbClr val="FFFF00"/>
                </a:solidFill>
                <a:latin typeface="Cambria" panose="02040503050406030204" pitchFamily="18" charset="0"/>
                <a:ea typeface="Times New Roman" panose="02020603050405020304" pitchFamily="18" charset="0"/>
              </a:rPr>
              <a:t>Society</a:t>
            </a:r>
            <a:endParaRPr lang="en-US" sz="4000" b="1" dirty="0">
              <a:solidFill>
                <a:srgbClr val="FFFF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5880433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DDBB83-77C1-4099-A0AA-289882E745E2}">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4873beb7-5857-4685-be1f-d57550cc96cc"/>
    <ds:schemaRef ds:uri="http://schemas.openxmlformats.org/package/2006/metadata/core-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1173</TotalTime>
  <Words>1436</Words>
  <Application>Microsoft Office PowerPoint</Application>
  <PresentationFormat>Widescreen</PresentationFormat>
  <Paragraphs>108</Paragraphs>
  <Slides>19</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Cambria</vt:lpstr>
      <vt:lpstr>Euphemia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iuser</dc:creator>
  <cp:lastModifiedBy>iuser</cp:lastModifiedBy>
  <cp:revision>152</cp:revision>
  <dcterms:created xsi:type="dcterms:W3CDTF">2020-11-17T08:02:30Z</dcterms:created>
  <dcterms:modified xsi:type="dcterms:W3CDTF">2021-01-25T09:19:15Z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