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dirty="0" err="1" smtClean="0">
                <a:latin typeface="Baamini" pitchFamily="2" charset="0"/>
              </a:rPr>
              <a:t>ngah</a:t>
            </a:r>
            <a:r>
              <a:rPr lang="en-US" dirty="0" smtClean="0">
                <a:latin typeface="Baamini" pitchFamily="2" charset="0"/>
              </a:rPr>
              <a:t>; : </a:t>
            </a:r>
            <a:r>
              <a:rPr lang="en-US" dirty="0" err="1" smtClean="0">
                <a:latin typeface="Baamini" pitchFamily="2" charset="0"/>
              </a:rPr>
              <a:t>u.fhh;j;jpf</a:t>
            </a:r>
            <a:r>
              <a:rPr lang="en-US" dirty="0" smtClean="0">
                <a:latin typeface="Baamini" pitchFamily="2" charset="0"/>
              </a:rPr>
              <a:t>;</a:t>
            </a:r>
            <a:endParaRPr lang="en-US" dirty="0">
              <a:latin typeface="Baamini" pitchFamily="2" charset="0"/>
            </a:endParaRPr>
          </a:p>
        </p:txBody>
      </p:sp>
      <p:sp>
        <p:nvSpPr>
          <p:cNvPr id="5" name="Content Placeholder 2"/>
          <p:cNvSpPr>
            <a:spLocks noGrp="1"/>
          </p:cNvSpPr>
          <p:nvPr>
            <p:ph idx="1"/>
          </p:nvPr>
        </p:nvSpPr>
        <p:spPr>
          <a:xfrm>
            <a:off x="457200" y="1600200"/>
            <a:ext cx="8229600" cy="4525963"/>
          </a:xfrm>
        </p:spPr>
        <p:txBody>
          <a:bodyPr/>
          <a:lstStyle/>
          <a:p>
            <a:pPr>
              <a:buNone/>
            </a:pPr>
            <a:r>
              <a:rPr lang="en-US" dirty="0" err="1" smtClean="0">
                <a:latin typeface="Baamini" pitchFamily="2" charset="0"/>
              </a:rPr>
              <a:t>gzpapd</a:t>
            </a:r>
            <a:r>
              <a:rPr lang="en-US" dirty="0" smtClean="0">
                <a:latin typeface="Baamini" pitchFamily="2" charset="0"/>
              </a:rPr>
              <a:t>; </a:t>
            </a:r>
            <a:r>
              <a:rPr lang="en-US" dirty="0" err="1" smtClean="0">
                <a:latin typeface="Baamini" pitchFamily="2" charset="0"/>
              </a:rPr>
              <a:t>ngah</a:t>
            </a:r>
            <a:r>
              <a:rPr lang="en-US" dirty="0" smtClean="0">
                <a:latin typeface="Baamini" pitchFamily="2" charset="0"/>
              </a:rPr>
              <a:t>; 	: </a:t>
            </a:r>
            <a:r>
              <a:rPr lang="en-US" dirty="0" err="1" smtClean="0">
                <a:latin typeface="Baamini" pitchFamily="2" charset="0"/>
              </a:rPr>
              <a:t>cjtpg</a:t>
            </a:r>
            <a:r>
              <a:rPr lang="en-US" dirty="0" smtClean="0">
                <a:latin typeface="Baamini" pitchFamily="2" charset="0"/>
              </a:rPr>
              <a:t>; </a:t>
            </a:r>
            <a:r>
              <a:rPr lang="en-US" dirty="0" err="1" smtClean="0">
                <a:latin typeface="Baamini" pitchFamily="2" charset="0"/>
              </a:rPr>
              <a:t>Nguhrphpah</a:t>
            </a:r>
            <a:r>
              <a:rPr lang="en-US" dirty="0" smtClean="0">
                <a:latin typeface="Baamini" pitchFamily="2" charset="0"/>
              </a:rPr>
              <a:t>;</a:t>
            </a:r>
          </a:p>
          <a:p>
            <a:pPr>
              <a:buNone/>
            </a:pPr>
            <a:r>
              <a:rPr lang="en-US" dirty="0" err="1" smtClean="0">
                <a:latin typeface="Baamini" pitchFamily="2" charset="0"/>
              </a:rPr>
              <a:t>Jiw</a:t>
            </a:r>
            <a:r>
              <a:rPr lang="en-US" dirty="0" smtClean="0">
                <a:latin typeface="Baamini" pitchFamily="2" charset="0"/>
              </a:rPr>
              <a:t> 			: </a:t>
            </a:r>
            <a:r>
              <a:rPr lang="en-US" dirty="0" err="1" smtClean="0">
                <a:latin typeface="Baamini" pitchFamily="2" charset="0"/>
              </a:rPr>
              <a:t>jkpo;j;Jiw</a:t>
            </a:r>
            <a:endParaRPr lang="en-US" dirty="0" smtClean="0">
              <a:latin typeface="Baamini" pitchFamily="2" charset="0"/>
            </a:endParaRPr>
          </a:p>
          <a:p>
            <a:pPr>
              <a:buNone/>
            </a:pPr>
            <a:r>
              <a:rPr lang="en-US" dirty="0" err="1" smtClean="0">
                <a:latin typeface="Baamini" pitchFamily="2" charset="0"/>
              </a:rPr>
              <a:t>Mz;L</a:t>
            </a:r>
            <a:r>
              <a:rPr lang="en-US" dirty="0" smtClean="0">
                <a:latin typeface="Baamini" pitchFamily="2" charset="0"/>
              </a:rPr>
              <a:t>			: ,</a:t>
            </a:r>
            <a:r>
              <a:rPr lang="en-US" dirty="0" err="1" smtClean="0">
                <a:latin typeface="Baamini" pitchFamily="2" charset="0"/>
              </a:rPr>
              <a:t>uz;lhk</a:t>
            </a:r>
            <a:r>
              <a:rPr lang="en-US" dirty="0" smtClean="0">
                <a:latin typeface="Baamini" pitchFamily="2" charset="0"/>
              </a:rPr>
              <a:t>; </a:t>
            </a:r>
            <a:r>
              <a:rPr lang="en-US" dirty="0" err="1" smtClean="0">
                <a:latin typeface="Baamini" pitchFamily="2" charset="0"/>
              </a:rPr>
              <a:t>Mz;L</a:t>
            </a:r>
            <a:endParaRPr lang="en-US" dirty="0" smtClean="0">
              <a:latin typeface="Baamini" pitchFamily="2" charset="0"/>
            </a:endParaRPr>
          </a:p>
          <a:p>
            <a:pPr>
              <a:buNone/>
            </a:pPr>
            <a:r>
              <a:rPr lang="en-US" dirty="0" err="1" smtClean="0">
                <a:latin typeface="Baamini" pitchFamily="2" charset="0"/>
              </a:rPr>
              <a:t>gUtk</a:t>
            </a:r>
            <a:r>
              <a:rPr lang="en-US" dirty="0" smtClean="0">
                <a:latin typeface="Baamini" pitchFamily="2" charset="0"/>
              </a:rPr>
              <a:t>;			: </a:t>
            </a:r>
            <a:r>
              <a:rPr lang="en-US" dirty="0" err="1" smtClean="0">
                <a:latin typeface="Baamini" pitchFamily="2" charset="0"/>
              </a:rPr>
              <a:t>ehd;fhk</a:t>
            </a:r>
            <a:r>
              <a:rPr lang="en-US" dirty="0" smtClean="0">
                <a:latin typeface="Baamini" pitchFamily="2" charset="0"/>
              </a:rPr>
              <a:t>; </a:t>
            </a:r>
            <a:r>
              <a:rPr lang="en-US" dirty="0" err="1" smtClean="0">
                <a:latin typeface="Baamini" pitchFamily="2" charset="0"/>
              </a:rPr>
              <a:t>gUtk</a:t>
            </a:r>
            <a:r>
              <a:rPr lang="en-US" dirty="0" smtClean="0">
                <a:latin typeface="Baamini" pitchFamily="2" charset="0"/>
              </a:rPr>
              <a:t>;</a:t>
            </a:r>
          </a:p>
          <a:p>
            <a:pPr>
              <a:buNone/>
            </a:pPr>
            <a:r>
              <a:rPr lang="en-US" dirty="0" err="1" smtClean="0">
                <a:latin typeface="Baamini" pitchFamily="2" charset="0"/>
              </a:rPr>
              <a:t>ghlk</a:t>
            </a:r>
            <a:r>
              <a:rPr lang="en-US" dirty="0" smtClean="0">
                <a:latin typeface="Baamini" pitchFamily="2" charset="0"/>
              </a:rPr>
              <a:t>;				: </a:t>
            </a:r>
            <a:r>
              <a:rPr lang="en-US" dirty="0" smtClean="0">
                <a:latin typeface="Baamini" pitchFamily="2" charset="0"/>
              </a:rPr>
              <a:t>,</a:t>
            </a:r>
            <a:r>
              <a:rPr lang="en-US" dirty="0" err="1" smtClean="0">
                <a:latin typeface="Baamini" pitchFamily="2" charset="0"/>
              </a:rPr>
              <a:t>yf;fzk</a:t>
            </a:r>
            <a:r>
              <a:rPr lang="en-US" dirty="0" smtClean="0">
                <a:latin typeface="Baamini" pitchFamily="2" charset="0"/>
              </a:rPr>
              <a:t>; </a:t>
            </a:r>
          </a:p>
          <a:p>
            <a:pPr>
              <a:buNone/>
            </a:pPr>
            <a:r>
              <a:rPr lang="en-US" dirty="0" smtClean="0">
                <a:latin typeface="Baamini" pitchFamily="2" charset="0"/>
              </a:rPr>
              <a:t>					 </a:t>
            </a:r>
            <a:r>
              <a:rPr lang="en-US" dirty="0" smtClean="0">
                <a:latin typeface="Baamini" pitchFamily="2" charset="0"/>
              </a:rPr>
              <a:t>(</a:t>
            </a:r>
            <a:r>
              <a:rPr lang="en-US" dirty="0" err="1" smtClean="0">
                <a:latin typeface="Baamini" pitchFamily="2" charset="0"/>
              </a:rPr>
              <a:t>Gwg;nghUs</a:t>
            </a:r>
            <a:r>
              <a:rPr lang="en-US" dirty="0" smtClean="0">
                <a:latin typeface="Baamini" pitchFamily="2" charset="0"/>
              </a:rPr>
              <a:t>;)	</a:t>
            </a:r>
          </a:p>
          <a:p>
            <a:pPr>
              <a:buNone/>
            </a:pPr>
            <a:endParaRPr lang="en-US" dirty="0" smtClean="0">
              <a:latin typeface="Baamini" pitchFamily="2" charset="0"/>
            </a:endParaRPr>
          </a:p>
          <a:p>
            <a:pPr>
              <a:buNone/>
            </a:pPr>
            <a:endParaRPr lang="en-US" dirty="0">
              <a:latin typeface="Baamini"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b="1" dirty="0" smtClean="0"/>
              <a:t>உழிஞைத் திணை</a:t>
            </a:r>
            <a:r>
              <a:rPr lang="ta-IN" dirty="0" smtClean="0"/>
              <a:t>:</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ta-IN" sz="2000" dirty="0" smtClean="0"/>
              <a:t>பகை அரசனுடைய கோட்டையை வெல்லக் கருதிய அரசன் தன் படைகளோடு மதிலைச் சுற்றி முற்றுகை இடுதல் </a:t>
            </a:r>
            <a:r>
              <a:rPr lang="ta-IN" sz="2000" b="1" dirty="0" smtClean="0"/>
              <a:t>உழிஞைத் திணை</a:t>
            </a:r>
            <a:r>
              <a:rPr lang="ta-IN" sz="2000" dirty="0" smtClean="0"/>
              <a:t> எனப்படும். உழிஞை வீரன் உழிஞைப்பூச் சூடி, போருக்குச் செல்வான்.</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b="1" dirty="0" smtClean="0"/>
              <a:t>தும்பைத் திணை</a:t>
            </a:r>
            <a:r>
              <a:rPr lang="ta-IN" dirty="0" smtClean="0"/>
              <a:t>:</a:t>
            </a:r>
            <a:endParaRPr lang="en-US" dirty="0"/>
          </a:p>
        </p:txBody>
      </p:sp>
      <p:sp>
        <p:nvSpPr>
          <p:cNvPr id="3" name="Content Placeholder 2"/>
          <p:cNvSpPr>
            <a:spLocks noGrp="1"/>
          </p:cNvSpPr>
          <p:nvPr>
            <p:ph idx="1"/>
          </p:nvPr>
        </p:nvSpPr>
        <p:spPr/>
        <p:txBody>
          <a:bodyPr>
            <a:normAutofit fontScale="62500" lnSpcReduction="20000"/>
          </a:bodyPr>
          <a:lstStyle/>
          <a:p>
            <a:pPr algn="just">
              <a:lnSpc>
                <a:spcPct val="170000"/>
              </a:lnSpc>
            </a:pPr>
            <a:r>
              <a:rPr lang="ta-IN" dirty="0" smtClean="0"/>
              <a:t>பகை அரசர்கள் இருவரும் போர்க் களத்தில் எதிர் எதிர் நின்று போரிடுதல் </a:t>
            </a:r>
            <a:r>
              <a:rPr lang="ta-IN" b="1" dirty="0" smtClean="0"/>
              <a:t>தும்பைத் திணை</a:t>
            </a:r>
            <a:r>
              <a:rPr lang="ta-IN" dirty="0" smtClean="0"/>
              <a:t> எனப்படும். தும்பை வீரன் தும்பைப் பூச் சூடி, போருக்குச் செல்வான். இந்தத் திணைகளுடன் வாகைத் திணை, பாடாண் திணை, பொதுவியல் திணை ஆகிய மூன்று புறத்திணைகளும் உள்ளன. இவற்றையும் சேர்த்து, பத்துப் புறத்திணைகள் என்று கூறுவர். கைக்கிளை, பெருந்திணை ஆகிய இரண்டையும் சேர்த்து, பன்னிரண்டு புறத்திணை என்றும் கூறுவர்.</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b="1" dirty="0" smtClean="0"/>
              <a:t>வாகைத் திணை</a:t>
            </a:r>
            <a:r>
              <a:rPr lang="ta-IN" dirty="0" smtClean="0"/>
              <a:t>:</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ta-IN" sz="2400" dirty="0" smtClean="0"/>
              <a:t>போரில் வெற்றி பெற்ற அரசனைப் புகழ்ந்து பாடுதல் </a:t>
            </a:r>
            <a:r>
              <a:rPr lang="ta-IN" sz="2400" b="1" dirty="0" smtClean="0"/>
              <a:t>வாகைத் திணை</a:t>
            </a:r>
            <a:r>
              <a:rPr lang="ta-IN" sz="2400" dirty="0" smtClean="0"/>
              <a:t> எனப்படும். வெற்றி பெற்றவர்கள் வாகைப் பூவைச் சூடி வெற்றியைக் கொண்டாடுவார்கள்.</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b="1" dirty="0" smtClean="0"/>
              <a:t>பாடாண் திணை</a:t>
            </a:r>
            <a:r>
              <a:rPr lang="ta-IN" dirty="0" smtClean="0"/>
              <a:t>:</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ta-IN" sz="2800" dirty="0" smtClean="0"/>
              <a:t>இதுவரை சொன்ன புறத்திணைகள் போர் நிகழ்ச்சியை அடிப்படையாகக் கொண்டவை. </a:t>
            </a:r>
            <a:r>
              <a:rPr lang="ta-IN" sz="2800" b="1" dirty="0" smtClean="0"/>
              <a:t>பாடாண் திணை</a:t>
            </a:r>
            <a:r>
              <a:rPr lang="ta-IN" sz="2800" dirty="0" smtClean="0"/>
              <a:t>யில் கொடை, கடவுள் வாழ்த்து, அரசனை வாழ்த்துதல் முதலியவை இடம்பெறும்.</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b="1" dirty="0" smtClean="0"/>
              <a:t>பொதுவியல் திணை</a:t>
            </a:r>
            <a:r>
              <a:rPr lang="ta-IN" dirty="0" smtClean="0"/>
              <a:t>:</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ta-IN" sz="2000" dirty="0" smtClean="0"/>
              <a:t>போரில் இறந்த வீரர்களுக்கு நடுகல் எடுத்து வழிபடுதல், போரில் இறந்த வீரர்களின் மனைவியர் இரங்கல், நிலையாமை முதலியவை பொதுவியல் திணையில் இடம்பெறும்.</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b="1" dirty="0" smtClean="0"/>
              <a:t>கைக்கிளைத் திணை</a:t>
            </a:r>
            <a:r>
              <a:rPr lang="ta-IN" dirty="0" smtClean="0"/>
              <a:t>:</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ta-IN" sz="2000" dirty="0" smtClean="0"/>
              <a:t>தன்னை விரும்பாத ஒரு பெண்ணிடம் ஒருவன் காதல் கொள்வது </a:t>
            </a:r>
            <a:r>
              <a:rPr lang="ta-IN" sz="2000" b="1" dirty="0" smtClean="0"/>
              <a:t>கைக்கிளைத் திணை</a:t>
            </a:r>
            <a:r>
              <a:rPr lang="ta-IN" sz="2000" dirty="0" smtClean="0"/>
              <a:t> எனப்படும். இதை </a:t>
            </a:r>
            <a:r>
              <a:rPr lang="ta-IN" sz="2000" b="1" dirty="0" smtClean="0"/>
              <a:t>ஒருதலைக்காதல் </a:t>
            </a:r>
            <a:r>
              <a:rPr lang="ta-IN" sz="2000" dirty="0" smtClean="0"/>
              <a:t>என்று கூறுவர்.</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b="1" dirty="0" smtClean="0"/>
              <a:t>பெருந்திணை</a:t>
            </a:r>
            <a:r>
              <a:rPr lang="ta-IN" dirty="0" smtClean="0"/>
              <a:t>:</a:t>
            </a:r>
            <a:endParaRPr lang="en-US" dirty="0"/>
          </a:p>
        </p:txBody>
      </p:sp>
      <p:sp>
        <p:nvSpPr>
          <p:cNvPr id="3" name="Content Placeholder 2"/>
          <p:cNvSpPr>
            <a:spLocks noGrp="1"/>
          </p:cNvSpPr>
          <p:nvPr>
            <p:ph idx="1"/>
          </p:nvPr>
        </p:nvSpPr>
        <p:spPr/>
        <p:txBody>
          <a:bodyPr>
            <a:normAutofit/>
          </a:bodyPr>
          <a:lstStyle/>
          <a:p>
            <a:pPr algn="just">
              <a:lnSpc>
                <a:spcPct val="160000"/>
              </a:lnSpc>
            </a:pPr>
            <a:r>
              <a:rPr lang="ta-IN" sz="2000" dirty="0" smtClean="0"/>
              <a:t>தன்னை விட வயதில் மிகவும் மூத்த பெண் ஒருத்தியிடம் ஒருவன் காதல் கொள்வது பெருந்திணை எனப்படும். இதைப் பொருந்தாக் காதல் என்று கூறுவர். கைக்கிளை, பெருந்திணை என்னும் இவ்விரண்டு திணைகளையும் அகப்பொருள் திணையாகவும் கூறுவர்.</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1524000"/>
            <a:ext cx="8229600" cy="2849562"/>
          </a:xfrm>
        </p:spPr>
        <p:txBody>
          <a:bodyPr>
            <a:normAutofit/>
          </a:bodyPr>
          <a:lstStyle/>
          <a:p>
            <a:pPr>
              <a:lnSpc>
                <a:spcPct val="150000"/>
              </a:lnSpc>
            </a:pPr>
            <a:r>
              <a:rPr lang="ta-IN" b="1" dirty="0" smtClean="0"/>
              <a:t>புறப்பொருள் இலக்கணம்</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b="1" dirty="0" smtClean="0"/>
              <a:t>புறப்பொருள் இலக்கணம்</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pPr algn="just">
              <a:lnSpc>
                <a:spcPct val="170000"/>
              </a:lnSpc>
            </a:pPr>
            <a:r>
              <a:rPr lang="ta-IN" sz="1400" dirty="0" smtClean="0"/>
              <a:t>புறப்பொருள் என்பது வீரம், போர், தூது, வெற்றி, கொடை, நிலையாமை முதலியவற்றைக் கூறுவது ஆகும். ஒரு குறிப்பிட்ட அரசனையோ வள்ளலையோ குறுநில மன்னனையோ பெயரைச் சுட்டி அவனுடைய வீரம், வெற்றி, கொடை முதலியவற்றைப் பாடுவது புறப்பொருள் மரபு ஆகும். இவ்வாறு அன்றி ஒருவருக்கு அறிவுரை சொல்லுவது போலவோ யாரையும் சுட்டிக் கூறாமலோ புறப்பொருள் பாடல் அமைவதும் உண்டு. அகப்பொருள் பாடல் போலவே புறப்பொருள் பாடல்களும் திணை, துறை அடிப்படையில் அமைந்துள்ளன. ஆனால் முதற்பொருள், கருப்பொருள், உரிப்பொருள் போன்ற இலக்கணங்கள் புறப்பொருளுக்கு இல்லை. புறப்பொருள் திணைகள் போரை அடிப்படையாகக் கொண்டவை. போர் செய்யச் செல்லும் அரசனும் படைகளும் போரிடும் முறைக்கு ஏற்ப வெவ்வேறு பூக்களை அணிந்து சென்று போரிடுவர். அவர்கள் அணிந்து செல்லும் பூக்களின் பெயர்களே திணைகளுக்குப் பெயர்களாக அமைந்துள்ளன. பின்வரும் புறத்திணைகள் யாவும் பூக்களின் பெயர்களை அடிப்படையாகக் கொண்டவையே.</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b="1" dirty="0" smtClean="0"/>
              <a:t>புறப்பொருள் திணைகள்</a:t>
            </a:r>
            <a:endParaRPr lang="en-US" dirty="0"/>
          </a:p>
        </p:txBody>
      </p:sp>
      <p:sp>
        <p:nvSpPr>
          <p:cNvPr id="3" name="Content Placeholder 2"/>
          <p:cNvSpPr>
            <a:spLocks noGrp="1"/>
          </p:cNvSpPr>
          <p:nvPr>
            <p:ph idx="1"/>
          </p:nvPr>
        </p:nvSpPr>
        <p:spPr/>
        <p:txBody>
          <a:bodyPr>
            <a:normAutofit/>
          </a:bodyPr>
          <a:lstStyle/>
          <a:p>
            <a:pPr>
              <a:lnSpc>
                <a:spcPct val="170000"/>
              </a:lnSpc>
            </a:pPr>
            <a:r>
              <a:rPr lang="ta-IN" sz="1100" dirty="0" smtClean="0"/>
              <a:t>வெட்சித் திணை</a:t>
            </a:r>
            <a:br>
              <a:rPr lang="ta-IN" sz="1100" dirty="0" smtClean="0"/>
            </a:br>
            <a:r>
              <a:rPr lang="ta-IN" sz="1100" dirty="0" smtClean="0"/>
              <a:t>கரந்தைத் திணை</a:t>
            </a:r>
            <a:br>
              <a:rPr lang="ta-IN" sz="1100" dirty="0" smtClean="0"/>
            </a:br>
            <a:r>
              <a:rPr lang="ta-IN" sz="1100" dirty="0" smtClean="0"/>
              <a:t>வஞ்சித் திணை</a:t>
            </a:r>
            <a:br>
              <a:rPr lang="ta-IN" sz="1100" dirty="0" smtClean="0"/>
            </a:br>
            <a:r>
              <a:rPr lang="ta-IN" sz="1100" dirty="0" smtClean="0"/>
              <a:t>காஞ்சித் திணை</a:t>
            </a:r>
            <a:br>
              <a:rPr lang="ta-IN" sz="1100" dirty="0" smtClean="0"/>
            </a:br>
            <a:r>
              <a:rPr lang="ta-IN" sz="1100" dirty="0" smtClean="0"/>
              <a:t>நொச்சித் திணை</a:t>
            </a:r>
            <a:br>
              <a:rPr lang="ta-IN" sz="1100" dirty="0" smtClean="0"/>
            </a:br>
            <a:r>
              <a:rPr lang="ta-IN" sz="1100" dirty="0" smtClean="0"/>
              <a:t>உழிஞைத் திணை</a:t>
            </a:r>
            <a:br>
              <a:rPr lang="ta-IN" sz="1100" dirty="0" smtClean="0"/>
            </a:br>
            <a:r>
              <a:rPr lang="ta-IN" sz="1100" dirty="0" smtClean="0"/>
              <a:t>தும்பைத் திணை</a:t>
            </a:r>
            <a:br>
              <a:rPr lang="ta-IN" sz="1100" dirty="0" smtClean="0"/>
            </a:br>
            <a:r>
              <a:rPr lang="ta-IN" sz="1100" dirty="0" smtClean="0"/>
              <a:t>வாகைத் திணை</a:t>
            </a:r>
          </a:p>
          <a:p>
            <a:pPr>
              <a:lnSpc>
                <a:spcPct val="170000"/>
              </a:lnSpc>
            </a:pPr>
            <a:r>
              <a:rPr lang="ta-IN" sz="1100" dirty="0" smtClean="0"/>
              <a:t>ஆகியவை புறப்பொருள் திணைகள் ஆகும். இந்த எட்டுத் திணைகளும் போரை அடிப்படையாகக் கொண்டு அமைக்கப்பட்டுள்ளன. இந்தத் திணைகளுக்கான விளக்கமும் பிற திணைகளான</a:t>
            </a:r>
          </a:p>
          <a:p>
            <a:pPr>
              <a:lnSpc>
                <a:spcPct val="170000"/>
              </a:lnSpc>
            </a:pPr>
            <a:r>
              <a:rPr lang="ta-IN" sz="1100" dirty="0" smtClean="0"/>
              <a:t>பாடாண் திணை</a:t>
            </a:r>
            <a:br>
              <a:rPr lang="ta-IN" sz="1100" dirty="0" smtClean="0"/>
            </a:br>
            <a:r>
              <a:rPr lang="ta-IN" sz="1100" dirty="0" smtClean="0"/>
              <a:t>பொதுவியல்</a:t>
            </a:r>
            <a:br>
              <a:rPr lang="ta-IN" sz="1100" dirty="0" smtClean="0"/>
            </a:br>
            <a:r>
              <a:rPr lang="ta-IN" sz="1100" dirty="0" smtClean="0"/>
              <a:t>கைக்கிளை</a:t>
            </a:r>
            <a:br>
              <a:rPr lang="ta-IN" sz="1100" dirty="0" smtClean="0"/>
            </a:br>
            <a:r>
              <a:rPr lang="ta-IN" sz="1100" dirty="0" smtClean="0"/>
              <a:t>பெருந்திணை</a:t>
            </a:r>
          </a:p>
          <a:p>
            <a:pPr>
              <a:lnSpc>
                <a:spcPct val="170000"/>
              </a:lnSpc>
            </a:pPr>
            <a:r>
              <a:rPr lang="ta-IN" sz="1100" dirty="0" smtClean="0"/>
              <a:t>ஆகியவற்றின் விளக்கமும் பின்வருமாறு:</a:t>
            </a:r>
          </a:p>
          <a:p>
            <a:pPr>
              <a:lnSpc>
                <a:spcPct val="170000"/>
              </a:lnSpc>
            </a:pPr>
            <a:endParaRPr lang="en-US"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b="1" dirty="0" smtClean="0"/>
              <a:t>வெட்சித் திணை</a:t>
            </a:r>
            <a:r>
              <a:rPr lang="ta-IN" dirty="0" smtClean="0"/>
              <a:t>:</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ta-IN" sz="2000" dirty="0" smtClean="0"/>
              <a:t>பழைய காலத்தில் பகை அரசனிடம் போர் செய்ய நினைக்கும் ஒருவன் போரின் முதல் கட்டமாகப் பகை அரசனது பசுக் கூட்டங்களைக் கவர்ந்து செல்வான். இது </a:t>
            </a:r>
            <a:r>
              <a:rPr lang="ta-IN" sz="2000" b="1" dirty="0" smtClean="0"/>
              <a:t>வெட்சித் திணை</a:t>
            </a:r>
            <a:r>
              <a:rPr lang="ta-IN" sz="2000" dirty="0" smtClean="0"/>
              <a:t> எனப்படும். வெட்சி வீரன் வெட்சிப் பூச் சூடி, போருக்குச் செல்வான்.</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b="1" dirty="0" smtClean="0"/>
              <a:t>கரந்தைத் திணை</a:t>
            </a:r>
            <a:r>
              <a:rPr lang="ta-IN" dirty="0" smtClean="0"/>
              <a:t>:</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ta-IN" sz="2400" dirty="0" smtClean="0"/>
              <a:t>பகை அரசன் கவர்ந்து சென்ற பசுக்கூட்டங்களை அவற்றிற்கு உரியவன் மீட்டுவரச் செய்யும் போர், </a:t>
            </a:r>
            <a:r>
              <a:rPr lang="ta-IN" sz="2400" b="1" dirty="0" smtClean="0"/>
              <a:t>கரந்தைத் திணை </a:t>
            </a:r>
            <a:r>
              <a:rPr lang="ta-IN" sz="2400" dirty="0" smtClean="0"/>
              <a:t>எனப்படும். கரந்தை வீரன் கரந்தைப் பூச் சூடி, போருக்குச் செல்வான்.</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b="1" dirty="0" smtClean="0"/>
              <a:t>வஞ்சித் திணை</a:t>
            </a:r>
            <a:r>
              <a:rPr lang="ta-IN" dirty="0" smtClean="0"/>
              <a:t>:</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ta-IN" sz="2000" dirty="0" smtClean="0"/>
              <a:t>பகை அரசன் நாட்டைப் பிடிப்பதற்காக அந்த நாட்டின் மேல் படை எடுத்துச் செல்லுதல் </a:t>
            </a:r>
            <a:r>
              <a:rPr lang="ta-IN" sz="2000" b="1" dirty="0" smtClean="0"/>
              <a:t>வஞ்சித் திணை</a:t>
            </a:r>
            <a:r>
              <a:rPr lang="ta-IN" sz="2000" dirty="0" smtClean="0"/>
              <a:t> எனப்படும்.  வஞ்சி வீரன், வஞ்சிப் பூச் சூடி, போருக்குச் செல்வான்.</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b="1" dirty="0" smtClean="0"/>
              <a:t>காஞ்சித் திணை</a:t>
            </a:r>
            <a:r>
              <a:rPr lang="ta-IN" dirty="0" smtClean="0"/>
              <a:t>:</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ta-IN" sz="2400" dirty="0" smtClean="0"/>
              <a:t>படை எடுத்து வரும் பகை அரசனைத் தடுத்துத் தன் நாட்டைக் காக்க நினைக்கும் அரசன் போருக்குச் செல்லுதல் </a:t>
            </a:r>
            <a:r>
              <a:rPr lang="ta-IN" sz="2400" b="1" dirty="0" smtClean="0"/>
              <a:t>காஞ்சித் திணை</a:t>
            </a:r>
            <a:r>
              <a:rPr lang="ta-IN" sz="2400" dirty="0" smtClean="0"/>
              <a:t> எனப்படும். காஞ்சி வீரன் காஞ்சிப் பூச் சூடி, போருக்குச் செல்வான்.</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b="1" dirty="0" smtClean="0"/>
              <a:t>நொச்சித் திணை</a:t>
            </a:r>
            <a:r>
              <a:rPr lang="ta-IN" dirty="0" smtClean="0"/>
              <a:t>:</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ta-IN" sz="2400" dirty="0" smtClean="0"/>
              <a:t>பகை அரசன் படை எடுத்து வந்து கோட்டை மதிலைச் சூழ்ந்து கொண்டபோது, தன்னுடைய கோட்டையைக் காத்துக் கொள்ள அரசன் போர் செய்தல் </a:t>
            </a:r>
            <a:r>
              <a:rPr lang="ta-IN" sz="2400" b="1" dirty="0" smtClean="0"/>
              <a:t>நொச்சித் திணை</a:t>
            </a:r>
            <a:r>
              <a:rPr lang="ta-IN" sz="2400" dirty="0" smtClean="0"/>
              <a:t> எனப்படும். நொச்சி வீரன் நொச்சிப் பூச் சூடி, போருக்குச் செல்வான்.</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262</Words>
  <Application>Microsoft Office PowerPoint</Application>
  <PresentationFormat>On-screen Show (4:3)</PresentationFormat>
  <Paragraphs>39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ngah; : u.fhh;j;jpf;</vt:lpstr>
      <vt:lpstr>புறப்பொருள் இலக்கணம்</vt:lpstr>
      <vt:lpstr>புறப்பொருள் இலக்கணம்</vt:lpstr>
      <vt:lpstr>புறப்பொருள் திணைகள்</vt:lpstr>
      <vt:lpstr>வெட்சித் திணை:</vt:lpstr>
      <vt:lpstr>கரந்தைத் திணை:</vt:lpstr>
      <vt:lpstr>வஞ்சித் திணை:</vt:lpstr>
      <vt:lpstr>காஞ்சித் திணை:</vt:lpstr>
      <vt:lpstr>நொச்சித் திணை:</vt:lpstr>
      <vt:lpstr>உழிஞைத் திணை:</vt:lpstr>
      <vt:lpstr>தும்பைத் திணை:</vt:lpstr>
      <vt:lpstr>வாகைத் திணை:</vt:lpstr>
      <vt:lpstr>பாடாண் திணை:</vt:lpstr>
      <vt:lpstr>பொதுவியல் திணை:</vt:lpstr>
      <vt:lpstr>கைக்கிளைத் திணை:</vt:lpstr>
      <vt:lpstr>பெருந்திணை:</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புறப்பொருள் இலக்கணம்</dc:title>
  <dc:creator>ADMIN</dc:creator>
  <cp:lastModifiedBy>ADMIN</cp:lastModifiedBy>
  <cp:revision>16</cp:revision>
  <dcterms:created xsi:type="dcterms:W3CDTF">2006-08-16T00:00:00Z</dcterms:created>
  <dcterms:modified xsi:type="dcterms:W3CDTF">2021-01-31T16:00:36Z</dcterms:modified>
</cp:coreProperties>
</file>