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nvSpPr>
        <p:spPr>
          <a:xfrm>
            <a:off x="457200" y="503237"/>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err="1" smtClean="0">
                <a:latin typeface="Baamini" pitchFamily="2" charset="0"/>
              </a:rPr>
              <a:t>ngah</a:t>
            </a:r>
            <a:r>
              <a:rPr lang="en-US" dirty="0" smtClean="0">
                <a:latin typeface="Baamini" pitchFamily="2" charset="0"/>
              </a:rPr>
              <a:t>; : </a:t>
            </a:r>
            <a:r>
              <a:rPr lang="en-US" dirty="0" err="1" smtClean="0">
                <a:latin typeface="Baamini" pitchFamily="2" charset="0"/>
              </a:rPr>
              <a:t>Kidth;.ng.KUfd</a:t>
            </a:r>
            <a:r>
              <a:rPr lang="en-US" dirty="0" smtClean="0">
                <a:latin typeface="Baamini" pitchFamily="2" charset="0"/>
              </a:rPr>
              <a:t>;</a:t>
            </a:r>
            <a:endParaRPr lang="en-US" dirty="0">
              <a:latin typeface="Baamini" pitchFamily="2" charset="0"/>
            </a:endParaRPr>
          </a:p>
        </p:txBody>
      </p:sp>
      <p:sp>
        <p:nvSpPr>
          <p:cNvPr id="6" name="Content Placeholder 2"/>
          <p:cNvSpPr>
            <a:spLocks noGrp="1"/>
          </p:cNvSpPr>
          <p:nvPr/>
        </p:nvSpPr>
        <p:spPr>
          <a:xfrm>
            <a:off x="457200" y="1828799"/>
            <a:ext cx="8229600"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None/>
            </a:pPr>
            <a:r>
              <a:rPr lang="en-US" dirty="0" err="1" smtClean="0">
                <a:latin typeface="Baamini" pitchFamily="2" charset="0"/>
              </a:rPr>
              <a:t>gzpapd</a:t>
            </a:r>
            <a:r>
              <a:rPr lang="en-US" dirty="0" smtClean="0">
                <a:latin typeface="Baamini" pitchFamily="2" charset="0"/>
              </a:rPr>
              <a:t>; </a:t>
            </a:r>
            <a:r>
              <a:rPr lang="en-US" dirty="0" err="1" smtClean="0">
                <a:latin typeface="Baamini" pitchFamily="2" charset="0"/>
              </a:rPr>
              <a:t>ngah</a:t>
            </a:r>
            <a:r>
              <a:rPr lang="en-US" dirty="0" smtClean="0">
                <a:latin typeface="Baamini" pitchFamily="2" charset="0"/>
              </a:rPr>
              <a:t>; 	: ,</a:t>
            </a:r>
            <a:r>
              <a:rPr lang="en-US" dirty="0" err="1" smtClean="0">
                <a:latin typeface="Baamini" pitchFamily="2" charset="0"/>
              </a:rPr>
              <a:t>izg;Nguhrphpah</a:t>
            </a:r>
            <a:r>
              <a:rPr lang="en-US" dirty="0" smtClean="0">
                <a:latin typeface="Baamini" pitchFamily="2" charset="0"/>
              </a:rPr>
              <a:t>;&gt; </a:t>
            </a:r>
          </a:p>
          <a:p>
            <a:pPr>
              <a:buNone/>
            </a:pPr>
            <a:r>
              <a:rPr lang="en-US" dirty="0" smtClean="0">
                <a:latin typeface="Baamini" pitchFamily="2" charset="0"/>
              </a:rPr>
              <a:t>					  </a:t>
            </a:r>
            <a:r>
              <a:rPr lang="en-US" dirty="0" err="1" smtClean="0">
                <a:latin typeface="Baamini" pitchFamily="2" charset="0"/>
              </a:rPr>
              <a:t>jiyth</a:t>
            </a:r>
            <a:r>
              <a:rPr lang="en-US" dirty="0" smtClean="0">
                <a:latin typeface="Baamini" pitchFamily="2" charset="0"/>
              </a:rPr>
              <a:t>;</a:t>
            </a:r>
          </a:p>
          <a:p>
            <a:pPr>
              <a:buNone/>
            </a:pPr>
            <a:r>
              <a:rPr lang="en-US" dirty="0" err="1" smtClean="0">
                <a:latin typeface="Baamini" pitchFamily="2" charset="0"/>
              </a:rPr>
              <a:t>Jiw</a:t>
            </a:r>
            <a:r>
              <a:rPr lang="en-US" dirty="0" smtClean="0">
                <a:latin typeface="Baamini" pitchFamily="2" charset="0"/>
              </a:rPr>
              <a:t> 			: </a:t>
            </a:r>
            <a:r>
              <a:rPr lang="en-US" dirty="0" err="1" smtClean="0">
                <a:latin typeface="Baamini" pitchFamily="2" charset="0"/>
              </a:rPr>
              <a:t>jkpo;j;Jiw</a:t>
            </a:r>
            <a:endParaRPr lang="en-US" dirty="0" smtClean="0">
              <a:latin typeface="Baamini" pitchFamily="2" charset="0"/>
            </a:endParaRPr>
          </a:p>
          <a:p>
            <a:pPr>
              <a:buNone/>
            </a:pPr>
            <a:r>
              <a:rPr lang="en-US" dirty="0" err="1" smtClean="0">
                <a:latin typeface="Baamini" pitchFamily="2" charset="0"/>
              </a:rPr>
              <a:t>Mz;L</a:t>
            </a:r>
            <a:r>
              <a:rPr lang="en-US" dirty="0" smtClean="0">
                <a:latin typeface="Baamini" pitchFamily="2" charset="0"/>
              </a:rPr>
              <a:t>			: ,</a:t>
            </a:r>
            <a:r>
              <a:rPr lang="en-US" dirty="0" err="1" smtClean="0">
                <a:latin typeface="Baamini" pitchFamily="2" charset="0"/>
              </a:rPr>
              <a:t>uz;lhk</a:t>
            </a:r>
            <a:r>
              <a:rPr lang="en-US" dirty="0" smtClean="0">
                <a:latin typeface="Baamini" pitchFamily="2" charset="0"/>
              </a:rPr>
              <a:t>; </a:t>
            </a:r>
            <a:r>
              <a:rPr lang="en-US" dirty="0" err="1" smtClean="0">
                <a:latin typeface="Baamini" pitchFamily="2" charset="0"/>
              </a:rPr>
              <a:t>Mz;L</a:t>
            </a:r>
            <a:endParaRPr lang="en-US" dirty="0" smtClean="0">
              <a:latin typeface="Baamini" pitchFamily="2" charset="0"/>
            </a:endParaRPr>
          </a:p>
          <a:p>
            <a:pPr>
              <a:buNone/>
            </a:pPr>
            <a:r>
              <a:rPr lang="en-US" dirty="0" err="1" smtClean="0">
                <a:latin typeface="Baamini" pitchFamily="2" charset="0"/>
              </a:rPr>
              <a:t>gUtk</a:t>
            </a:r>
            <a:r>
              <a:rPr lang="en-US" dirty="0" smtClean="0">
                <a:latin typeface="Baamini" pitchFamily="2" charset="0"/>
              </a:rPr>
              <a:t>;			: </a:t>
            </a:r>
            <a:r>
              <a:rPr lang="en-US" dirty="0" err="1" smtClean="0">
                <a:latin typeface="Baamini" pitchFamily="2" charset="0"/>
              </a:rPr>
              <a:t>ehd;fhk</a:t>
            </a:r>
            <a:r>
              <a:rPr lang="en-US" dirty="0" smtClean="0">
                <a:latin typeface="Baamini" pitchFamily="2" charset="0"/>
              </a:rPr>
              <a:t>; </a:t>
            </a:r>
            <a:r>
              <a:rPr lang="en-US" dirty="0" err="1" smtClean="0">
                <a:latin typeface="Baamini" pitchFamily="2" charset="0"/>
              </a:rPr>
              <a:t>gUtk</a:t>
            </a:r>
            <a:r>
              <a:rPr lang="en-US" dirty="0" smtClean="0">
                <a:latin typeface="Baamini" pitchFamily="2" charset="0"/>
              </a:rPr>
              <a:t>;</a:t>
            </a:r>
          </a:p>
          <a:p>
            <a:pPr>
              <a:buNone/>
            </a:pPr>
            <a:r>
              <a:rPr lang="en-US" dirty="0" err="1" smtClean="0">
                <a:latin typeface="Baamini" pitchFamily="2" charset="0"/>
              </a:rPr>
              <a:t>ghlk</a:t>
            </a:r>
            <a:r>
              <a:rPr lang="en-US" dirty="0" smtClean="0">
                <a:latin typeface="Baamini" pitchFamily="2" charset="0"/>
              </a:rPr>
              <a:t>;				: ,</a:t>
            </a:r>
            <a:r>
              <a:rPr lang="en-US" dirty="0" err="1" smtClean="0">
                <a:latin typeface="Baamini" pitchFamily="2" charset="0"/>
              </a:rPr>
              <a:t>yf;fpa</a:t>
            </a:r>
            <a:r>
              <a:rPr lang="en-US" dirty="0" smtClean="0">
                <a:latin typeface="Baamini" pitchFamily="2" charset="0"/>
              </a:rPr>
              <a:t> </a:t>
            </a:r>
            <a:r>
              <a:rPr lang="en-US" dirty="0" err="1" smtClean="0">
                <a:latin typeface="Baamini" pitchFamily="2" charset="0"/>
              </a:rPr>
              <a:t>tuyhW</a:t>
            </a:r>
            <a:endParaRPr lang="en-US" dirty="0" smtClean="0">
              <a:latin typeface="Baamini" pitchFamily="2" charset="0"/>
            </a:endParaRPr>
          </a:p>
          <a:p>
            <a:pPr>
              <a:buNone/>
            </a:pPr>
            <a:r>
              <a:rPr lang="en-US" dirty="0" smtClean="0">
                <a:latin typeface="Baamini" pitchFamily="2" charset="0"/>
              </a:rPr>
              <a:t>	</a:t>
            </a:r>
            <a:r>
              <a:rPr lang="en-US" dirty="0" smtClean="0">
                <a:latin typeface="Baamini" pitchFamily="2" charset="0"/>
              </a:rPr>
              <a:t>				 (</a:t>
            </a:r>
            <a:r>
              <a:rPr lang="en-US" dirty="0" err="1" smtClean="0">
                <a:latin typeface="Baamini" pitchFamily="2" charset="0"/>
              </a:rPr>
              <a:t>jkpopy</a:t>
            </a:r>
            <a:r>
              <a:rPr lang="en-US" dirty="0" smtClean="0">
                <a:latin typeface="Baamini" pitchFamily="2" charset="0"/>
              </a:rPr>
              <a:t>; </a:t>
            </a:r>
            <a:r>
              <a:rPr lang="en-US" dirty="0" err="1" smtClean="0">
                <a:latin typeface="Baamini" pitchFamily="2" charset="0"/>
              </a:rPr>
              <a:t>ciueil</a:t>
            </a:r>
            <a:r>
              <a:rPr lang="en-US" dirty="0" smtClean="0">
                <a:latin typeface="Baamini" pitchFamily="2" charset="0"/>
              </a:rPr>
              <a:t> </a:t>
            </a:r>
          </a:p>
          <a:p>
            <a:pPr>
              <a:buNone/>
            </a:pPr>
            <a:r>
              <a:rPr lang="en-US" dirty="0" smtClean="0">
                <a:latin typeface="Baamini" pitchFamily="2" charset="0"/>
              </a:rPr>
              <a:t>	</a:t>
            </a:r>
            <a:r>
              <a:rPr lang="en-US" dirty="0" smtClean="0">
                <a:latin typeface="Baamini" pitchFamily="2" charset="0"/>
              </a:rPr>
              <a:t>				  </a:t>
            </a:r>
            <a:r>
              <a:rPr lang="en-US" dirty="0" err="1" smtClean="0">
                <a:latin typeface="Baamini" pitchFamily="2" charset="0"/>
              </a:rPr>
              <a:t>tsh;r;rp</a:t>
            </a:r>
            <a:r>
              <a:rPr lang="en-US" dirty="0" smtClean="0">
                <a:latin typeface="Baamini" pitchFamily="2" charset="0"/>
              </a:rPr>
              <a:t>)</a:t>
            </a:r>
            <a:r>
              <a:rPr lang="en-US" dirty="0" smtClean="0">
                <a:latin typeface="Baamini" pitchFamily="2" charset="0"/>
              </a:rPr>
              <a:t>	</a:t>
            </a:r>
          </a:p>
          <a:p>
            <a:pPr>
              <a:buNone/>
            </a:pPr>
            <a:endParaRPr lang="en-US" dirty="0" smtClean="0">
              <a:latin typeface="Baamini" pitchFamily="2" charset="0"/>
            </a:endParaRPr>
          </a:p>
          <a:p>
            <a:pPr>
              <a:buNone/>
            </a:pPr>
            <a:endParaRPr lang="en-US" dirty="0">
              <a:latin typeface="Baamini"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a-IN" b="1" dirty="0" smtClean="0"/>
              <a:t>பேராசிரியர். எஸ்.வையாபுரிப் </a:t>
            </a:r>
            <a:r>
              <a:rPr lang="ta-IN" b="1" dirty="0" smtClean="0"/>
              <a:t>பிள்ளை</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ta-IN" sz="2400" dirty="0" smtClean="0"/>
              <a:t>வையாபுரிப் பிள்ளை </a:t>
            </a:r>
            <a:r>
              <a:rPr lang="ta-IN" sz="2400" b="1" dirty="0" smtClean="0"/>
              <a:t>தமிழ்ச்சுடர் மணிகள், சொற்கலை விருந்து, காவிய காலம், இலக்கியச் சிந்தனைகள், இலக்கிய உதயம்</a:t>
            </a:r>
            <a:r>
              <a:rPr lang="ta-IN" sz="2400" dirty="0" smtClean="0"/>
              <a:t> முதலிய உரைநடை நூல்களை எழுதியுள்ளார்.</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a-IN" b="1" dirty="0" smtClean="0"/>
              <a:t>பாரதியார்</a:t>
            </a:r>
            <a:endParaRPr lang="en-US" dirty="0"/>
          </a:p>
        </p:txBody>
      </p:sp>
      <p:sp>
        <p:nvSpPr>
          <p:cNvPr id="3" name="Content Placeholder 2"/>
          <p:cNvSpPr>
            <a:spLocks noGrp="1"/>
          </p:cNvSpPr>
          <p:nvPr>
            <p:ph idx="1"/>
          </p:nvPr>
        </p:nvSpPr>
        <p:spPr/>
        <p:txBody>
          <a:bodyPr>
            <a:normAutofit fontScale="47500" lnSpcReduction="20000"/>
          </a:bodyPr>
          <a:lstStyle/>
          <a:p>
            <a:pPr algn="just">
              <a:lnSpc>
                <a:spcPct val="170000"/>
              </a:lnSpc>
            </a:pPr>
            <a:r>
              <a:rPr lang="ta-IN" dirty="0" smtClean="0"/>
              <a:t>பாரதி பரம்பரை என்றொரு பரம்பரையே படைத்திட்ட பாரதி சிறுகதைத் துறையில் மட்டுமன்றி கவிதை, பத்திரிகை, கட்டுரை, விமர்சனம், மொழிபெயர்ப்பு எனப் பல்துறையிலும் சிறந்து விளங்கியவர். இவரது சிறுகதைகள் பல சொந்தக் கதைகள் கட்டுக்கதைகள், நிகழ்வுக் கோவைகளாகவே நின்று விடுகின்றன. உயர்ந்த கலைவடிவம் இல்லை. </a:t>
            </a:r>
            <a:r>
              <a:rPr lang="ta-IN" b="1" dirty="0" smtClean="0"/>
              <a:t>கதைக்கொத்து, நவதந்திரக் கதைகள்-தொகுதிகள், ஆறில் ஒரு பங்கு, பூலோக ரம்பை, திண்டிம சாஸ்திரி, ஸ்வர்ணகுமாரி </a:t>
            </a:r>
            <a:r>
              <a:rPr lang="ta-IN" dirty="0" smtClean="0"/>
              <a:t>என்பன குறிப்பிடத்தக்கன. </a:t>
            </a:r>
            <a:r>
              <a:rPr lang="ta-IN" b="1" dirty="0" smtClean="0"/>
              <a:t>சின்ன சங்கரன் கதை, சந்திரிகையின் கதை</a:t>
            </a:r>
            <a:r>
              <a:rPr lang="ta-IN" dirty="0" smtClean="0"/>
              <a:t> என்ற இரண்டும் நாவலைப் போல் அமைந்தவை. புதுவையில் வசித்த போது 11 தாகூரின் கதைகளை மொழி பெயர்த்து இருக்கிறார். அதன் நடை உள்ளத்தைக் கவர்வது, இதுவே சிறுகதைத் துறைக்குப் பாரதி புரிந்த தொண்டு.</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a-IN" b="1" dirty="0" smtClean="0"/>
              <a:t>வ.வே.சு </a:t>
            </a:r>
            <a:r>
              <a:rPr lang="ta-IN" b="1" dirty="0" smtClean="0"/>
              <a:t>ஐயர்</a:t>
            </a:r>
            <a:endParaRPr lang="en-US" dirty="0"/>
          </a:p>
        </p:txBody>
      </p:sp>
      <p:sp>
        <p:nvSpPr>
          <p:cNvPr id="3" name="Content Placeholder 2"/>
          <p:cNvSpPr>
            <a:spLocks noGrp="1"/>
          </p:cNvSpPr>
          <p:nvPr>
            <p:ph idx="1"/>
          </p:nvPr>
        </p:nvSpPr>
        <p:spPr/>
        <p:txBody>
          <a:bodyPr>
            <a:normAutofit fontScale="47500" lnSpcReduction="20000"/>
          </a:bodyPr>
          <a:lstStyle/>
          <a:p>
            <a:pPr algn="just">
              <a:lnSpc>
                <a:spcPct val="170000"/>
              </a:lnSpc>
            </a:pPr>
            <a:r>
              <a:rPr lang="ta-IN" b="1" dirty="0" smtClean="0"/>
              <a:t>தமிழ்ச் சிறுகதையின் தந்தை </a:t>
            </a:r>
            <a:r>
              <a:rPr lang="ta-IN" dirty="0" smtClean="0"/>
              <a:t>என்று போற்றப்படும் இவர் சிறுகதை இலக்கணத்திற்கு ஏற்ற கதைகளை அந்தக் காலத்திலேயே எழுதியவர். இவரது </a:t>
            </a:r>
            <a:r>
              <a:rPr lang="ta-IN" b="1" dirty="0" smtClean="0"/>
              <a:t>மங்கையர்க்கரசியின் காதல் </a:t>
            </a:r>
            <a:r>
              <a:rPr lang="ta-IN" dirty="0" smtClean="0"/>
              <a:t>என்ற நூல் எட்டுக் கதைகளைக் கொண்டது. </a:t>
            </a:r>
            <a:r>
              <a:rPr lang="ta-IN" b="1" dirty="0" smtClean="0"/>
              <a:t>குளத்தங்கரை அரசமரம் </a:t>
            </a:r>
            <a:r>
              <a:rPr lang="ta-IN" dirty="0" smtClean="0"/>
              <a:t>என்பது தமிழில் தோன்றிய முதல் சிறுகதை. குழந்தை மணத்தைக் கருவாகக் கொண்டது இக்கதை. ஒரு குளக்கரையில் நிற்கும் அரசமரமே கதை கூறுவதாகக் கொண்டு அமைகிறது. மொத்தம் 8 கதைகளே படைத்திருந்தாலும் வடிவம் பற்றிய விழிப்பைத் தொட்டுக் காட்டியவர். சிறுகதையில் சில சோதனைகள் செய்து சாதனை புரிந்தவர். குளத்தங்கரை அரசமரம் தவிரப் பிற கதைகள் ஆசிரியர் கூற்றாகவே அமைந்தாலும் உயிரோட்டம் மிக்கநடை, காவியச் சாயல், நாடகப்பாணி என்பன இவர் கதைகளில் அமைந்துள்ளன.</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a-IN" b="1" dirty="0" smtClean="0"/>
              <a:t>ந. </a:t>
            </a:r>
            <a:r>
              <a:rPr lang="ta-IN" b="1" dirty="0" smtClean="0"/>
              <a:t>பிச்சமூர்த்தி</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ta-IN" sz="2000" dirty="0" smtClean="0"/>
              <a:t>ந.பிச்சமூர்த்தியின் </a:t>
            </a:r>
            <a:r>
              <a:rPr lang="ta-IN" sz="2000" b="1" dirty="0" smtClean="0"/>
              <a:t>ஒருநாள், நல்ல வீடு, திருடி, கலையும் பெண்ணும், முள்ளும் ரோஜாவும், கொலுபொம்மை </a:t>
            </a:r>
            <a:r>
              <a:rPr lang="ta-IN" sz="2000" dirty="0" smtClean="0"/>
              <a:t>போன்ற சிறுகதைகள் மனதில் நிற்பவை. மணிக்கொடி எழுத்தாளர். சிறுகதை இலக்கணம் பயில ஏற்புடையன இவர் கதைகள்.</a:t>
            </a: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a-IN" b="1" dirty="0" smtClean="0"/>
              <a:t>தி. </a:t>
            </a:r>
            <a:r>
              <a:rPr lang="ta-IN" b="1" dirty="0" smtClean="0"/>
              <a:t>ஜானகிராமன்</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ta-IN" sz="2400" dirty="0" smtClean="0"/>
              <a:t>தஞ்சாவூர்ப் பகுதியை நம் கண்முன் கொண்டு வரும் எழுத்தாளர்களில் தலைசிறந்தவர் தி. ஜானகிராமன். </a:t>
            </a:r>
            <a:r>
              <a:rPr lang="ta-IN" sz="2400" b="1" dirty="0" smtClean="0"/>
              <a:t>சிவப்பு ரிக்ஷா, தேவர் குதிரை, அக்பர் சாஸ்திரி</a:t>
            </a:r>
            <a:r>
              <a:rPr lang="ta-IN" sz="2400" dirty="0" smtClean="0"/>
              <a:t> என்பன குறிப்பிடத்தகுந்த கதைகள்.</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a-IN" b="1" dirty="0" smtClean="0"/>
              <a:t>க.நா. </a:t>
            </a:r>
            <a:r>
              <a:rPr lang="ta-IN" b="1" dirty="0" smtClean="0"/>
              <a:t>சுப்ரமணியம்</a:t>
            </a:r>
            <a:endParaRPr lang="en-US" dirty="0"/>
          </a:p>
        </p:txBody>
      </p:sp>
      <p:sp>
        <p:nvSpPr>
          <p:cNvPr id="3" name="Content Placeholder 2"/>
          <p:cNvSpPr>
            <a:spLocks noGrp="1"/>
          </p:cNvSpPr>
          <p:nvPr>
            <p:ph idx="1"/>
          </p:nvPr>
        </p:nvSpPr>
        <p:spPr/>
        <p:txBody>
          <a:bodyPr>
            <a:noAutofit/>
          </a:bodyPr>
          <a:lstStyle/>
          <a:p>
            <a:pPr algn="just">
              <a:lnSpc>
                <a:spcPct val="150000"/>
              </a:lnSpc>
            </a:pPr>
            <a:r>
              <a:rPr lang="ta-IN" sz="2400" dirty="0" smtClean="0"/>
              <a:t>க.நா. சுப்ரமணியம் </a:t>
            </a:r>
            <a:r>
              <a:rPr lang="ta-IN" sz="2400" b="1" dirty="0" smtClean="0"/>
              <a:t>ஹைதர் காலம், காட்டுமல்லிகை, வாடாமலர், தோட்டியை மணந்த அரசகுமாரி</a:t>
            </a:r>
            <a:r>
              <a:rPr lang="ta-IN" sz="2400" dirty="0" smtClean="0"/>
              <a:t> போன்ற கதைகளை எழுதியுள்ளார். கருவால் சிறந்த வரலாற்றுச் சிறுகதைகளைப் படைத்திருக்கிறார்.</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a-IN" b="1" dirty="0" smtClean="0"/>
              <a:t>கி.வா. </a:t>
            </a:r>
            <a:r>
              <a:rPr lang="ta-IN" b="1" dirty="0" smtClean="0"/>
              <a:t>ஜகந்நாதன்</a:t>
            </a:r>
            <a:endParaRPr lang="en-US" dirty="0"/>
          </a:p>
        </p:txBody>
      </p:sp>
      <p:sp>
        <p:nvSpPr>
          <p:cNvPr id="3" name="Content Placeholder 2"/>
          <p:cNvSpPr>
            <a:spLocks noGrp="1"/>
          </p:cNvSpPr>
          <p:nvPr>
            <p:ph idx="1"/>
          </p:nvPr>
        </p:nvSpPr>
        <p:spPr/>
        <p:txBody>
          <a:bodyPr>
            <a:normAutofit/>
          </a:bodyPr>
          <a:lstStyle/>
          <a:p>
            <a:pPr algn="just">
              <a:lnSpc>
                <a:spcPct val="170000"/>
              </a:lnSpc>
            </a:pPr>
            <a:r>
              <a:rPr lang="ta-IN" sz="2000" dirty="0" smtClean="0"/>
              <a:t>கலைமகள் பத்திரிகை வாயிலாகச் சிறந்த கதையாசிரியர்களை அறிமுகப்படுத்தியவர் கி.வா.ஜகந்நாதன் கலைமகளில் பல தரமான கதைகள் எழுதி உள்ளார். </a:t>
            </a:r>
            <a:r>
              <a:rPr lang="ta-IN" sz="2000" b="1" dirty="0" smtClean="0"/>
              <a:t>அறுந்த தந்தி, வளைச் செட்டி, பவள மல்லிகை, கலைஞன் தியாகம், அசையா விளக்கு, கோவில்மணி, கலைச்செல்வி </a:t>
            </a:r>
            <a:r>
              <a:rPr lang="ta-IN" sz="2000" dirty="0" smtClean="0"/>
              <a:t>என்பன இவரது சிறுகதைத் தொகுதிகள்.</a:t>
            </a:r>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a-IN" b="1" dirty="0" smtClean="0"/>
              <a:t>சி.சு. </a:t>
            </a:r>
            <a:r>
              <a:rPr lang="ta-IN" b="1" dirty="0" smtClean="0"/>
              <a:t>செல்லப்பா</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ta-IN" sz="2400" dirty="0" smtClean="0"/>
              <a:t>மணிக்கொடி எழுத்தாளரான சி.சு,செல்லப்பா புதுமை இலக்கியப் போராளி. </a:t>
            </a:r>
            <a:r>
              <a:rPr lang="ta-IN" sz="2400" b="1" dirty="0" smtClean="0"/>
              <a:t>சரஸாவின் பொம்மை, மணல் வீடு, அறுபது, சத்யாக்ரகி, வெள்ளை</a:t>
            </a:r>
            <a:r>
              <a:rPr lang="ta-IN" sz="2400" dirty="0" smtClean="0"/>
              <a:t> என்ற 5 தொகுதிகள் இவருடையது.</a:t>
            </a: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a-IN" b="1" dirty="0" smtClean="0"/>
              <a:t>வல்லிக்கண்ணன்</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ta-IN" sz="2400" dirty="0" smtClean="0"/>
              <a:t>500 சிறுகதைகளுக்கு மேல் எழுதிப் புகழ்பெற்றவர் வல்லிக்கண்ணன். </a:t>
            </a:r>
            <a:r>
              <a:rPr lang="ta-IN" sz="2400" b="1" dirty="0" smtClean="0"/>
              <a:t>சந்திர காந்தக்கல் </a:t>
            </a:r>
            <a:r>
              <a:rPr lang="ta-IN" sz="2400" dirty="0" smtClean="0"/>
              <a:t>என்பது இவருடைய முதல் சிறுகதை. </a:t>
            </a:r>
            <a:r>
              <a:rPr lang="ta-IN" sz="2400" b="1" dirty="0" smtClean="0"/>
              <a:t>கல்யாணி முதலிய கதைகள், நாட்டியக்காரி, ஆண் சிங்கம், வாழ விரும்பியவன் </a:t>
            </a:r>
            <a:r>
              <a:rPr lang="ta-IN" sz="2400" dirty="0" smtClean="0"/>
              <a:t>முதலியன இவரது கதைத் தொகுதிகள்.</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a-IN" b="1" dirty="0" smtClean="0"/>
              <a:t>கி.ராஜ </a:t>
            </a:r>
            <a:r>
              <a:rPr lang="ta-IN" b="1" dirty="0" smtClean="0"/>
              <a:t>நாராயணன்</a:t>
            </a:r>
            <a:endParaRPr lang="en-US" dirty="0"/>
          </a:p>
        </p:txBody>
      </p:sp>
      <p:sp>
        <p:nvSpPr>
          <p:cNvPr id="3" name="Content Placeholder 2"/>
          <p:cNvSpPr>
            <a:spLocks noGrp="1"/>
          </p:cNvSpPr>
          <p:nvPr>
            <p:ph idx="1"/>
          </p:nvPr>
        </p:nvSpPr>
        <p:spPr/>
        <p:txBody>
          <a:bodyPr>
            <a:normAutofit fontScale="62500" lnSpcReduction="20000"/>
          </a:bodyPr>
          <a:lstStyle/>
          <a:p>
            <a:pPr algn="just">
              <a:lnSpc>
                <a:spcPct val="170000"/>
              </a:lnSpc>
            </a:pPr>
            <a:r>
              <a:rPr lang="ta-IN" sz="2400" dirty="0" smtClean="0"/>
              <a:t>கரிசல் காட்டு வாழ்வைக் கண்முன்னே நிறுத்துபவர் கி. ராஜ நாராயணன். </a:t>
            </a:r>
            <a:r>
              <a:rPr lang="ta-IN" sz="2400" b="1" dirty="0" smtClean="0"/>
              <a:t>கதவு, கன்னிமை, வேட்டி, கிராமியக் கதைகள், தாத்தா சொன்ன கதைகள், கரிசல் கதைகள், கொத்தைப் பருத்தி, தமிழ்நாட்டு நாடோடிக் கதைகள்</a:t>
            </a:r>
            <a:r>
              <a:rPr lang="ta-IN" sz="2400" dirty="0" smtClean="0"/>
              <a:t> என்பன இவர் படைப்புகள்</a:t>
            </a:r>
            <a:r>
              <a:rPr lang="ta-IN" sz="2400" dirty="0" smtClean="0"/>
              <a:t>.</a:t>
            </a:r>
            <a:endParaRPr lang="en-US" sz="2400" dirty="0" smtClean="0"/>
          </a:p>
          <a:p>
            <a:pPr algn="just">
              <a:lnSpc>
                <a:spcPct val="170000"/>
              </a:lnSpc>
            </a:pPr>
            <a:r>
              <a:rPr lang="ta-IN" sz="2400" b="1" dirty="0" smtClean="0"/>
              <a:t>பிறர்</a:t>
            </a:r>
          </a:p>
          <a:p>
            <a:pPr algn="just">
              <a:lnSpc>
                <a:spcPct val="170000"/>
              </a:lnSpc>
            </a:pPr>
            <a:r>
              <a:rPr lang="ta-IN" sz="2400" dirty="0" smtClean="0"/>
              <a:t>இவர்களைத் தவிர டாக்டர் மு.வரதராசனார், விந்தன், அகிலன், டி.கே.சீனிவாசன், ஜெகசிற்பியன், ரா.கி.ரங்கராஜன் போன்றவர்களுடன் அநுத்தமா, லட்சுமி, சூடாமணி, ராஜம் கிருஷ்ணன், கோமகள், சரஸ்வதி ராம்நாத் போன்ற பெண் எழுத்தாளர்களும் தோன்றிச் சிறுகதை உலகைச் செழிக்கச் செய்திருக்கின்றனர்.</a:t>
            </a:r>
          </a:p>
          <a:p>
            <a:pPr algn="just">
              <a:lnSpc>
                <a:spcPct val="170000"/>
              </a:lnSpc>
            </a:pP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3459162"/>
          </a:xfrm>
        </p:spPr>
        <p:txBody>
          <a:bodyPr>
            <a:normAutofit/>
          </a:bodyPr>
          <a:lstStyle/>
          <a:p>
            <a:pPr>
              <a:lnSpc>
                <a:spcPct val="150000"/>
              </a:lnSpc>
            </a:pPr>
            <a:r>
              <a:rPr lang="ta-IN" sz="5400" dirty="0" smtClean="0"/>
              <a:t>தமிழில் உரைநடை வளா்ச்சி</a:t>
            </a:r>
            <a:endParaRPr lang="en-US" sz="5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b="1" dirty="0" smtClean="0"/>
              <a:t>உரைநடை வளர்ச்சி</a:t>
            </a:r>
            <a:endParaRPr lang="en-US" dirty="0"/>
          </a:p>
        </p:txBody>
      </p:sp>
      <p:sp>
        <p:nvSpPr>
          <p:cNvPr id="3" name="Content Placeholder 2"/>
          <p:cNvSpPr>
            <a:spLocks noGrp="1"/>
          </p:cNvSpPr>
          <p:nvPr>
            <p:ph idx="1"/>
          </p:nvPr>
        </p:nvSpPr>
        <p:spPr/>
        <p:txBody>
          <a:bodyPr>
            <a:normAutofit fontScale="47500" lnSpcReduction="20000"/>
          </a:bodyPr>
          <a:lstStyle/>
          <a:p>
            <a:pPr algn="just">
              <a:lnSpc>
                <a:spcPct val="170000"/>
              </a:lnSpc>
            </a:pPr>
            <a:r>
              <a:rPr lang="ta-IN" dirty="0" smtClean="0"/>
              <a:t>அச்சு இயந்திரங்களின் வரவால் தமிழில் முதலில் மலர்ச்சி பெற்றது உரைநடையே. பல வகையான கட்டுரை நூல்கள், சிறுகதை, நாவல், மொழி பெயர்ப்புகள், திறனாய்வு, உரையாசிரியர்கள் எனப் பல பிரிவுகளில் உரைநடை வளர்ந்தது. 1904ஆம் ஆண்டில் வெளியிடப்பெற்ற </a:t>
            </a:r>
            <a:r>
              <a:rPr lang="ta-IN" b="1" dirty="0" smtClean="0"/>
              <a:t>தமிழ் உரைநடையின் வரலாறு</a:t>
            </a:r>
            <a:r>
              <a:rPr lang="ta-IN" dirty="0" smtClean="0"/>
              <a:t> என்ற (</a:t>
            </a:r>
            <a:r>
              <a:rPr lang="en-US" dirty="0" smtClean="0"/>
              <a:t>History of Tamil Prose) </a:t>
            </a:r>
            <a:r>
              <a:rPr lang="ta-IN" dirty="0" smtClean="0"/>
              <a:t>ஆங்கில நூல் வி.எஸ்.செங்கல்வராய பிள்ளை என்பவரால் எழுதப்பட்டது. தொல்காப்பியத்தில் வரும் உரைநடைக் குறிப்புக்கள் தொடங்கி, சுந்தரம் பிள்ளை, சூரிய நாராயண சாஸ்திரியார் வரையிலான தமிழ் உரைநடை வளர்ச்சியைக் காய்தல், உவத்தல் அகற்றி ஆராயும் இந்நூல் குறிப்பிடத்தக்க ஒன்றாகும். இனி, தமிழ் உரைநடை வளர்த்த சான்றோர்களைக் காண்போம்.</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a-IN" b="1" dirty="0" smtClean="0"/>
              <a:t>உரைநடை முன்னோடிகள்</a:t>
            </a:r>
            <a:endParaRPr lang="en-US" dirty="0"/>
          </a:p>
        </p:txBody>
      </p:sp>
      <p:sp>
        <p:nvSpPr>
          <p:cNvPr id="3" name="Content Placeholder 2"/>
          <p:cNvSpPr>
            <a:spLocks noGrp="1"/>
          </p:cNvSpPr>
          <p:nvPr>
            <p:ph idx="1"/>
          </p:nvPr>
        </p:nvSpPr>
        <p:spPr/>
        <p:txBody>
          <a:bodyPr>
            <a:normAutofit fontScale="85000" lnSpcReduction="10000"/>
          </a:bodyPr>
          <a:lstStyle/>
          <a:p>
            <a:pPr algn="just">
              <a:lnSpc>
                <a:spcPct val="150000"/>
              </a:lnSpc>
            </a:pPr>
            <a:r>
              <a:rPr lang="ta-IN" dirty="0" smtClean="0"/>
              <a:t>அச்சு இயந்திர அறிமுகம் தமிழ் உரைநடை வளர்ச்சியில் பெரும் பங்கு வகித்தது. அச்சடித்த உரைநடை நூல்கள் பல வருவதற்குப் பல அறிஞர்கள் காரணமாகத் திகழ்ந்தார்கள். அத்தகைய முன்னோடிகளாகிய தமிழறிஞர்களைப் பற்றி முதலில் பார்ப்போம்.</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a-IN" b="1" dirty="0" smtClean="0"/>
              <a:t>வ.உ.சிதம்பரம் </a:t>
            </a:r>
            <a:r>
              <a:rPr lang="ta-IN" b="1" dirty="0" smtClean="0"/>
              <a:t>பிள்ளை</a:t>
            </a:r>
            <a:endParaRPr lang="en-US" dirty="0"/>
          </a:p>
        </p:txBody>
      </p:sp>
      <p:sp>
        <p:nvSpPr>
          <p:cNvPr id="3" name="Content Placeholder 2"/>
          <p:cNvSpPr>
            <a:spLocks noGrp="1"/>
          </p:cNvSpPr>
          <p:nvPr>
            <p:ph idx="1"/>
          </p:nvPr>
        </p:nvSpPr>
        <p:spPr/>
        <p:txBody>
          <a:bodyPr>
            <a:noAutofit/>
          </a:bodyPr>
          <a:lstStyle/>
          <a:p>
            <a:pPr algn="just">
              <a:lnSpc>
                <a:spcPct val="170000"/>
              </a:lnSpc>
            </a:pPr>
            <a:r>
              <a:rPr lang="ta-IN" sz="1600" dirty="0" smtClean="0"/>
              <a:t>தேச விடுதலைப் போராட்டத்தில் முன்னணியில் நின்றவர்களும் இலக்கிய வளர்ச்சிக்குப் பணிபுரிந்திருக்கிறார்கள். பத்திரிகையாசிரியராகத் திகழ்ந்த வ.உ.சிதம்பரம் பிள்ளை அவர்கள், </a:t>
            </a:r>
            <a:r>
              <a:rPr lang="ta-IN" sz="1600" b="1" dirty="0" smtClean="0"/>
              <a:t>மெய்யறிவு, மெய்யறம்</a:t>
            </a:r>
            <a:r>
              <a:rPr lang="ta-IN" sz="1600" dirty="0" smtClean="0"/>
              <a:t> என்ற நீதி நூல்களைத் திருக்குறள் கருத்துக்களை ஒட்டி விளக்கி எழுதியுள்ளார். மக்களுக்காகத் தொண்டு செய்ய ஆர்வமும், மேடைப்பேச்சுப் பயிற்சியும் இருந்தபடியால் வ.உ.சி.யின் நடையில் நெகிழ்ச்சி காணப்படுகிறது என்கிறார் மு.வரதராசனார்.</a:t>
            </a:r>
          </a:p>
          <a:p>
            <a:pPr algn="just">
              <a:lnSpc>
                <a:spcPct val="170000"/>
              </a:lnSpc>
            </a:pPr>
            <a:r>
              <a:rPr lang="ta-IN" sz="1600" b="1" dirty="0" smtClean="0"/>
              <a:t>பழைய நாரதர் </a:t>
            </a:r>
            <a:r>
              <a:rPr lang="ta-IN" sz="1600" dirty="0" smtClean="0"/>
              <a:t>என்ற புனைபெயர் கொண்டு நகைச்சுவையும் வீரச்சுவையும் மிகுந்த கட்டுரைகள் பல எழுதினார் சுப்பிரமணிய சிவா</a:t>
            </a:r>
            <a:r>
              <a:rPr lang="ta-IN" sz="1600" dirty="0" smtClean="0"/>
              <a:t>.</a:t>
            </a:r>
            <a:endParaRPr lang="en-US" sz="16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a-IN" b="1" dirty="0" smtClean="0"/>
              <a:t>மறைமலையடிகள்</a:t>
            </a:r>
            <a:endParaRPr lang="en-US" dirty="0"/>
          </a:p>
        </p:txBody>
      </p:sp>
      <p:sp>
        <p:nvSpPr>
          <p:cNvPr id="3" name="Content Placeholder 2"/>
          <p:cNvSpPr>
            <a:spLocks noGrp="1"/>
          </p:cNvSpPr>
          <p:nvPr>
            <p:ph idx="1"/>
          </p:nvPr>
        </p:nvSpPr>
        <p:spPr>
          <a:xfrm>
            <a:off x="457200" y="1295400"/>
            <a:ext cx="8229600" cy="5029200"/>
          </a:xfrm>
        </p:spPr>
        <p:txBody>
          <a:bodyPr>
            <a:noAutofit/>
          </a:bodyPr>
          <a:lstStyle/>
          <a:p>
            <a:pPr algn="just">
              <a:lnSpc>
                <a:spcPct val="170000"/>
              </a:lnSpc>
            </a:pPr>
            <a:r>
              <a:rPr lang="ta-IN" sz="1000" dirty="0" smtClean="0"/>
              <a:t>மறைமலையடிகளால் இயற்றப் பெற்ற பல்வகை உரைநடை நூல்கள் பின்வருமாறு</a:t>
            </a:r>
            <a:r>
              <a:rPr lang="ta-IN" sz="1000" dirty="0" smtClean="0"/>
              <a:t>:</a:t>
            </a:r>
            <a:endParaRPr lang="en-US" sz="1000" dirty="0" smtClean="0"/>
          </a:p>
          <a:p>
            <a:pPr algn="just">
              <a:lnSpc>
                <a:spcPct val="170000"/>
              </a:lnSpc>
            </a:pPr>
            <a:r>
              <a:rPr lang="ta-IN" sz="1000" b="1" dirty="0" smtClean="0"/>
              <a:t>1) அறிவியல் நூல்கள்</a:t>
            </a:r>
          </a:p>
          <a:p>
            <a:pPr algn="just">
              <a:lnSpc>
                <a:spcPct val="170000"/>
              </a:lnSpc>
            </a:pPr>
            <a:r>
              <a:rPr lang="ta-IN" sz="1000" b="1" dirty="0" smtClean="0"/>
              <a:t>மக்கள் நூறாண்டு உயிர் வாழ்க்கை</a:t>
            </a:r>
            <a:r>
              <a:rPr lang="ta-IN" sz="1000" dirty="0" smtClean="0"/>
              <a:t> (2 பாகம்), </a:t>
            </a:r>
            <a:r>
              <a:rPr lang="ta-IN" sz="1000" b="1" dirty="0" smtClean="0"/>
              <a:t>பொருந்தும் உணவும் பொருந்தா உணவும், யோகநித்திரை அல்லது அறிதுயில், மனித வசியம்</a:t>
            </a:r>
            <a:r>
              <a:rPr lang="ta-IN" sz="1000" dirty="0" smtClean="0"/>
              <a:t> அல்லது </a:t>
            </a:r>
            <a:r>
              <a:rPr lang="ta-IN" sz="1000" b="1" dirty="0" smtClean="0"/>
              <a:t>மனக்கவர்ச்சி</a:t>
            </a:r>
            <a:r>
              <a:rPr lang="ta-IN" sz="1000" dirty="0" smtClean="0"/>
              <a:t>.</a:t>
            </a:r>
          </a:p>
          <a:p>
            <a:pPr algn="just">
              <a:lnSpc>
                <a:spcPct val="170000"/>
              </a:lnSpc>
            </a:pPr>
            <a:r>
              <a:rPr lang="ta-IN" sz="1000" b="1" dirty="0" smtClean="0"/>
              <a:t>2) நாவல்</a:t>
            </a:r>
          </a:p>
          <a:p>
            <a:pPr algn="just">
              <a:lnSpc>
                <a:spcPct val="170000"/>
              </a:lnSpc>
            </a:pPr>
            <a:r>
              <a:rPr lang="ta-IN" sz="1000" b="1" dirty="0" smtClean="0"/>
              <a:t>குமுதவல்லி நாகநாட்டரசி, கோகிலாம்பாள் கடிதங்கள்</a:t>
            </a:r>
            <a:r>
              <a:rPr lang="ta-IN" sz="1000" dirty="0" smtClean="0"/>
              <a:t>.</a:t>
            </a:r>
          </a:p>
          <a:p>
            <a:pPr algn="just">
              <a:lnSpc>
                <a:spcPct val="170000"/>
              </a:lnSpc>
            </a:pPr>
            <a:r>
              <a:rPr lang="ta-IN" sz="1000" b="1" dirty="0" smtClean="0"/>
              <a:t>3) ஆராய்ச்சி நூல்கள்</a:t>
            </a:r>
          </a:p>
          <a:p>
            <a:pPr algn="just">
              <a:lnSpc>
                <a:spcPct val="170000"/>
              </a:lnSpc>
            </a:pPr>
            <a:r>
              <a:rPr lang="ta-IN" sz="1000" b="1" dirty="0" smtClean="0"/>
              <a:t>சாகுந்தல நாடக ஆராய்ச்சி</a:t>
            </a:r>
            <a:r>
              <a:rPr lang="ta-IN" sz="1000" dirty="0" smtClean="0"/>
              <a:t>, </a:t>
            </a:r>
            <a:r>
              <a:rPr lang="ta-IN" sz="1000" b="1" dirty="0" smtClean="0"/>
              <a:t>பட்டினப்பாலை ஆராய்ச்சி</a:t>
            </a:r>
            <a:r>
              <a:rPr lang="ta-IN" sz="1000" dirty="0" smtClean="0"/>
              <a:t>, </a:t>
            </a:r>
            <a:r>
              <a:rPr lang="ta-IN" sz="1000" b="1" dirty="0" smtClean="0"/>
              <a:t>முல்லைப் பாட்டு ஆராய்ச்சி</a:t>
            </a:r>
            <a:r>
              <a:rPr lang="ta-IN" sz="1000" dirty="0" smtClean="0"/>
              <a:t>, </a:t>
            </a:r>
            <a:r>
              <a:rPr lang="ta-IN" sz="1000" b="1" dirty="0" smtClean="0"/>
              <a:t>மாணிக்கவாசகர் வரலாறும் காலமும்</a:t>
            </a:r>
            <a:r>
              <a:rPr lang="ta-IN" sz="1000" dirty="0" smtClean="0"/>
              <a:t>, </a:t>
            </a:r>
            <a:r>
              <a:rPr lang="ta-IN" sz="1000" b="1" dirty="0" smtClean="0"/>
              <a:t>சிவஞான போத ஆராய்ச்சி, திருக்குறள் ஆராய்ச்சி.</a:t>
            </a:r>
            <a:endParaRPr lang="ta-IN" sz="1000" dirty="0" smtClean="0"/>
          </a:p>
          <a:p>
            <a:pPr algn="just">
              <a:lnSpc>
                <a:spcPct val="170000"/>
              </a:lnSpc>
            </a:pPr>
            <a:r>
              <a:rPr lang="ta-IN" sz="1000" b="1" dirty="0" smtClean="0"/>
              <a:t>4) கட்டுரை நூல்கள்</a:t>
            </a:r>
          </a:p>
          <a:p>
            <a:pPr algn="just">
              <a:lnSpc>
                <a:spcPct val="170000"/>
              </a:lnSpc>
            </a:pPr>
            <a:r>
              <a:rPr lang="ta-IN" sz="1000" b="1" dirty="0" smtClean="0"/>
              <a:t>தொலைவில் உணர்தல், மரணத்தின்பின் மனிதர் நிலை, சிந்தனைக் கட்டுரைகள், இளைஞர்க்கான இன்றமிழ், சிறுவர்க்கான செந்தமிழ், உரைமணிக்கோவை, அறிவுரைக் கோவை, வேளாளர் நாகரிகம், பண்டைக்காலத் தமிழரும் ஆரியரும், முற்கால, பிற்காலத் தமிழ்ப் புலவோர், தமிழர் மதம், சைவ சித்தாந்த ஞானபோதம், பழந்தமிழ்க் கொள்கையே சைவ சமயம், கடவுள் நிலைக்கு மாறான கொள்கைகள் சைவம் ஆகா</a:t>
            </a:r>
            <a:r>
              <a:rPr lang="ta-IN" sz="1000" dirty="0" smtClean="0"/>
              <a:t> என்ற நூல்களுடன், </a:t>
            </a:r>
            <a:r>
              <a:rPr lang="ta-IN" sz="1000" b="1" dirty="0" smtClean="0"/>
              <a:t>இந்தி பொது மொழியா</a:t>
            </a:r>
            <a:r>
              <a:rPr lang="ta-IN" sz="1000" dirty="0" smtClean="0"/>
              <a:t>?, </a:t>
            </a:r>
            <a:r>
              <a:rPr lang="ta-IN" sz="1000" b="1" dirty="0" smtClean="0"/>
              <a:t>சாதி வேற்றுமையும் போலிச் சைவரும் </a:t>
            </a:r>
            <a:r>
              <a:rPr lang="ta-IN" sz="1000" dirty="0" smtClean="0"/>
              <a:t>என்ற நூல்களும் </a:t>
            </a:r>
            <a:r>
              <a:rPr lang="ta-IN" sz="1000" b="1" dirty="0" smtClean="0"/>
              <a:t>திருவாசக விரிவுரை</a:t>
            </a:r>
            <a:r>
              <a:rPr lang="ta-IN" sz="1000" dirty="0" smtClean="0"/>
              <a:t>யும் எழுதி உள்ளார். தனித்தமிழ் இயக்கத்தைத் தோற்றுவித்ததால் </a:t>
            </a:r>
            <a:r>
              <a:rPr lang="ta-IN" sz="1000" b="1" dirty="0" smtClean="0"/>
              <a:t>தனித்தமிழ் இயக்கத் தந்தை </a:t>
            </a:r>
            <a:r>
              <a:rPr lang="ta-IN" sz="1000" dirty="0" smtClean="0"/>
              <a:t>என்று போற்றப்படுகிறார்.</a:t>
            </a:r>
          </a:p>
          <a:p>
            <a:pPr algn="just">
              <a:lnSpc>
                <a:spcPct val="170000"/>
              </a:lnSpc>
            </a:pPr>
            <a:endParaRPr lang="en-US" sz="1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ta-IN" sz="3200" b="1" dirty="0" smtClean="0"/>
              <a:t>திரு.வி.கலியாண </a:t>
            </a:r>
            <a:r>
              <a:rPr lang="ta-IN" sz="3200" b="1" dirty="0" smtClean="0"/>
              <a:t>சுந்தரனார்</a:t>
            </a:r>
            <a:endParaRPr lang="en-US" sz="3200" dirty="0"/>
          </a:p>
        </p:txBody>
      </p:sp>
      <p:sp>
        <p:nvSpPr>
          <p:cNvPr id="3" name="Content Placeholder 2"/>
          <p:cNvSpPr>
            <a:spLocks noGrp="1"/>
          </p:cNvSpPr>
          <p:nvPr>
            <p:ph idx="1"/>
          </p:nvPr>
        </p:nvSpPr>
        <p:spPr>
          <a:xfrm>
            <a:off x="457200" y="808037"/>
            <a:ext cx="8229600" cy="4525963"/>
          </a:xfrm>
        </p:spPr>
        <p:txBody>
          <a:bodyPr>
            <a:noAutofit/>
          </a:bodyPr>
          <a:lstStyle/>
          <a:p>
            <a:pPr algn="just">
              <a:lnSpc>
                <a:spcPct val="170000"/>
              </a:lnSpc>
            </a:pPr>
            <a:r>
              <a:rPr lang="ta-IN" sz="1100" dirty="0" smtClean="0"/>
              <a:t>தமிழாசிரியராக இருந்து பின் பத்திரிகை ஆசிரியராகி, தொழிலாளர் தலைவராகவும் விளங்கிய திரு.வி. கல்யாண சுந்தரனாரின் உரைநடை எளியது; இனியது. இவரது பத்திரிகைத் தமிழை, </a:t>
            </a:r>
            <a:r>
              <a:rPr lang="ta-IN" sz="1100" b="1" dirty="0" smtClean="0"/>
              <a:t>தேசபக்தன்</a:t>
            </a:r>
            <a:r>
              <a:rPr lang="ta-IN" sz="1100" dirty="0" smtClean="0"/>
              <a:t>, </a:t>
            </a:r>
            <a:r>
              <a:rPr lang="ta-IN" sz="1100" b="1" dirty="0" smtClean="0"/>
              <a:t>நவசக்தி</a:t>
            </a:r>
            <a:r>
              <a:rPr lang="ta-IN" sz="1100" dirty="0" smtClean="0"/>
              <a:t> என்ற பத்திரிகைகள் மூலம் அறியலாம். </a:t>
            </a:r>
            <a:r>
              <a:rPr lang="ta-IN" sz="1100" b="1" dirty="0" smtClean="0"/>
              <a:t>மனித வாழ்க்கையும் காந்தியடிகளும்</a:t>
            </a:r>
            <a:r>
              <a:rPr lang="ta-IN" sz="1100" dirty="0" smtClean="0"/>
              <a:t>, </a:t>
            </a:r>
            <a:r>
              <a:rPr lang="ta-IN" sz="1100" b="1" dirty="0" smtClean="0"/>
              <a:t>முருகன் அல்லது அழகு</a:t>
            </a:r>
            <a:r>
              <a:rPr lang="ta-IN" sz="1100" dirty="0" smtClean="0"/>
              <a:t>, </a:t>
            </a:r>
            <a:r>
              <a:rPr lang="ta-IN" sz="1100" b="1" dirty="0" smtClean="0"/>
              <a:t>பெண்ணின் பெருமை</a:t>
            </a:r>
            <a:r>
              <a:rPr lang="ta-IN" sz="1100" dirty="0" smtClean="0"/>
              <a:t>, </a:t>
            </a:r>
            <a:r>
              <a:rPr lang="ta-IN" sz="1100" b="1" dirty="0" smtClean="0"/>
              <a:t>தமிழ்ச்சோலை</a:t>
            </a:r>
            <a:r>
              <a:rPr lang="ta-IN" sz="1100" dirty="0" smtClean="0"/>
              <a:t> என்ற நூல்களை எழுதியுள்ளார்.</a:t>
            </a:r>
          </a:p>
          <a:p>
            <a:pPr algn="just">
              <a:lnSpc>
                <a:spcPct val="170000"/>
              </a:lnSpc>
            </a:pPr>
            <a:r>
              <a:rPr lang="ta-IN" sz="1100" b="1" dirty="0" smtClean="0"/>
              <a:t>பிறர்</a:t>
            </a:r>
          </a:p>
          <a:p>
            <a:pPr algn="just">
              <a:lnSpc>
                <a:spcPct val="170000"/>
              </a:lnSpc>
            </a:pPr>
            <a:r>
              <a:rPr lang="ta-IN" sz="1100" dirty="0" smtClean="0"/>
              <a:t>க.ப.சந்தோஷம், மகிழ்நன் என்ற புனை பெயரில் </a:t>
            </a:r>
            <a:r>
              <a:rPr lang="ta-IN" sz="1100" b="1" dirty="0" smtClean="0"/>
              <a:t>வடக்கும் தெற்கும் </a:t>
            </a:r>
            <a:r>
              <a:rPr lang="ta-IN" sz="1100" dirty="0" smtClean="0"/>
              <a:t>என்ற நூலை எழுதியுள்ளார். பா.வே.மாணிக்க நாயக்கர் </a:t>
            </a:r>
            <a:r>
              <a:rPr lang="ta-IN" sz="1100" b="1" dirty="0" smtClean="0"/>
              <a:t>கம்பன் புளுகும் வால்மீகி வாய்மையும், அஞ்ஞானம் </a:t>
            </a:r>
            <a:r>
              <a:rPr lang="ta-IN" sz="1100" dirty="0" smtClean="0"/>
              <a:t>என்ற இரண்டு நூல்களை எழுதியுள்ளார். இவ்விருவரும் தமிழில் நகைச்சுவை இலக்கியத்தை வளர்த்தவர்கள்.</a:t>
            </a:r>
          </a:p>
          <a:p>
            <a:pPr algn="just">
              <a:lnSpc>
                <a:spcPct val="170000"/>
              </a:lnSpc>
            </a:pPr>
            <a:r>
              <a:rPr lang="ta-IN" sz="1100" dirty="0" smtClean="0"/>
              <a:t>செல்வக்கேசவராய முதலியார் </a:t>
            </a:r>
            <a:r>
              <a:rPr lang="ta-IN" sz="1100" b="1" dirty="0" smtClean="0"/>
              <a:t>திருவள்ளுவர்</a:t>
            </a:r>
            <a:r>
              <a:rPr lang="ta-IN" sz="1100" dirty="0" smtClean="0"/>
              <a:t>, </a:t>
            </a:r>
            <a:r>
              <a:rPr lang="ta-IN" sz="1100" b="1" dirty="0" smtClean="0"/>
              <a:t>கம்பநாடர்</a:t>
            </a:r>
            <a:r>
              <a:rPr lang="ta-IN" sz="1100" dirty="0" smtClean="0"/>
              <a:t>, </a:t>
            </a:r>
            <a:r>
              <a:rPr lang="ta-IN" sz="1100" b="1" dirty="0" smtClean="0"/>
              <a:t>தமிழ்</a:t>
            </a:r>
            <a:r>
              <a:rPr lang="ta-IN" sz="1100" dirty="0" smtClean="0"/>
              <a:t>, </a:t>
            </a:r>
            <a:r>
              <a:rPr lang="ta-IN" sz="1100" b="1" dirty="0" smtClean="0"/>
              <a:t>தமிழ் வியாசங்கள்</a:t>
            </a:r>
            <a:r>
              <a:rPr lang="ta-IN" sz="1100" dirty="0" smtClean="0"/>
              <a:t>, </a:t>
            </a:r>
            <a:r>
              <a:rPr lang="ta-IN" sz="1100" b="1" dirty="0" smtClean="0"/>
              <a:t>வியாச மஞ்சரி</a:t>
            </a:r>
            <a:r>
              <a:rPr lang="ta-IN" sz="1100" dirty="0" smtClean="0"/>
              <a:t>, </a:t>
            </a:r>
            <a:r>
              <a:rPr lang="ta-IN" sz="1100" b="1" dirty="0" smtClean="0"/>
              <a:t>கண்ணகி கதை</a:t>
            </a:r>
            <a:r>
              <a:rPr lang="ta-IN" sz="1100" dirty="0" smtClean="0"/>
              <a:t>, </a:t>
            </a:r>
            <a:r>
              <a:rPr lang="ta-IN" sz="1100" b="1" dirty="0" smtClean="0"/>
              <a:t>அவிநவக் கதைகள்</a:t>
            </a:r>
            <a:r>
              <a:rPr lang="ta-IN" sz="1100" dirty="0" smtClean="0"/>
              <a:t>, </a:t>
            </a:r>
            <a:r>
              <a:rPr lang="ta-IN" sz="1100" b="1" dirty="0" smtClean="0"/>
              <a:t>பஞ்சலட்சணம்</a:t>
            </a:r>
            <a:r>
              <a:rPr lang="ta-IN" sz="1100" dirty="0" smtClean="0"/>
              <a:t> முதலிய நூல்களைப் பழமொழி கலந்த நடையில் எழுதித் தமிழுக்கு அழகும் மெருகும் தந்தார்.</a:t>
            </a:r>
          </a:p>
          <a:p>
            <a:pPr algn="just">
              <a:lnSpc>
                <a:spcPct val="170000"/>
              </a:lnSpc>
            </a:pPr>
            <a:r>
              <a:rPr lang="ta-IN" sz="1100" dirty="0" smtClean="0"/>
              <a:t>பேராசிரியர் பூரணலிங்கம்பிள்ளை </a:t>
            </a:r>
            <a:r>
              <a:rPr lang="ta-IN" sz="1100" b="1" dirty="0" smtClean="0"/>
              <a:t>தமிழ்க் கட்டுரைகள்</a:t>
            </a:r>
            <a:r>
              <a:rPr lang="ta-IN" sz="1100" dirty="0" smtClean="0"/>
              <a:t>, </a:t>
            </a:r>
            <a:r>
              <a:rPr lang="ta-IN" sz="1100" b="1" dirty="0" smtClean="0"/>
              <a:t>மருத்துவன் மகள்</a:t>
            </a:r>
            <a:r>
              <a:rPr lang="ta-IN" sz="1100" dirty="0" smtClean="0"/>
              <a:t>, </a:t>
            </a:r>
            <a:r>
              <a:rPr lang="ta-IN" sz="1100" b="1" dirty="0" smtClean="0"/>
              <a:t>கதையும் கற்பனையும்</a:t>
            </a:r>
            <a:r>
              <a:rPr lang="ta-IN" sz="1100" dirty="0" smtClean="0"/>
              <a:t> என்ற நூல்களை எழுதியுள்ளார்.</a:t>
            </a:r>
          </a:p>
          <a:p>
            <a:pPr algn="just">
              <a:lnSpc>
                <a:spcPct val="170000"/>
              </a:lnSpc>
            </a:pPr>
            <a:r>
              <a:rPr lang="ta-IN" sz="1100" dirty="0" smtClean="0"/>
              <a:t>பண்டிதமணி கதிரேசஞ் செட்டியார் </a:t>
            </a:r>
            <a:r>
              <a:rPr lang="ta-IN" sz="1100" b="1" dirty="0" smtClean="0"/>
              <a:t>உரைநடைக் கோவை </a:t>
            </a:r>
            <a:r>
              <a:rPr lang="ta-IN" sz="1100" dirty="0" smtClean="0"/>
              <a:t>என்ற தனது நூலில் பழைய இலக்கியத்தில் உள்ள சொற்களைப் பயன்படுத்தி எழுதியுள்ளார். நீண்ட வாக்கியங்களை உடையது இவர் நடை.</a:t>
            </a:r>
          </a:p>
          <a:p>
            <a:pPr algn="just">
              <a:lnSpc>
                <a:spcPct val="170000"/>
              </a:lnSpc>
            </a:pPr>
            <a:r>
              <a:rPr lang="ta-IN" sz="1100" dirty="0" smtClean="0"/>
              <a:t>சோமசுந்தர பாரதியார் </a:t>
            </a:r>
            <a:r>
              <a:rPr lang="ta-IN" sz="1100" b="1" dirty="0" smtClean="0"/>
              <a:t>தசரதன் குறையும் கைகேயி நிறையும், சேரர் தாயமுறை</a:t>
            </a:r>
            <a:r>
              <a:rPr lang="ta-IN" sz="1100" dirty="0" smtClean="0"/>
              <a:t> என்ற இரண்டு நூல்களை எழுதியுள்ளார்.</a:t>
            </a:r>
          </a:p>
          <a:p>
            <a:pPr algn="just">
              <a:lnSpc>
                <a:spcPct val="170000"/>
              </a:lnSpc>
            </a:pPr>
            <a:endParaRPr lang="en-US" sz="11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a-IN" b="1" dirty="0" smtClean="0"/>
              <a:t>பேராசிரியர். </a:t>
            </a:r>
            <a:r>
              <a:rPr lang="ta-IN" b="1" dirty="0" smtClean="0"/>
              <a:t>ரா.பி.சேதுப்பிள்ளை</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ta-IN" sz="2000" dirty="0" smtClean="0"/>
              <a:t>அழகான நடையில் 25க்கும் மேற்பட்ட உரைநடை நூல்களை எழுதியவர் ரா.பி.சேதுப்பிள்ளை. </a:t>
            </a:r>
            <a:r>
              <a:rPr lang="ta-IN" sz="2000" b="1" dirty="0" smtClean="0"/>
              <a:t>ஊரும் பேரும்</a:t>
            </a:r>
            <a:r>
              <a:rPr lang="ta-IN" sz="2000" dirty="0" smtClean="0"/>
              <a:t>, </a:t>
            </a:r>
            <a:r>
              <a:rPr lang="ta-IN" sz="2000" b="1" dirty="0" smtClean="0"/>
              <a:t>வேலும் வில்லும்</a:t>
            </a:r>
            <a:r>
              <a:rPr lang="ta-IN" sz="2000" dirty="0" smtClean="0"/>
              <a:t>, </a:t>
            </a:r>
            <a:r>
              <a:rPr lang="ta-IN" sz="2000" b="1" dirty="0" smtClean="0"/>
              <a:t>செந்தமிழும் கொடுந்தமிழும்</a:t>
            </a:r>
            <a:r>
              <a:rPr lang="ta-IN" sz="2000" dirty="0" smtClean="0"/>
              <a:t>, </a:t>
            </a:r>
            <a:r>
              <a:rPr lang="ta-IN" sz="2000" b="1" dirty="0" smtClean="0"/>
              <a:t>தமிழின்பம், வீரமாநகர்</a:t>
            </a:r>
            <a:r>
              <a:rPr lang="ta-IN" sz="2000" dirty="0" smtClean="0"/>
              <a:t> என்பன அவரியற்றிய சில நூல்கள்.</a:t>
            </a: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a-IN" b="1" dirty="0" smtClean="0"/>
              <a:t>உ.வே.சாமிநாத அய்யர்</a:t>
            </a:r>
            <a:r>
              <a:rPr lang="ta-IN" b="1" dirty="0" smtClean="0"/>
              <a:t>.</a:t>
            </a:r>
            <a:endParaRPr lang="en-US" dirty="0"/>
          </a:p>
        </p:txBody>
      </p:sp>
      <p:sp>
        <p:nvSpPr>
          <p:cNvPr id="3" name="Content Placeholder 2"/>
          <p:cNvSpPr>
            <a:spLocks noGrp="1"/>
          </p:cNvSpPr>
          <p:nvPr>
            <p:ph idx="1"/>
          </p:nvPr>
        </p:nvSpPr>
        <p:spPr/>
        <p:txBody>
          <a:bodyPr>
            <a:normAutofit/>
          </a:bodyPr>
          <a:lstStyle/>
          <a:p>
            <a:pPr algn="just">
              <a:lnSpc>
                <a:spcPct val="160000"/>
              </a:lnSpc>
            </a:pPr>
            <a:r>
              <a:rPr lang="ta-IN" sz="2800" b="1" dirty="0" smtClean="0"/>
              <a:t>தமிழ்த் </a:t>
            </a:r>
            <a:r>
              <a:rPr lang="ta-IN" sz="2800" b="1" dirty="0" smtClean="0"/>
              <a:t>தாத்தா</a:t>
            </a:r>
            <a:r>
              <a:rPr lang="ta-IN" sz="2800" dirty="0" smtClean="0"/>
              <a:t> என்றழைக்கப்படும் உ.வே. சாமிநாத அய்யர் </a:t>
            </a:r>
            <a:r>
              <a:rPr lang="ta-IN" sz="2800" b="1" dirty="0" smtClean="0"/>
              <a:t>மணிமேகலை கதைச் சுருக்கம், புத்த தர்மம், உதயணன் கதைச்சுருக்கம்</a:t>
            </a:r>
            <a:r>
              <a:rPr lang="ta-IN" sz="2800" dirty="0" smtClean="0"/>
              <a:t> போன்ற பல உரைநடை நூல்களை எழுதியுள்ளார்.</a:t>
            </a:r>
          </a:p>
          <a:p>
            <a:pPr algn="just">
              <a:lnSpc>
                <a:spcPct val="160000"/>
              </a:lnSpc>
              <a:buNone/>
            </a:pP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276</Words>
  <Application>Microsoft Office PowerPoint</Application>
  <PresentationFormat>On-screen Show (4:3)</PresentationFormat>
  <Paragraphs>61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தமிழில் உரைநடை வளா்ச்சி</vt:lpstr>
      <vt:lpstr>உரைநடை வளர்ச்சி</vt:lpstr>
      <vt:lpstr>உரைநடை முன்னோடிகள்</vt:lpstr>
      <vt:lpstr>வ.உ.சிதம்பரம் பிள்ளை</vt:lpstr>
      <vt:lpstr>மறைமலையடிகள்</vt:lpstr>
      <vt:lpstr>திரு.வி.கலியாண சுந்தரனார்</vt:lpstr>
      <vt:lpstr>பேராசிரியர். ரா.பி.சேதுப்பிள்ளை</vt:lpstr>
      <vt:lpstr>உ.வே.சாமிநாத அய்யர்.</vt:lpstr>
      <vt:lpstr>பேராசிரியர். எஸ்.வையாபுரிப் பிள்ளை</vt:lpstr>
      <vt:lpstr>பாரதியார்</vt:lpstr>
      <vt:lpstr>வ.வே.சு ஐயர்</vt:lpstr>
      <vt:lpstr>ந. பிச்சமூர்த்தி</vt:lpstr>
      <vt:lpstr>தி. ஜானகிராமன்</vt:lpstr>
      <vt:lpstr>க.நா. சுப்ரமணியம்</vt:lpstr>
      <vt:lpstr>கி.வா. ஜகந்நாதன்</vt:lpstr>
      <vt:lpstr>சி.சு. செல்லப்பா</vt:lpstr>
      <vt:lpstr>வல்லிக்கண்ணன்</vt:lpstr>
      <vt:lpstr>கி.ராஜ நாராயணன்</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19</cp:revision>
  <dcterms:created xsi:type="dcterms:W3CDTF">2006-08-16T00:00:00Z</dcterms:created>
  <dcterms:modified xsi:type="dcterms:W3CDTF">2021-01-31T16:46:52Z</dcterms:modified>
</cp:coreProperties>
</file>