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74" r:id="rId3"/>
    <p:sldId id="257" r:id="rId4"/>
    <p:sldId id="270" r:id="rId5"/>
    <p:sldId id="269" r:id="rId6"/>
    <p:sldId id="273" r:id="rId7"/>
    <p:sldId id="259" r:id="rId8"/>
    <p:sldId id="260" r:id="rId9"/>
    <p:sldId id="261" r:id="rId10"/>
    <p:sldId id="262" r:id="rId11"/>
    <p:sldId id="271" r:id="rId12"/>
    <p:sldId id="258" r:id="rId13"/>
    <p:sldId id="263" r:id="rId14"/>
    <p:sldId id="266" r:id="rId15"/>
    <p:sldId id="264" r:id="rId16"/>
    <p:sldId id="265" r:id="rId17"/>
    <p:sldId id="267" r:id="rId18"/>
    <p:sldId id="272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22605"/>
            <a:ext cx="6569695" cy="5463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85800" y="2286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Apiculture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smtClean="0">
                <a:solidFill>
                  <a:srgbClr val="FFC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Dr.M.Mohamed Meeran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HOD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of Zoology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2209800" y="510540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Workers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5105400" cy="62484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400" dirty="0" smtClean="0"/>
              <a:t>Worker bees are entirely female, but they are unable to produce fertilized eggs. 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 smtClean="0"/>
              <a:t>Worker bees use their barbed stingers to defend the colony, but after attacking, the barbs attach to the victim's skin, tearing the stinging bee's abdomen, resulting in death.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 smtClean="0"/>
              <a:t>They forage for pollen and nectar, tend to queens and drones, feed larvae, ventilate the hive, defend the nest and perform other tasks to preserve the survival of the colony. 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 smtClean="0"/>
              <a:t>The average life span of worker bees is approximately six weeks.</a:t>
            </a:r>
          </a:p>
          <a:p>
            <a:endParaRPr lang="en-US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50952" t="30769" r="26208" b="6593"/>
          <a:stretch>
            <a:fillRect/>
          </a:stretch>
        </p:blipFill>
        <p:spPr bwMode="auto">
          <a:xfrm>
            <a:off x="5129462" y="761999"/>
            <a:ext cx="4014537" cy="5867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4800"/>
            <a:ext cx="91440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8382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Development of colonies in bee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26" name="AutoShape 2" descr="https://upload.wikimedia.org/wikipedia/commons/thumb/c/c7/Haplodiploid_Sex_Determination_in_Honey_Bees.svg/800px-Haplodiploid_Sex_Determination_in_Honey_Bees.sv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 r="28704"/>
          <a:stretch>
            <a:fillRect/>
          </a:stretch>
        </p:blipFill>
        <p:spPr bwMode="auto">
          <a:xfrm>
            <a:off x="457200" y="609600"/>
            <a:ext cx="69342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Honey bees species….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6200" y="1295400"/>
            <a:ext cx="4800600" cy="5562600"/>
          </a:xfrm>
        </p:spPr>
        <p:txBody>
          <a:bodyPr/>
          <a:lstStyle/>
          <a:p>
            <a:endParaRPr lang="en-US" i="1" dirty="0" smtClean="0"/>
          </a:p>
          <a:p>
            <a:endParaRPr lang="en-US" i="1" dirty="0" smtClean="0"/>
          </a:p>
          <a:p>
            <a:pPr>
              <a:buFont typeface="Wingdings" pitchFamily="2" charset="2"/>
              <a:buChar char="q"/>
            </a:pPr>
            <a:r>
              <a:rPr lang="en-US" i="1" dirty="0" err="1" smtClean="0">
                <a:solidFill>
                  <a:srgbClr val="00B050"/>
                </a:solidFill>
              </a:rPr>
              <a:t>Apis</a:t>
            </a:r>
            <a:r>
              <a:rPr lang="en-US" i="1" dirty="0" smtClean="0">
                <a:solidFill>
                  <a:srgbClr val="00B050"/>
                </a:solidFill>
              </a:rPr>
              <a:t> </a:t>
            </a:r>
            <a:r>
              <a:rPr lang="en-US" i="1" dirty="0" err="1" smtClean="0">
                <a:solidFill>
                  <a:srgbClr val="00B050"/>
                </a:solidFill>
              </a:rPr>
              <a:t>dorsata</a:t>
            </a:r>
            <a:r>
              <a:rPr lang="en-US" i="1" dirty="0" smtClean="0">
                <a:solidFill>
                  <a:srgbClr val="00B050"/>
                </a:solidFill>
              </a:rPr>
              <a:t> </a:t>
            </a:r>
          </a:p>
          <a:p>
            <a:pPr>
              <a:buFont typeface="Wingdings" pitchFamily="2" charset="2"/>
              <a:buChar char="q"/>
            </a:pPr>
            <a:r>
              <a:rPr lang="en-US" i="1" dirty="0" err="1" smtClean="0">
                <a:solidFill>
                  <a:srgbClr val="FF0000"/>
                </a:solidFill>
              </a:rPr>
              <a:t>Apis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mellifera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</a:p>
          <a:p>
            <a:pPr>
              <a:buFont typeface="Wingdings" pitchFamily="2" charset="2"/>
              <a:buChar char="q"/>
            </a:pPr>
            <a:r>
              <a:rPr lang="en-US" i="1" dirty="0" err="1" smtClean="0">
                <a:solidFill>
                  <a:srgbClr val="00B0F0"/>
                </a:solidFill>
              </a:rPr>
              <a:t>Apis</a:t>
            </a:r>
            <a:r>
              <a:rPr lang="en-US" i="1" dirty="0" smtClean="0">
                <a:solidFill>
                  <a:srgbClr val="00B0F0"/>
                </a:solidFill>
              </a:rPr>
              <a:t> </a:t>
            </a:r>
            <a:r>
              <a:rPr lang="en-US" i="1" dirty="0" err="1" smtClean="0">
                <a:solidFill>
                  <a:srgbClr val="00B0F0"/>
                </a:solidFill>
              </a:rPr>
              <a:t>cerana</a:t>
            </a:r>
            <a:endParaRPr lang="en-US" b="1" dirty="0" smtClean="0">
              <a:solidFill>
                <a:srgbClr val="00B0F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i="1" dirty="0" err="1" smtClean="0">
                <a:solidFill>
                  <a:schemeClr val="accent6">
                    <a:lumMod val="75000"/>
                  </a:schemeClr>
                </a:solidFill>
              </a:rPr>
              <a:t>Apis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accent6">
                    <a:lumMod val="75000"/>
                  </a:schemeClr>
                </a:solidFill>
              </a:rPr>
              <a:t>florea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q"/>
            </a:pP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90850" y="1533525"/>
            <a:ext cx="6076950" cy="456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 smtClean="0">
                <a:solidFill>
                  <a:srgbClr val="C00000"/>
                </a:solidFill>
              </a:rPr>
              <a:t>Apis</a:t>
            </a:r>
            <a:r>
              <a:rPr lang="en-US" i="1" dirty="0" smtClean="0">
                <a:solidFill>
                  <a:srgbClr val="C00000"/>
                </a:solidFill>
              </a:rPr>
              <a:t> </a:t>
            </a:r>
            <a:r>
              <a:rPr lang="en-US" i="1" dirty="0" err="1" smtClean="0">
                <a:solidFill>
                  <a:srgbClr val="C00000"/>
                </a:solidFill>
              </a:rPr>
              <a:t>dorsata</a:t>
            </a:r>
            <a:r>
              <a:rPr lang="en-US" i="1" dirty="0" smtClean="0">
                <a:solidFill>
                  <a:srgbClr val="C00000"/>
                </a:solidFill>
              </a:rPr>
              <a:t> – Rock bee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dirty="0" smtClean="0"/>
              <a:t>These bees are the largest among the bees described.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They are giant bees found all over India in sub-mountainous regions up to an altitude of 2700 m. They construct single comb in open about 6 feet long and 3 feet deep.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They shift the place of the colony often. Rock bees are ferocious and difficult to rear. 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They produce about 36 Kg honey per comb per year.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i="1" dirty="0" err="1" smtClean="0">
                <a:solidFill>
                  <a:srgbClr val="FF0000"/>
                </a:solidFill>
              </a:rPr>
              <a:t>Apis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mellifera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382000" cy="5287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dirty="0" smtClean="0"/>
              <a:t>They are also similar in habits to Indian bees, which build parallel combs. 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They are bigger than all other honeybees except </a:t>
            </a:r>
            <a:r>
              <a:rPr lang="en-US" i="1" dirty="0" err="1" smtClean="0"/>
              <a:t>Apis</a:t>
            </a:r>
            <a:r>
              <a:rPr lang="en-US" i="1" dirty="0" smtClean="0"/>
              <a:t> </a:t>
            </a:r>
            <a:r>
              <a:rPr lang="en-US" i="1" dirty="0" err="1" smtClean="0"/>
              <a:t>dorsata</a:t>
            </a:r>
            <a:r>
              <a:rPr lang="en-US" dirty="0" smtClean="0"/>
              <a:t>. 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The average production per colony is 25-40 kg. They have been imported from European countries (Italy). 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They are less prone to swarming and absconding.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i="1" dirty="0" err="1" smtClean="0">
                <a:solidFill>
                  <a:srgbClr val="0070C0"/>
                </a:solidFill>
              </a:rPr>
              <a:t>Apis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i="1" dirty="0" err="1" smtClean="0">
                <a:solidFill>
                  <a:srgbClr val="0070C0"/>
                </a:solidFill>
              </a:rPr>
              <a:t>cerana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7696200" cy="5943600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b="1" i="1" dirty="0" err="1" smtClean="0"/>
              <a:t>Apis</a:t>
            </a:r>
            <a:r>
              <a:rPr lang="en-US" b="1" i="1" dirty="0" smtClean="0"/>
              <a:t> </a:t>
            </a:r>
            <a:r>
              <a:rPr lang="en-US" b="1" i="1" dirty="0" err="1" smtClean="0"/>
              <a:t>cerana</a:t>
            </a:r>
            <a:r>
              <a:rPr lang="en-US" dirty="0" smtClean="0"/>
              <a:t>, the </a:t>
            </a:r>
            <a:r>
              <a:rPr lang="en-US" b="1" dirty="0" smtClean="0"/>
              <a:t>eastern honey bee</a:t>
            </a:r>
            <a:r>
              <a:rPr lang="en-US" dirty="0" smtClean="0"/>
              <a:t> or the </a:t>
            </a:r>
            <a:r>
              <a:rPr lang="en-US" b="1" dirty="0" smtClean="0"/>
              <a:t>Asiatic honey bee</a:t>
            </a:r>
            <a:r>
              <a:rPr lang="en-US" dirty="0" smtClean="0"/>
              <a:t>, is a species of honey bee native to southern, southeastern, and eastern Asia.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They are the domesticated species, which construct multiple parallel combs with an average honey yield of 6-8 kg per colony per year. 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These bees are larger than</a:t>
            </a:r>
            <a:r>
              <a:rPr lang="en-US" i="1" dirty="0" smtClean="0"/>
              <a:t> </a:t>
            </a:r>
            <a:r>
              <a:rPr lang="en-US" i="1" dirty="0" err="1" smtClean="0"/>
              <a:t>Apis</a:t>
            </a:r>
            <a:r>
              <a:rPr lang="en-US" i="1" dirty="0" smtClean="0"/>
              <a:t> florae</a:t>
            </a:r>
            <a:r>
              <a:rPr lang="en-US" dirty="0" smtClean="0"/>
              <a:t> but smaller than</a:t>
            </a:r>
            <a:r>
              <a:rPr lang="en-US" i="1" dirty="0" smtClean="0"/>
              <a:t> </a:t>
            </a:r>
            <a:r>
              <a:rPr lang="en-US" i="1" dirty="0" err="1" smtClean="0"/>
              <a:t>Apis</a:t>
            </a:r>
            <a:r>
              <a:rPr lang="en-US" i="1" dirty="0" smtClean="0"/>
              <a:t> </a:t>
            </a:r>
            <a:r>
              <a:rPr lang="en-US" i="1" dirty="0" err="1" smtClean="0"/>
              <a:t>mellifera</a:t>
            </a:r>
            <a:r>
              <a:rPr lang="en-US" dirty="0" smtClean="0"/>
              <a:t>. 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They are more prone to swarming and absconding. They are native of India/Asia. </a:t>
            </a:r>
          </a:p>
          <a:p>
            <a:pPr>
              <a:buFont typeface="Wingdings" pitchFamily="2" charset="2"/>
              <a:buChar char="q"/>
            </a:pPr>
            <a:r>
              <a:rPr lang="en-US" i="1" dirty="0" smtClean="0"/>
              <a:t>In comparing </a:t>
            </a:r>
            <a:r>
              <a:rPr lang="en-US" i="1" dirty="0" err="1" smtClean="0"/>
              <a:t>Apis</a:t>
            </a:r>
            <a:r>
              <a:rPr lang="en-US" i="1" dirty="0" smtClean="0"/>
              <a:t> </a:t>
            </a:r>
            <a:r>
              <a:rPr lang="en-US" i="1" dirty="0" err="1" smtClean="0"/>
              <a:t>mellifera</a:t>
            </a:r>
            <a:r>
              <a:rPr lang="en-US" dirty="0" smtClean="0"/>
              <a:t> colonies can reach sizes of up to 50,000 or more individuals, </a:t>
            </a:r>
            <a:r>
              <a:rPr lang="en-US" i="1" dirty="0" err="1" smtClean="0"/>
              <a:t>Apis</a:t>
            </a:r>
            <a:r>
              <a:rPr lang="en-US" i="1" dirty="0" smtClean="0"/>
              <a:t> </a:t>
            </a:r>
            <a:r>
              <a:rPr lang="en-US" i="1" dirty="0" err="1" smtClean="0"/>
              <a:t>cerana</a:t>
            </a:r>
            <a:r>
              <a:rPr lang="en-US" dirty="0" smtClean="0"/>
              <a:t> colonies are relatively small, with only around 6,000 to 7,000 workers.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i="1" dirty="0" err="1" smtClean="0">
                <a:solidFill>
                  <a:srgbClr val="00B050"/>
                </a:solidFill>
              </a:rPr>
              <a:t>Apis</a:t>
            </a:r>
            <a:r>
              <a:rPr lang="en-US" i="1" dirty="0" smtClean="0">
                <a:solidFill>
                  <a:srgbClr val="00B050"/>
                </a:solidFill>
              </a:rPr>
              <a:t> </a:t>
            </a:r>
            <a:r>
              <a:rPr lang="en-US" i="1" dirty="0" err="1" smtClean="0">
                <a:solidFill>
                  <a:srgbClr val="00B050"/>
                </a:solidFill>
              </a:rPr>
              <a:t>florea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1020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US" dirty="0" smtClean="0"/>
              <a:t>They build single vertical combs. They also construct comb in open of the size of palm in branches of bushes, hedges, buildings, caves, empty cases. 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They produce about half a kilo of honey per year per hive. 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They are not </a:t>
            </a:r>
            <a:r>
              <a:rPr lang="en-US" dirty="0" err="1" smtClean="0"/>
              <a:t>rearable</a:t>
            </a:r>
            <a:r>
              <a:rPr lang="en-US" dirty="0" smtClean="0"/>
              <a:t> as they frequently change their place. 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The size of the bees is smallest among four </a:t>
            </a:r>
            <a:r>
              <a:rPr lang="en-US" i="1" dirty="0" err="1" smtClean="0"/>
              <a:t>Apis</a:t>
            </a:r>
            <a:r>
              <a:rPr lang="en-US" i="1" dirty="0" smtClean="0"/>
              <a:t> </a:t>
            </a:r>
            <a:r>
              <a:rPr lang="en-US" dirty="0" smtClean="0"/>
              <a:t>species described and smaller than Indian bee. 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They distribute only in plains and not in hills above 450 MSL.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895600"/>
            <a:ext cx="8229600" cy="1143000"/>
          </a:xfrm>
        </p:spPr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Where is Adam’s bridge is located?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5105400" cy="62484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The genus name </a:t>
            </a:r>
            <a:r>
              <a:rPr lang="en-US" i="1" dirty="0" err="1" smtClean="0"/>
              <a:t>Apis</a:t>
            </a:r>
            <a:r>
              <a:rPr lang="en-US" dirty="0" smtClean="0"/>
              <a:t> is Latin for "bee". </a:t>
            </a:r>
          </a:p>
          <a:p>
            <a:r>
              <a:rPr lang="en-US" dirty="0" smtClean="0"/>
              <a:t>Hence the name Apiculture which denotes culture of honey bees for honey and other by products</a:t>
            </a:r>
          </a:p>
          <a:p>
            <a:r>
              <a:rPr lang="en-US" dirty="0" smtClean="0"/>
              <a:t>Entomologist Robert Snodgrass asserts that correct usage of the word “</a:t>
            </a:r>
            <a:r>
              <a:rPr lang="en-US" b="1" dirty="0" smtClean="0"/>
              <a:t>honey bee”</a:t>
            </a:r>
          </a:p>
          <a:p>
            <a:r>
              <a:rPr lang="en-US" dirty="0" smtClean="0"/>
              <a:t>Honey bees are social insects that live in colonies. </a:t>
            </a:r>
          </a:p>
          <a:p>
            <a:r>
              <a:rPr lang="en-US" dirty="0" smtClean="0"/>
              <a:t>Honey bee colonies consist of a single queen, hundreds of male drones and 20,000 to 80,000 female worker bees. </a:t>
            </a:r>
          </a:p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914400"/>
            <a:ext cx="3505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r="3788" b="19444"/>
          <a:stretch>
            <a:fillRect/>
          </a:stretch>
        </p:blipFill>
        <p:spPr bwMode="auto">
          <a:xfrm>
            <a:off x="5278821" y="3733800"/>
            <a:ext cx="3636579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76200" y="30480"/>
          <a:ext cx="8991600" cy="675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0132"/>
                <a:gridCol w="2267447"/>
                <a:gridCol w="2345635"/>
                <a:gridCol w="265838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Characteristics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Queen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Drone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Worker</a:t>
                      </a:r>
                      <a:endParaRPr lang="en-US" dirty="0"/>
                    </a:p>
                  </a:txBody>
                  <a:tcPr/>
                </a:tc>
              </a:tr>
              <a:tr h="467360">
                <a:tc>
                  <a:txBody>
                    <a:bodyPr/>
                    <a:lstStyle/>
                    <a:p>
                      <a:r>
                        <a:rPr lang="en-US" sz="18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Relative</a:t>
                      </a:r>
                      <a:r>
                        <a:rPr lang="en-US" dirty="0" smtClean="0"/>
                        <a:t/>
                      </a:r>
                      <a:br>
                        <a:rPr lang="en-US" dirty="0" smtClean="0"/>
                      </a:br>
                      <a:r>
                        <a:rPr lang="en-US" sz="18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size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large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medium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small</a:t>
                      </a:r>
                    </a:p>
                  </a:txBody>
                  <a:tcPr anchor="ctr"/>
                </a:tc>
              </a:tr>
              <a:tr h="558800">
                <a:tc>
                  <a:txBody>
                    <a:bodyPr/>
                    <a:lstStyle/>
                    <a:p>
                      <a:r>
                        <a:rPr lang="en-US" dirty="0" smtClean="0"/>
                        <a:t>Numbers in hive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~200 or 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20K-200K</a:t>
                      </a:r>
                    </a:p>
                  </a:txBody>
                  <a:tcPr anchor="ctr"/>
                </a:tc>
              </a:tr>
              <a:tr h="604520">
                <a:tc>
                  <a:txBody>
                    <a:bodyPr/>
                    <a:lstStyle/>
                    <a:p>
                      <a:r>
                        <a:rPr lang="en-US"/>
                        <a:t>lifespan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 </a:t>
                      </a:r>
                      <a:r>
                        <a:rPr lang="en-US" dirty="0" smtClean="0"/>
                        <a:t>years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21-32 </a:t>
                      </a:r>
                      <a:r>
                        <a:rPr lang="en-US" dirty="0" smtClean="0"/>
                        <a:t>days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20-40 </a:t>
                      </a:r>
                      <a:r>
                        <a:rPr lang="en-US" dirty="0" smtClean="0"/>
                        <a:t>days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sex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Female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Male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Sterile female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functions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-kill sisters and mother</a:t>
                      </a:r>
                      <a:br>
                        <a:rPr lang="en-US"/>
                      </a:br>
                      <a:r>
                        <a:rPr lang="en-US"/>
                        <a:t>-mate with males</a:t>
                      </a:r>
                      <a:br>
                        <a:rPr lang="en-US"/>
                      </a:br>
                      <a:r>
                        <a:rPr lang="en-US"/>
                        <a:t>-lay 1500 eggs/day</a:t>
                      </a:r>
                      <a:br>
                        <a:rPr lang="en-US"/>
                      </a:br>
                      <a:r>
                        <a:rPr lang="en-US"/>
                        <a:t> = 200K eggs/year</a:t>
                      </a:r>
                      <a:br>
                        <a:rPr lang="en-US"/>
                      </a:br>
                      <a:r>
                        <a:rPr lang="en-US"/>
                        <a:t>-secrete pheromone =</a:t>
                      </a:r>
                      <a:br>
                        <a:rPr lang="en-US"/>
                      </a:br>
                      <a:r>
                        <a:rPr lang="en-US"/>
                        <a:t> 9-hydroxydecenoic acid</a:t>
                      </a:r>
                      <a:br>
                        <a:rPr lang="en-US"/>
                      </a:br>
                      <a:r>
                        <a:rPr lang="en-US"/>
                        <a:t> HOOC=C-C-C-C-C-C-COH-C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-mate with young queen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-make comb</a:t>
                      </a:r>
                      <a:br>
                        <a:rPr lang="en-US" dirty="0"/>
                      </a:br>
                      <a:r>
                        <a:rPr lang="en-US" dirty="0"/>
                        <a:t>-tend larvae</a:t>
                      </a:r>
                      <a:br>
                        <a:rPr lang="en-US" dirty="0"/>
                      </a:br>
                      <a:r>
                        <a:rPr lang="en-US" dirty="0"/>
                        <a:t>-tend young drones</a:t>
                      </a:r>
                      <a:br>
                        <a:rPr lang="en-US" dirty="0"/>
                      </a:br>
                      <a:r>
                        <a:rPr lang="en-US" dirty="0"/>
                        <a:t>-tend queen</a:t>
                      </a:r>
                      <a:br>
                        <a:rPr lang="en-US" dirty="0"/>
                      </a:br>
                      <a:r>
                        <a:rPr lang="en-US" dirty="0"/>
                        <a:t>-clean hive</a:t>
                      </a:r>
                      <a:br>
                        <a:rPr lang="en-US" dirty="0"/>
                      </a:br>
                      <a:r>
                        <a:rPr lang="en-US" dirty="0"/>
                        <a:t>-gather nectar</a:t>
                      </a:r>
                      <a:br>
                        <a:rPr lang="en-US" dirty="0"/>
                      </a:br>
                      <a:r>
                        <a:rPr lang="en-US" dirty="0"/>
                        <a:t>-gather pollen</a:t>
                      </a:r>
                      <a:br>
                        <a:rPr lang="en-US" dirty="0"/>
                      </a:br>
                      <a:r>
                        <a:rPr lang="en-US" dirty="0"/>
                        <a:t>-gather </a:t>
                      </a:r>
                      <a:r>
                        <a:rPr lang="en-US" dirty="0" err="1"/>
                        <a:t>propolis</a:t>
                      </a:r>
                      <a:r>
                        <a:rPr lang="en-US" dirty="0"/>
                        <a:t/>
                      </a:r>
                      <a:br>
                        <a:rPr lang="en-US" dirty="0"/>
                      </a:br>
                      <a:r>
                        <a:rPr lang="en-US" dirty="0"/>
                        <a:t>-evaporate nectar</a:t>
                      </a:r>
                      <a:br>
                        <a:rPr lang="en-US" dirty="0"/>
                      </a:br>
                      <a:r>
                        <a:rPr lang="en-US" dirty="0"/>
                        <a:t>-cap cells</a:t>
                      </a:r>
                      <a:br>
                        <a:rPr lang="en-US" dirty="0"/>
                      </a:br>
                      <a:r>
                        <a:rPr lang="en-US" dirty="0"/>
                        <a:t>-defend hive</a:t>
                      </a:r>
                      <a:br>
                        <a:rPr lang="en-US" dirty="0"/>
                      </a:br>
                      <a:r>
                        <a:rPr lang="en-US" dirty="0"/>
                        <a:t>-starve drones</a:t>
                      </a:r>
                      <a:br>
                        <a:rPr lang="en-US" dirty="0"/>
                      </a:br>
                      <a:r>
                        <a:rPr lang="en-US" dirty="0"/>
                        <a:t>-lay drone eggs</a:t>
                      </a:r>
                      <a:br>
                        <a:rPr lang="en-US" dirty="0"/>
                      </a:br>
                      <a:r>
                        <a:rPr lang="en-US" dirty="0"/>
                        <a:t>-move larvae for</a:t>
                      </a:r>
                      <a:br>
                        <a:rPr lang="en-US" dirty="0"/>
                      </a:br>
                      <a:r>
                        <a:rPr lang="en-US" dirty="0"/>
                        <a:t>making new queen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Biology of honey bee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25000" t="2677"/>
          <a:stretch>
            <a:fillRect/>
          </a:stretch>
        </p:blipFill>
        <p:spPr bwMode="auto">
          <a:xfrm>
            <a:off x="533400" y="685800"/>
            <a:ext cx="8077200" cy="6192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81000"/>
            <a:ext cx="8229600" cy="1143000"/>
          </a:xfrm>
        </p:spPr>
        <p:txBody>
          <a:bodyPr/>
          <a:lstStyle/>
          <a:p>
            <a:r>
              <a:rPr lang="en-US" dirty="0" smtClean="0"/>
              <a:t>Special apparatus in worker bees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6200" y="609600"/>
            <a:ext cx="5867400" cy="65532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500" dirty="0" smtClean="0">
                <a:solidFill>
                  <a:srgbClr val="FF0000"/>
                </a:solidFill>
              </a:rPr>
              <a:t>Pollen basket </a:t>
            </a:r>
            <a:r>
              <a:rPr lang="en-US" sz="2500" dirty="0" smtClean="0"/>
              <a:t>–  It is a special apparatus in foraging bees to carry the pollen which will be gathered from flowers during the visit to a flower by the honey bees. </a:t>
            </a:r>
          </a:p>
          <a:p>
            <a:pPr fontAlgn="base">
              <a:buFont typeface="Wingdings" pitchFamily="2" charset="2"/>
              <a:buChar char="q"/>
            </a:pPr>
            <a:r>
              <a:rPr lang="en-US" sz="2500" dirty="0" smtClean="0">
                <a:solidFill>
                  <a:srgbClr val="00B050"/>
                </a:solidFill>
              </a:rPr>
              <a:t>Honey stomach- </a:t>
            </a:r>
            <a:r>
              <a:rPr lang="en-US" sz="2500" dirty="0" smtClean="0"/>
              <a:t>Using its straw-like proboscis, a forager bee drinks the liquid nectar from a flower and stores it in a special organ called the </a:t>
            </a:r>
            <a:r>
              <a:rPr lang="en-US" sz="2500" i="1" dirty="0" smtClean="0"/>
              <a:t>honey stomach. </a:t>
            </a:r>
            <a:r>
              <a:rPr lang="en-US" sz="2500" dirty="0" smtClean="0"/>
              <a:t>The bee continues to forage until its honey stomach is full, visiting 50 to 100 flowers per trip from the hive.</a:t>
            </a:r>
          </a:p>
          <a:p>
            <a:pPr fontAlgn="base">
              <a:buFont typeface="Wingdings" pitchFamily="2" charset="2"/>
              <a:buChar char="q"/>
            </a:pPr>
            <a:r>
              <a:rPr lang="en-US" sz="2500" dirty="0" smtClean="0">
                <a:solidFill>
                  <a:schemeClr val="tx2"/>
                </a:solidFill>
              </a:rPr>
              <a:t>Wax gland – Ventral abdomen</a:t>
            </a:r>
          </a:p>
          <a:p>
            <a:pPr fontAlgn="base">
              <a:buFont typeface="Wingdings" pitchFamily="2" charset="2"/>
              <a:buChar char="q"/>
            </a:pPr>
            <a:endParaRPr lang="en-US" sz="2500" dirty="0" smtClean="0"/>
          </a:p>
          <a:p>
            <a:pPr fontAlgn="base">
              <a:buFont typeface="Wingdings" pitchFamily="2" charset="2"/>
              <a:buChar char="q"/>
            </a:pPr>
            <a:r>
              <a:rPr lang="en-US" sz="2500" dirty="0" smtClean="0">
                <a:solidFill>
                  <a:srgbClr val="002060"/>
                </a:solidFill>
              </a:rPr>
              <a:t>Sting gland – Worker bees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457200"/>
            <a:ext cx="2840321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r="-45" b="31068"/>
          <a:stretch>
            <a:fillRect/>
          </a:stretch>
        </p:blipFill>
        <p:spPr bwMode="auto">
          <a:xfrm>
            <a:off x="5867400" y="2899997"/>
            <a:ext cx="2895600" cy="1976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 t="9916" r="2351" b="3236"/>
          <a:stretch>
            <a:fillRect/>
          </a:stretch>
        </p:blipFill>
        <p:spPr bwMode="auto">
          <a:xfrm>
            <a:off x="5867400" y="4927437"/>
            <a:ext cx="3048000" cy="193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Life cycle of honey bees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8686800" cy="4038600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US" dirty="0" smtClean="0"/>
              <a:t>Each honey bee colony also consists of developing eggs, larvae and pupae.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Honey bee colony undergoes complete metamorphosis, passing through the egg, larval and </a:t>
            </a:r>
            <a:r>
              <a:rPr lang="en-US" dirty="0" err="1" smtClean="0"/>
              <a:t>pupal</a:t>
            </a:r>
            <a:r>
              <a:rPr lang="en-US" dirty="0" smtClean="0"/>
              <a:t> stages before becoming adults. 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Honey bee larvae are legless grubs that eat honey, nectar or pollen. Larvae shed their skin and molt several times before they enter the </a:t>
            </a:r>
            <a:r>
              <a:rPr lang="en-US" dirty="0" err="1" smtClean="0"/>
              <a:t>pupal</a:t>
            </a:r>
            <a:r>
              <a:rPr lang="en-US" dirty="0" smtClean="0"/>
              <a:t> stage. 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After another molt, these pupae will emerge as adult honey bees and begin to perform specialized tasks for the colony.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b="6227"/>
          <a:stretch>
            <a:fillRect/>
          </a:stretch>
        </p:blipFill>
        <p:spPr bwMode="auto">
          <a:xfrm>
            <a:off x="1597819" y="4191000"/>
            <a:ext cx="6250781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Queen bee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5410200" cy="58674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600" dirty="0" smtClean="0"/>
              <a:t>Queens are the only members of a colony able to lay fertilized eggs. </a:t>
            </a:r>
          </a:p>
          <a:p>
            <a:pPr>
              <a:buFont typeface="Wingdings" pitchFamily="2" charset="2"/>
              <a:buChar char="q"/>
            </a:pPr>
            <a:r>
              <a:rPr lang="en-US" sz="2600" dirty="0" smtClean="0"/>
              <a:t>An egg-laying queen is important in establishing a strong honey bee colony, and is capable of producing up to 2,000 eggs within a single day. </a:t>
            </a:r>
          </a:p>
          <a:p>
            <a:pPr>
              <a:buFont typeface="Wingdings" pitchFamily="2" charset="2"/>
              <a:buChar char="q"/>
            </a:pPr>
            <a:r>
              <a:rPr lang="en-US" sz="2600" dirty="0" smtClean="0"/>
              <a:t>Queens mate early in life and store up millions of sperm within their bodies. </a:t>
            </a:r>
          </a:p>
          <a:p>
            <a:pPr>
              <a:buFont typeface="Wingdings" pitchFamily="2" charset="2"/>
              <a:buChar char="q"/>
            </a:pPr>
            <a:r>
              <a:rPr lang="en-US" sz="2600" dirty="0" smtClean="0"/>
              <a:t>While they are capable of living up to five years, they only often only live two to three years producing eggs.</a:t>
            </a:r>
            <a:endParaRPr lang="en-US" sz="26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 l="12500" t="1786"/>
          <a:stretch>
            <a:fillRect/>
          </a:stretch>
        </p:blipFill>
        <p:spPr bwMode="auto">
          <a:xfrm>
            <a:off x="5334000" y="1143000"/>
            <a:ext cx="3581400" cy="4019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Drones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6200" y="838200"/>
            <a:ext cx="4495800" cy="5715000"/>
          </a:xfrm>
        </p:spPr>
        <p:txBody>
          <a:bodyPr>
            <a:normAutofit fontScale="85000" lnSpcReduction="10000"/>
          </a:bodyPr>
          <a:lstStyle/>
          <a:p>
            <a:pPr marL="514350" indent="-514350">
              <a:buFont typeface="Wingdings" pitchFamily="2" charset="2"/>
              <a:buChar char="q"/>
            </a:pPr>
            <a:r>
              <a:rPr lang="en-US" dirty="0" smtClean="0"/>
              <a:t>Drones, or male honey bees, have only one task: to fertilize new queens. </a:t>
            </a:r>
          </a:p>
          <a:p>
            <a:pPr marL="514350" indent="-514350">
              <a:buFont typeface="Wingdings" pitchFamily="2" charset="2"/>
              <a:buChar char="q"/>
            </a:pPr>
            <a:r>
              <a:rPr lang="en-US" dirty="0" smtClean="0"/>
              <a:t>Develops from unfertilized egg by the process of parthenogenesis</a:t>
            </a:r>
          </a:p>
          <a:p>
            <a:pPr marL="514350" indent="-514350">
              <a:buFont typeface="Wingdings" pitchFamily="2" charset="2"/>
              <a:buChar char="q"/>
            </a:pPr>
            <a:r>
              <a:rPr lang="en-US" dirty="0" smtClean="0"/>
              <a:t>Drones mate outdoors usually in midair and die soon after mating. </a:t>
            </a:r>
          </a:p>
          <a:p>
            <a:pPr marL="514350" indent="-514350">
              <a:buFont typeface="Wingdings" pitchFamily="2" charset="2"/>
              <a:buChar char="q"/>
            </a:pPr>
            <a:r>
              <a:rPr lang="en-US" dirty="0" smtClean="0"/>
              <a:t>Some honey bee colonies will eject surviving drones during fall when food for the colony becomes limited.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1238250"/>
            <a:ext cx="4868695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</TotalTime>
  <Words>645</Words>
  <Application>Microsoft Office PowerPoint</Application>
  <PresentationFormat>On-screen Show (4:3)</PresentationFormat>
  <Paragraphs>92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Slide 2</vt:lpstr>
      <vt:lpstr>Introduction</vt:lpstr>
      <vt:lpstr>Slide 4</vt:lpstr>
      <vt:lpstr>Biology of honey bee</vt:lpstr>
      <vt:lpstr>Special apparatus in worker bees</vt:lpstr>
      <vt:lpstr>Life cycle of honey bees</vt:lpstr>
      <vt:lpstr>Queen bee</vt:lpstr>
      <vt:lpstr>Drones</vt:lpstr>
      <vt:lpstr>Workers</vt:lpstr>
      <vt:lpstr>Slide 11</vt:lpstr>
      <vt:lpstr>Development of colonies in bee</vt:lpstr>
      <vt:lpstr>Types of Honey bees species….</vt:lpstr>
      <vt:lpstr>Apis dorsata – Rock bee</vt:lpstr>
      <vt:lpstr>Apis mellifera</vt:lpstr>
      <vt:lpstr>Apis cerana</vt:lpstr>
      <vt:lpstr>Apis florea</vt:lpstr>
      <vt:lpstr>Thank you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Genuine</dc:creator>
  <cp:lastModifiedBy>pc</cp:lastModifiedBy>
  <cp:revision>77</cp:revision>
  <dcterms:created xsi:type="dcterms:W3CDTF">2006-08-16T00:00:00Z</dcterms:created>
  <dcterms:modified xsi:type="dcterms:W3CDTF">2021-01-26T04:34:04Z</dcterms:modified>
</cp:coreProperties>
</file>