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78" r:id="rId3"/>
    <p:sldId id="258" r:id="rId4"/>
    <p:sldId id="259" r:id="rId5"/>
    <p:sldId id="263" r:id="rId6"/>
    <p:sldId id="264" r:id="rId7"/>
    <p:sldId id="260" r:id="rId8"/>
    <p:sldId id="265" r:id="rId9"/>
    <p:sldId id="262" r:id="rId10"/>
    <p:sldId id="266" r:id="rId11"/>
    <p:sldId id="267" r:id="rId12"/>
    <p:sldId id="268" r:id="rId13"/>
    <p:sldId id="269" r:id="rId14"/>
    <p:sldId id="271" r:id="rId15"/>
    <p:sldId id="272" r:id="rId16"/>
    <p:sldId id="270"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706" autoAdjust="0"/>
    <p:restoredTop sz="94660"/>
  </p:normalViewPr>
  <p:slideViewPr>
    <p:cSldViewPr>
      <p:cViewPr varScale="1">
        <p:scale>
          <a:sx n="45" d="100"/>
          <a:sy n="45" d="100"/>
        </p:scale>
        <p:origin x="-126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6375"/>
            <a:ext cx="4724400" cy="1470025"/>
          </a:xfrm>
        </p:spPr>
        <p:txBody>
          <a:bodyPr/>
          <a:lstStyle/>
          <a:p>
            <a:r>
              <a:rPr lang="en-US" dirty="0" smtClean="0"/>
              <a:t>Part – III</a:t>
            </a:r>
            <a:br>
              <a:rPr lang="en-US" dirty="0" smtClean="0"/>
            </a:br>
            <a:r>
              <a:rPr lang="en-US" dirty="0" smtClean="0"/>
              <a:t>Apiary</a:t>
            </a:r>
            <a:endParaRPr lang="en-US" dirty="0"/>
          </a:p>
        </p:txBody>
      </p:sp>
      <p:sp>
        <p:nvSpPr>
          <p:cNvPr id="3" name="Subtitle 2"/>
          <p:cNvSpPr>
            <a:spLocks noGrp="1"/>
          </p:cNvSpPr>
          <p:nvPr>
            <p:ph type="subTitle" idx="1"/>
          </p:nvPr>
        </p:nvSpPr>
        <p:spPr>
          <a:xfrm>
            <a:off x="685800" y="4343400"/>
            <a:ext cx="8458200" cy="1752600"/>
          </a:xfrm>
        </p:spPr>
        <p:txBody>
          <a:bodyPr>
            <a:normAutofit/>
          </a:bodyPr>
          <a:lstStyle/>
          <a:p>
            <a:pPr lvl="0">
              <a:spcBef>
                <a:spcPct val="0"/>
              </a:spcBef>
              <a:defRPr/>
            </a:pPr>
            <a:r>
              <a:rPr lang="en-US" b="1" dirty="0" smtClean="0">
                <a:solidFill>
                  <a:srgbClr val="FFC000"/>
                </a:solidFill>
                <a:latin typeface="Arial Unicode MS" pitchFamily="34" charset="-128"/>
                <a:ea typeface="Arial Unicode MS" pitchFamily="34" charset="-128"/>
                <a:cs typeface="Arial Unicode MS" pitchFamily="34" charset="-128"/>
              </a:rPr>
              <a:t>Dr.M.Mohamed Meeran</a:t>
            </a:r>
          </a:p>
          <a:p>
            <a:pPr lvl="0">
              <a:spcBef>
                <a:spcPct val="0"/>
              </a:spcBef>
              <a:defRPr/>
            </a:pPr>
            <a:r>
              <a:rPr lang="en-US" b="1" smtClean="0">
                <a:solidFill>
                  <a:srgbClr val="FFC000"/>
                </a:solidFill>
                <a:latin typeface="Arial Unicode MS" pitchFamily="34" charset="-128"/>
                <a:ea typeface="Arial Unicode MS" pitchFamily="34" charset="-128"/>
                <a:cs typeface="Arial Unicode MS" pitchFamily="34" charset="-128"/>
              </a:rPr>
              <a:t>HOD </a:t>
            </a:r>
            <a:r>
              <a:rPr lang="en-US" b="1" smtClean="0">
                <a:solidFill>
                  <a:srgbClr val="FFC000"/>
                </a:solidFill>
                <a:latin typeface="Arial Unicode MS" pitchFamily="34" charset="-128"/>
                <a:ea typeface="Arial Unicode MS" pitchFamily="34" charset="-128"/>
                <a:cs typeface="Arial Unicode MS" pitchFamily="34" charset="-128"/>
              </a:rPr>
              <a:t>of </a:t>
            </a:r>
            <a:r>
              <a:rPr lang="en-US" b="1" dirty="0" smtClean="0">
                <a:solidFill>
                  <a:srgbClr val="FFC000"/>
                </a:solidFill>
                <a:latin typeface="Arial Unicode MS" pitchFamily="34" charset="-128"/>
                <a:ea typeface="Arial Unicode MS" pitchFamily="34" charset="-128"/>
                <a:cs typeface="Arial Unicode MS" pitchFamily="34" charset="-128"/>
              </a:rPr>
              <a:t>Zoology</a:t>
            </a:r>
            <a:endParaRPr lang="en-US" dirty="0"/>
          </a:p>
        </p:txBody>
      </p:sp>
      <p:pic>
        <p:nvPicPr>
          <p:cNvPr id="5" name="Picture 2" descr="Bee pasturage"/>
          <p:cNvPicPr>
            <a:picLocks noChangeAspect="1" noChangeArrowheads="1"/>
          </p:cNvPicPr>
          <p:nvPr/>
        </p:nvPicPr>
        <p:blipFill>
          <a:blip r:embed="rId2"/>
          <a:srcRect b="27778"/>
          <a:stretch>
            <a:fillRect/>
          </a:stretch>
        </p:blipFill>
        <p:spPr bwMode="auto">
          <a:xfrm>
            <a:off x="3657600" y="1840706"/>
            <a:ext cx="5410200" cy="219789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Super chamber</a:t>
            </a:r>
            <a:endParaRPr lang="en-US" dirty="0"/>
          </a:p>
        </p:txBody>
      </p:sp>
      <p:sp>
        <p:nvSpPr>
          <p:cNvPr id="3" name="Content Placeholder 2"/>
          <p:cNvSpPr>
            <a:spLocks noGrp="1"/>
          </p:cNvSpPr>
          <p:nvPr>
            <p:ph idx="1"/>
          </p:nvPr>
        </p:nvSpPr>
        <p:spPr>
          <a:xfrm>
            <a:off x="76200" y="762000"/>
            <a:ext cx="4114800" cy="5791200"/>
          </a:xfrm>
        </p:spPr>
        <p:txBody>
          <a:bodyPr>
            <a:normAutofit fontScale="92500" lnSpcReduction="20000"/>
          </a:bodyPr>
          <a:lstStyle/>
          <a:p>
            <a:r>
              <a:rPr lang="en-US" dirty="0" smtClean="0"/>
              <a:t>When comparing the size of the brood chamber the height of the super chamber is reduced</a:t>
            </a:r>
          </a:p>
          <a:p>
            <a:r>
              <a:rPr lang="en-US" dirty="0" smtClean="0"/>
              <a:t>It is the place where the honey is stored in abundant and capped with wax</a:t>
            </a:r>
          </a:p>
          <a:p>
            <a:r>
              <a:rPr lang="en-US" dirty="0" smtClean="0"/>
              <a:t>During the honey flow period a super chamber with frames can also added to the existing hive</a:t>
            </a:r>
          </a:p>
          <a:p>
            <a:endParaRPr lang="en-US" dirty="0" smtClean="0"/>
          </a:p>
          <a:p>
            <a:endParaRPr lang="en-US" dirty="0"/>
          </a:p>
        </p:txBody>
      </p:sp>
      <p:pic>
        <p:nvPicPr>
          <p:cNvPr id="3074" name="Picture 2"/>
          <p:cNvPicPr>
            <a:picLocks noChangeAspect="1" noChangeArrowheads="1"/>
          </p:cNvPicPr>
          <p:nvPr/>
        </p:nvPicPr>
        <p:blipFill>
          <a:blip r:embed="rId2"/>
          <a:srcRect/>
          <a:stretch>
            <a:fillRect/>
          </a:stretch>
        </p:blipFill>
        <p:spPr bwMode="auto">
          <a:xfrm>
            <a:off x="4419600" y="1447800"/>
            <a:ext cx="4419822" cy="29479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Appliances used in Beekeeping</a:t>
            </a:r>
            <a:endParaRPr lang="en-US" dirty="0"/>
          </a:p>
        </p:txBody>
      </p:sp>
      <p:sp>
        <p:nvSpPr>
          <p:cNvPr id="3" name="Content Placeholder 2"/>
          <p:cNvSpPr>
            <a:spLocks noGrp="1"/>
          </p:cNvSpPr>
          <p:nvPr>
            <p:ph idx="1"/>
          </p:nvPr>
        </p:nvSpPr>
        <p:spPr>
          <a:xfrm>
            <a:off x="0" y="762000"/>
            <a:ext cx="4800600" cy="6096000"/>
          </a:xfrm>
        </p:spPr>
        <p:txBody>
          <a:bodyPr>
            <a:normAutofit fontScale="70000" lnSpcReduction="20000"/>
          </a:bodyPr>
          <a:lstStyle/>
          <a:p>
            <a:r>
              <a:rPr lang="en-US" b="1" dirty="0" smtClean="0"/>
              <a:t>Comb foundation sheet- </a:t>
            </a:r>
            <a:r>
              <a:rPr lang="en-US" dirty="0" smtClean="0"/>
              <a:t>Made of wax. It is artificially provided for the colonies during honey flow season pure by cutting them to a proper conical size and attaching them to super frames by means of thread or </a:t>
            </a:r>
            <a:r>
              <a:rPr lang="en-US" dirty="0" err="1" smtClean="0"/>
              <a:t>fibre</a:t>
            </a:r>
            <a:endParaRPr lang="en-US" dirty="0" smtClean="0"/>
          </a:p>
          <a:p>
            <a:r>
              <a:rPr lang="en-US" b="1" dirty="0" smtClean="0"/>
              <a:t>Dummy division board/Movable wall -</a:t>
            </a:r>
            <a:r>
              <a:rPr lang="en-US" dirty="0" smtClean="0"/>
              <a:t> It is placed inside the brood chamber. It prevents the bees from going beyond it. It can be used as a movable wall there by limiting the volume of brood chamber </a:t>
            </a:r>
          </a:p>
          <a:p>
            <a:r>
              <a:rPr lang="en-US" b="1" dirty="0" smtClean="0"/>
              <a:t>Smoker</a:t>
            </a:r>
            <a:r>
              <a:rPr lang="en-US" dirty="0" smtClean="0"/>
              <a:t/>
            </a:r>
            <a:br>
              <a:rPr lang="en-US" dirty="0" smtClean="0"/>
            </a:br>
            <a:r>
              <a:rPr lang="en-US" dirty="0" smtClean="0"/>
              <a:t>The smoker is used to calm bees and drive away bees from super. It is a small tin with an elastic bulb at one side; rags of cloth or wood shavings can be burnt inside and the smoke expelled to any desired spot</a:t>
            </a:r>
            <a:endParaRPr lang="en-US" dirty="0"/>
          </a:p>
        </p:txBody>
      </p:sp>
      <p:pic>
        <p:nvPicPr>
          <p:cNvPr id="4098" name="Picture 2"/>
          <p:cNvPicPr>
            <a:picLocks noChangeAspect="1" noChangeArrowheads="1"/>
          </p:cNvPicPr>
          <p:nvPr/>
        </p:nvPicPr>
        <p:blipFill>
          <a:blip r:embed="rId2"/>
          <a:srcRect/>
          <a:stretch>
            <a:fillRect/>
          </a:stretch>
        </p:blipFill>
        <p:spPr bwMode="auto">
          <a:xfrm>
            <a:off x="5562600" y="4038600"/>
            <a:ext cx="3205796" cy="250507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5060013" y="685800"/>
            <a:ext cx="4007787"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5715000" cy="6400800"/>
          </a:xfrm>
        </p:spPr>
        <p:txBody>
          <a:bodyPr>
            <a:normAutofit fontScale="70000" lnSpcReduction="20000"/>
          </a:bodyPr>
          <a:lstStyle/>
          <a:p>
            <a:r>
              <a:rPr lang="en-US" b="1" dirty="0" err="1" smtClean="0"/>
              <a:t>Decapping</a:t>
            </a:r>
            <a:r>
              <a:rPr lang="en-US" b="1" dirty="0" smtClean="0"/>
              <a:t> knife</a:t>
            </a:r>
            <a:r>
              <a:rPr lang="en-US" dirty="0" smtClean="0"/>
              <a:t/>
            </a:r>
            <a:br>
              <a:rPr lang="en-US" dirty="0" smtClean="0"/>
            </a:br>
            <a:r>
              <a:rPr lang="en-US" dirty="0" smtClean="0"/>
              <a:t>Single (or) double edged steel knife is used for removing wax </a:t>
            </a:r>
            <a:r>
              <a:rPr lang="en-US" dirty="0" err="1" smtClean="0"/>
              <a:t>cappings</a:t>
            </a:r>
            <a:r>
              <a:rPr lang="en-US" dirty="0" smtClean="0"/>
              <a:t> from the honey comb.</a:t>
            </a:r>
          </a:p>
          <a:p>
            <a:r>
              <a:rPr lang="en-US" b="1" dirty="0" smtClean="0"/>
              <a:t>Honey extractor</a:t>
            </a:r>
            <a:r>
              <a:rPr lang="en-US" dirty="0" smtClean="0"/>
              <a:t/>
            </a:r>
            <a:br>
              <a:rPr lang="en-US" dirty="0" smtClean="0"/>
            </a:br>
            <a:r>
              <a:rPr lang="en-US" dirty="0" smtClean="0"/>
              <a:t>This equipment consists of cylindrical drum containing a rack or box inside to hold the super frames.   The box is fixed to a rod at the centre and it can be rotated by a set of two gear wheels.  The frames with, honey cells are </a:t>
            </a:r>
            <a:r>
              <a:rPr lang="en-US" dirty="0" err="1" smtClean="0"/>
              <a:t>decapped</a:t>
            </a:r>
            <a:r>
              <a:rPr lang="en-US" dirty="0" smtClean="0"/>
              <a:t> by a sharp knife after dipping it in hot water and fixed to the slots provided in the box which is rotated by the handle.   The rotation should be very gentle and slow at first and the speed of revolution increased gradually. By the action of the centrifugal force and honey can be collected in vessels through an exit in the drum.   As cells are constructed on both sides of the comb, by changing the sides of the frames and again rotating, the honey contained in the cells on the other side can also be drained off.   </a:t>
            </a:r>
            <a:endParaRPr lang="en-US" dirty="0"/>
          </a:p>
        </p:txBody>
      </p:sp>
      <p:pic>
        <p:nvPicPr>
          <p:cNvPr id="5122" name="Picture 2"/>
          <p:cNvPicPr>
            <a:picLocks noChangeAspect="1" noChangeArrowheads="1"/>
          </p:cNvPicPr>
          <p:nvPr/>
        </p:nvPicPr>
        <p:blipFill>
          <a:blip r:embed="rId2"/>
          <a:srcRect/>
          <a:stretch>
            <a:fillRect/>
          </a:stretch>
        </p:blipFill>
        <p:spPr bwMode="auto">
          <a:xfrm>
            <a:off x="5683378" y="3505200"/>
            <a:ext cx="3353308" cy="312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Enemies of honey bee</a:t>
            </a:r>
            <a:endParaRPr lang="en-US" dirty="0"/>
          </a:p>
        </p:txBody>
      </p:sp>
      <p:sp>
        <p:nvSpPr>
          <p:cNvPr id="3" name="Content Placeholder 2"/>
          <p:cNvSpPr>
            <a:spLocks noGrp="1"/>
          </p:cNvSpPr>
          <p:nvPr>
            <p:ph idx="1"/>
          </p:nvPr>
        </p:nvSpPr>
        <p:spPr>
          <a:xfrm>
            <a:off x="0" y="762000"/>
            <a:ext cx="5105400" cy="6096000"/>
          </a:xfrm>
        </p:spPr>
        <p:txBody>
          <a:bodyPr>
            <a:normAutofit fontScale="70000" lnSpcReduction="20000"/>
          </a:bodyPr>
          <a:lstStyle/>
          <a:p>
            <a:r>
              <a:rPr lang="en-US" b="1" dirty="0" smtClean="0"/>
              <a:t>Wax moths - </a:t>
            </a:r>
            <a:r>
              <a:rPr lang="en-US" i="1" dirty="0" smtClean="0"/>
              <a:t>Galleria </a:t>
            </a:r>
            <a:r>
              <a:rPr lang="en-US" i="1" dirty="0" err="1" smtClean="0"/>
              <a:t>mellonella</a:t>
            </a:r>
            <a:r>
              <a:rPr lang="en-US" i="1" dirty="0" smtClean="0"/>
              <a:t> .  </a:t>
            </a:r>
            <a:r>
              <a:rPr lang="en-US" dirty="0" smtClean="0"/>
              <a:t>It is one of most important enemies of the bee colony causing serious damage particularly to weak colonies where the number of bees are not sufficient enough to cover all the combs</a:t>
            </a:r>
          </a:p>
          <a:p>
            <a:r>
              <a:rPr lang="en-US" dirty="0" smtClean="0"/>
              <a:t>The caterpillars live in silken tunnels made by them and feed on the </a:t>
            </a:r>
            <a:r>
              <a:rPr lang="en-US" dirty="0" err="1" smtClean="0"/>
              <a:t>propolis</a:t>
            </a:r>
            <a:r>
              <a:rPr lang="en-US" dirty="0" smtClean="0"/>
              <a:t>, pollen and wax in the combs. As they penetrate the wax layers, particles of wax are dislodged and fall into the cells and in the hive. The presence of loose dislodged particles in the hive is the first symptom of attack.</a:t>
            </a:r>
          </a:p>
          <a:p>
            <a:r>
              <a:rPr lang="en-US" dirty="0" smtClean="0"/>
              <a:t>The insect can be controlled by frequent examination all the crevices of the hive and removing all debris. The excess of the hive not covered by the bees are removed and stored after fumigation with ethylene bromide.</a:t>
            </a:r>
          </a:p>
          <a:p>
            <a:endParaRPr lang="en-US" dirty="0"/>
          </a:p>
        </p:txBody>
      </p:sp>
      <p:pic>
        <p:nvPicPr>
          <p:cNvPr id="6147" name="Picture 3"/>
          <p:cNvPicPr>
            <a:picLocks noChangeAspect="1" noChangeArrowheads="1"/>
          </p:cNvPicPr>
          <p:nvPr/>
        </p:nvPicPr>
        <p:blipFill>
          <a:blip r:embed="rId2" cstate="print"/>
          <a:srcRect/>
          <a:stretch>
            <a:fillRect/>
          </a:stretch>
        </p:blipFill>
        <p:spPr bwMode="auto">
          <a:xfrm>
            <a:off x="5181600" y="3943350"/>
            <a:ext cx="3683000" cy="2762250"/>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a:srcRect/>
          <a:stretch>
            <a:fillRect/>
          </a:stretch>
        </p:blipFill>
        <p:spPr bwMode="auto">
          <a:xfrm>
            <a:off x="5105400" y="914400"/>
            <a:ext cx="3855357" cy="2914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5257800" cy="6400800"/>
          </a:xfrm>
        </p:spPr>
        <p:txBody>
          <a:bodyPr>
            <a:normAutofit fontScale="85000" lnSpcReduction="10000"/>
          </a:bodyPr>
          <a:lstStyle/>
          <a:p>
            <a:pPr>
              <a:buNone/>
            </a:pPr>
            <a:r>
              <a:rPr lang="en-US" b="1" dirty="0" smtClean="0"/>
              <a:t>Ants</a:t>
            </a:r>
            <a:r>
              <a:rPr lang="en-US" dirty="0" smtClean="0"/>
              <a:t/>
            </a:r>
            <a:br>
              <a:rPr lang="en-US" dirty="0" smtClean="0"/>
            </a:br>
            <a:r>
              <a:rPr lang="en-US" dirty="0" smtClean="0"/>
              <a:t>The </a:t>
            </a:r>
            <a:r>
              <a:rPr lang="en-US" b="1" dirty="0" smtClean="0"/>
              <a:t>black ant,</a:t>
            </a:r>
            <a:r>
              <a:rPr lang="en-US" dirty="0" smtClean="0"/>
              <a:t> </a:t>
            </a:r>
            <a:r>
              <a:rPr lang="en-US" i="1" dirty="0" err="1" smtClean="0"/>
              <a:t>Camponotus</a:t>
            </a:r>
            <a:r>
              <a:rPr lang="en-US" i="1" dirty="0" smtClean="0"/>
              <a:t> </a:t>
            </a:r>
            <a:r>
              <a:rPr lang="en-US" i="1" dirty="0" err="1" smtClean="0"/>
              <a:t>compressus</a:t>
            </a:r>
            <a:r>
              <a:rPr lang="en-US" i="1" dirty="0" smtClean="0"/>
              <a:t>, </a:t>
            </a:r>
            <a:r>
              <a:rPr lang="en-US" dirty="0" smtClean="0"/>
              <a:t>the-household red ant, </a:t>
            </a:r>
            <a:r>
              <a:rPr lang="en-US" i="1" dirty="0" err="1" smtClean="0"/>
              <a:t>Dorylus</a:t>
            </a:r>
            <a:r>
              <a:rPr lang="en-US" i="1" dirty="0" smtClean="0"/>
              <a:t> </a:t>
            </a:r>
            <a:r>
              <a:rPr lang="en-US" i="1" dirty="0" err="1" smtClean="0"/>
              <a:t>labiams</a:t>
            </a:r>
            <a:r>
              <a:rPr lang="en-US" i="1" dirty="0" smtClean="0"/>
              <a:t> </a:t>
            </a:r>
            <a:r>
              <a:rPr lang="en-US" dirty="0" smtClean="0"/>
              <a:t>and </a:t>
            </a:r>
            <a:r>
              <a:rPr lang="en-US" i="1" dirty="0" err="1" smtClean="0"/>
              <a:t>Monomorium</a:t>
            </a:r>
            <a:r>
              <a:rPr lang="en-US" i="1" dirty="0" smtClean="0"/>
              <a:t> </a:t>
            </a:r>
            <a:r>
              <a:rPr lang="en-US" dirty="0" smtClean="0"/>
              <a:t>spp. are dangerous enemies of the bee. They attack weak colonies and carry away the honey, pollen and the brood. </a:t>
            </a:r>
          </a:p>
          <a:p>
            <a:r>
              <a:rPr lang="en-US" dirty="0" smtClean="0"/>
              <a:t>By providing ant pans around the bases of the stand or oil bands over the stands ants can be kept away. Underground ant nests are eliminated by dusting of Methyl parathion or </a:t>
            </a:r>
            <a:r>
              <a:rPr lang="en-US" dirty="0" err="1" smtClean="0"/>
              <a:t>carbaryl</a:t>
            </a:r>
            <a:r>
              <a:rPr lang="en-US" dirty="0" smtClean="0"/>
              <a:t> or pouring 0.1% </a:t>
            </a:r>
            <a:r>
              <a:rPr lang="en-US" dirty="0" err="1" smtClean="0"/>
              <a:t>chlorpyriphos</a:t>
            </a:r>
            <a:r>
              <a:rPr lang="en-US" dirty="0" smtClean="0"/>
              <a:t> solution</a:t>
            </a:r>
            <a:endParaRPr lang="en-US" dirty="0"/>
          </a:p>
        </p:txBody>
      </p:sp>
      <p:pic>
        <p:nvPicPr>
          <p:cNvPr id="7170" name="Picture 2"/>
          <p:cNvPicPr>
            <a:picLocks noChangeAspect="1" noChangeArrowheads="1"/>
          </p:cNvPicPr>
          <p:nvPr/>
        </p:nvPicPr>
        <p:blipFill>
          <a:blip r:embed="rId2"/>
          <a:srcRect/>
          <a:stretch>
            <a:fillRect/>
          </a:stretch>
        </p:blipFill>
        <p:spPr bwMode="auto">
          <a:xfrm>
            <a:off x="5334000" y="762000"/>
            <a:ext cx="3629958" cy="2376488"/>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5181600" y="3429000"/>
            <a:ext cx="3962400" cy="21174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5105400" cy="6172200"/>
          </a:xfrm>
        </p:spPr>
        <p:txBody>
          <a:bodyPr>
            <a:normAutofit fontScale="85000" lnSpcReduction="20000"/>
          </a:bodyPr>
          <a:lstStyle/>
          <a:p>
            <a:pPr algn="ctr">
              <a:buNone/>
            </a:pPr>
            <a:r>
              <a:rPr lang="en-US" b="1" dirty="0" smtClean="0"/>
              <a:t>Wasps</a:t>
            </a:r>
            <a:r>
              <a:rPr lang="en-US" dirty="0" smtClean="0"/>
              <a:t/>
            </a:r>
            <a:br>
              <a:rPr lang="en-US" dirty="0" smtClean="0"/>
            </a:br>
            <a:r>
              <a:rPr lang="en-US" dirty="0" smtClean="0"/>
              <a:t>The yellow banded hornet, </a:t>
            </a:r>
            <a:r>
              <a:rPr lang="en-US" i="1" dirty="0" err="1" smtClean="0"/>
              <a:t>Vespa</a:t>
            </a:r>
            <a:r>
              <a:rPr lang="en-US" i="1" dirty="0" smtClean="0"/>
              <a:t> </a:t>
            </a:r>
            <a:r>
              <a:rPr lang="en-US" i="1" dirty="0" err="1" smtClean="0"/>
              <a:t>cincta</a:t>
            </a:r>
            <a:r>
              <a:rPr lang="en-US" i="1" dirty="0" smtClean="0"/>
              <a:t> </a:t>
            </a:r>
            <a:r>
              <a:rPr lang="en-US" dirty="0" smtClean="0"/>
              <a:t>F., is a large wasp with a broad transverse yield band on the abdomen. </a:t>
            </a:r>
          </a:p>
          <a:p>
            <a:r>
              <a:rPr lang="en-US" dirty="0" smtClean="0"/>
              <a:t>It is a social insect constructing papery nests in hollow spaces.  </a:t>
            </a:r>
          </a:p>
          <a:p>
            <a:r>
              <a:rPr lang="en-US" dirty="0" smtClean="0"/>
              <a:t>It waits area the entrance of the hive, catches bees as they come out, macerates them for feeding the juice to its young. </a:t>
            </a:r>
          </a:p>
          <a:p>
            <a:r>
              <a:rPr lang="en-US" dirty="0" smtClean="0"/>
              <a:t>It captures bee in the field also. </a:t>
            </a:r>
          </a:p>
          <a:p>
            <a:r>
              <a:rPr lang="en-US" dirty="0" smtClean="0"/>
              <a:t>By reducing the width of the alighting board of the hive, the wasps can be prevented from sitting near the entrance</a:t>
            </a:r>
            <a:endParaRPr lang="en-US" dirty="0"/>
          </a:p>
        </p:txBody>
      </p:sp>
      <p:pic>
        <p:nvPicPr>
          <p:cNvPr id="8194" name="Picture 2"/>
          <p:cNvPicPr>
            <a:picLocks noChangeAspect="1" noChangeArrowheads="1"/>
          </p:cNvPicPr>
          <p:nvPr/>
        </p:nvPicPr>
        <p:blipFill>
          <a:blip r:embed="rId2"/>
          <a:srcRect/>
          <a:stretch>
            <a:fillRect/>
          </a:stretch>
        </p:blipFill>
        <p:spPr bwMode="auto">
          <a:xfrm>
            <a:off x="5334000" y="2362199"/>
            <a:ext cx="3810000" cy="2143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Diseases of honey bees</a:t>
            </a:r>
            <a:endParaRPr lang="en-US" dirty="0"/>
          </a:p>
        </p:txBody>
      </p:sp>
      <p:sp>
        <p:nvSpPr>
          <p:cNvPr id="3" name="Content Placeholder 2"/>
          <p:cNvSpPr>
            <a:spLocks noGrp="1"/>
          </p:cNvSpPr>
          <p:nvPr>
            <p:ph idx="1"/>
          </p:nvPr>
        </p:nvSpPr>
        <p:spPr>
          <a:xfrm>
            <a:off x="457200" y="1219200"/>
            <a:ext cx="8229600" cy="4906963"/>
          </a:xfrm>
        </p:spPr>
        <p:txBody>
          <a:bodyPr/>
          <a:lstStyle/>
          <a:p>
            <a:r>
              <a:rPr lang="en-US" dirty="0" smtClean="0"/>
              <a:t>The Indian bee is comparatively free from many infectious diseases except Thai Sac brood virus whereas the Italian bee in other countries is known to be susceptible to diseases like foul brood, sac brood, </a:t>
            </a:r>
            <a:r>
              <a:rPr lang="en-US" dirty="0" err="1" smtClean="0"/>
              <a:t>Acarine</a:t>
            </a:r>
            <a:r>
              <a:rPr lang="en-US" dirty="0" smtClean="0"/>
              <a:t> diseases etc.</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Nosema</a:t>
            </a:r>
            <a:r>
              <a:rPr lang="en-US" b="1" dirty="0" smtClean="0"/>
              <a:t> Disease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This disease is caused by a protozoan, </a:t>
            </a:r>
            <a:r>
              <a:rPr lang="en-US" i="1" dirty="0" err="1" smtClean="0"/>
              <a:t>Nosema</a:t>
            </a:r>
            <a:r>
              <a:rPr lang="en-US" i="1" dirty="0" smtClean="0"/>
              <a:t> </a:t>
            </a:r>
            <a:r>
              <a:rPr lang="en-US" i="1" dirty="0" err="1" smtClean="0"/>
              <a:t>apis</a:t>
            </a:r>
            <a:r>
              <a:rPr lang="en-US" i="1" dirty="0" smtClean="0"/>
              <a:t>. </a:t>
            </a:r>
            <a:r>
              <a:rPr lang="en-US" dirty="0" smtClean="0"/>
              <a:t>The </a:t>
            </a:r>
            <a:r>
              <a:rPr lang="en-US" i="1" dirty="0" err="1" smtClean="0"/>
              <a:t>Nosema</a:t>
            </a:r>
            <a:r>
              <a:rPr lang="en-US" i="1" dirty="0" smtClean="0"/>
              <a:t> </a:t>
            </a:r>
            <a:r>
              <a:rPr lang="en-US" dirty="0" smtClean="0"/>
              <a:t>infestation leads to dysentery. </a:t>
            </a:r>
          </a:p>
          <a:p>
            <a:r>
              <a:rPr lang="en-US" dirty="0" smtClean="0"/>
              <a:t>The flies are unable to fly and void loose excreta on the combs, frames and ground in front of the hive. </a:t>
            </a:r>
          </a:p>
          <a:p>
            <a:r>
              <a:rPr lang="en-US" dirty="0" smtClean="0"/>
              <a:t>An antibiotic known as </a:t>
            </a:r>
            <a:r>
              <a:rPr lang="en-US" dirty="0" err="1" smtClean="0"/>
              <a:t>Fumagillin</a:t>
            </a:r>
            <a:r>
              <a:rPr lang="en-US" dirty="0" smtClean="0"/>
              <a:t> is useful in controlling the infection. </a:t>
            </a:r>
          </a:p>
          <a:p>
            <a:r>
              <a:rPr lang="en-US" dirty="0" smtClean="0"/>
              <a:t>The drug is administered by giving a feed of 100 mg </a:t>
            </a:r>
            <a:r>
              <a:rPr lang="en-US" dirty="0" err="1" smtClean="0"/>
              <a:t>fumagillin</a:t>
            </a:r>
            <a:r>
              <a:rPr lang="en-US" dirty="0" smtClean="0"/>
              <a:t> per colony in 250 ml of sugar syrup for 10 days continuously.</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Autofit/>
          </a:bodyPr>
          <a:lstStyle/>
          <a:p>
            <a:r>
              <a:rPr lang="en-US" sz="3600" b="1" dirty="0" smtClean="0"/>
              <a:t>European foul-brood disease, </a:t>
            </a:r>
            <a:br>
              <a:rPr lang="en-US" sz="3600" b="1" dirty="0" smtClean="0"/>
            </a:br>
            <a:r>
              <a:rPr lang="en-US" sz="3600" b="1" i="1" dirty="0" smtClean="0"/>
              <a:t>Streptococcus </a:t>
            </a:r>
            <a:r>
              <a:rPr lang="en-US" sz="3600" b="1" i="1" dirty="0" err="1" smtClean="0"/>
              <a:t>pluton</a:t>
            </a:r>
            <a:endParaRPr lang="en-US" sz="3600" dirty="0"/>
          </a:p>
        </p:txBody>
      </p:sp>
      <p:sp>
        <p:nvSpPr>
          <p:cNvPr id="3" name="Content Placeholder 2"/>
          <p:cNvSpPr>
            <a:spLocks noGrp="1"/>
          </p:cNvSpPr>
          <p:nvPr>
            <p:ph idx="1"/>
          </p:nvPr>
        </p:nvSpPr>
        <p:spPr>
          <a:xfrm>
            <a:off x="457200" y="1371600"/>
            <a:ext cx="8229600" cy="5257800"/>
          </a:xfrm>
        </p:spPr>
        <p:txBody>
          <a:bodyPr>
            <a:normAutofit fontScale="85000" lnSpcReduction="10000"/>
          </a:bodyPr>
          <a:lstStyle/>
          <a:p>
            <a:r>
              <a:rPr lang="en-US" dirty="0" smtClean="0"/>
              <a:t>This disease was first noticed in </a:t>
            </a:r>
            <a:r>
              <a:rPr lang="en-US" dirty="0" err="1" smtClean="0"/>
              <a:t>Mahabaleshwar</a:t>
            </a:r>
            <a:r>
              <a:rPr lang="en-US" dirty="0" smtClean="0"/>
              <a:t> and is now widespread. The disease is believed to have been introduced along with </a:t>
            </a:r>
            <a:r>
              <a:rPr lang="en-US" i="1" dirty="0" err="1" smtClean="0"/>
              <a:t>Apis</a:t>
            </a:r>
            <a:r>
              <a:rPr lang="en-US" i="1" dirty="0" smtClean="0"/>
              <a:t> </a:t>
            </a:r>
            <a:r>
              <a:rPr lang="en-US" i="1" dirty="0" err="1" smtClean="0"/>
              <a:t>mellifera</a:t>
            </a:r>
            <a:r>
              <a:rPr lang="en-US" i="1" dirty="0" smtClean="0"/>
              <a:t> </a:t>
            </a:r>
            <a:r>
              <a:rPr lang="en-US" dirty="0" smtClean="0"/>
              <a:t>imported from exotic sources. The disease is caused by non-spore-forming bacterium, </a:t>
            </a:r>
            <a:r>
              <a:rPr lang="en-US" i="1" dirty="0" smtClean="0"/>
              <a:t>Streptococcus </a:t>
            </a:r>
            <a:r>
              <a:rPr lang="en-US" i="1" dirty="0" err="1" smtClean="0"/>
              <a:t>pluton</a:t>
            </a:r>
            <a:endParaRPr lang="en-US" i="1" dirty="0" smtClean="0"/>
          </a:p>
          <a:p>
            <a:r>
              <a:rPr lang="en-US" dirty="0" smtClean="0"/>
              <a:t>The symptoms are: the larvae turn watery, yellow then brown and lastly dark </a:t>
            </a:r>
            <a:r>
              <a:rPr lang="en-US" dirty="0" err="1" smtClean="0"/>
              <a:t>coloured</a:t>
            </a:r>
            <a:r>
              <a:rPr lang="en-US" dirty="0" smtClean="0"/>
              <a:t>. The tracheal system becomes visible and larva dies in a coiled stage causing foul smell. </a:t>
            </a:r>
          </a:p>
          <a:p>
            <a:r>
              <a:rPr lang="en-US" dirty="0" err="1" smtClean="0"/>
              <a:t>Terramycin</a:t>
            </a:r>
            <a:r>
              <a:rPr lang="en-US" dirty="0" smtClean="0"/>
              <a:t> is given dissolved in sugar syrup @ 100 mg of active </a:t>
            </a:r>
            <a:r>
              <a:rPr lang="en-US" dirty="0" err="1" smtClean="0"/>
              <a:t>terramycin</a:t>
            </a:r>
            <a:r>
              <a:rPr lang="en-US" dirty="0" smtClean="0"/>
              <a:t> in a </a:t>
            </a:r>
            <a:r>
              <a:rPr lang="en-US" dirty="0" err="1" smtClean="0"/>
              <a:t>litre</a:t>
            </a:r>
            <a:r>
              <a:rPr lang="en-US" dirty="0" smtClean="0"/>
              <a:t> of syrup. The </a:t>
            </a:r>
            <a:r>
              <a:rPr lang="en-US" dirty="0" err="1" smtClean="0"/>
              <a:t>terramycin</a:t>
            </a:r>
            <a:r>
              <a:rPr lang="en-US" dirty="0" smtClean="0"/>
              <a:t> syrup (freshly prepared) is fed every seventh day.</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Sac-brood disease (SBV)</a:t>
            </a:r>
            <a:endParaRPr lang="en-US" dirty="0"/>
          </a:p>
        </p:txBody>
      </p:sp>
      <p:sp>
        <p:nvSpPr>
          <p:cNvPr id="3" name="Content Placeholder 2"/>
          <p:cNvSpPr>
            <a:spLocks noGrp="1"/>
          </p:cNvSpPr>
          <p:nvPr>
            <p:ph idx="1"/>
          </p:nvPr>
        </p:nvSpPr>
        <p:spPr>
          <a:xfrm>
            <a:off x="457200" y="762000"/>
            <a:ext cx="8229600" cy="2057400"/>
          </a:xfrm>
        </p:spPr>
        <p:txBody>
          <a:bodyPr/>
          <a:lstStyle/>
          <a:p>
            <a:r>
              <a:rPr lang="en-US" dirty="0" smtClean="0"/>
              <a:t>Sac brood is a virus disease attacking </a:t>
            </a:r>
            <a:r>
              <a:rPr lang="en-US" i="1" dirty="0" err="1" smtClean="0"/>
              <a:t>Apis</a:t>
            </a:r>
            <a:r>
              <a:rPr lang="en-US" i="1" dirty="0" smtClean="0"/>
              <a:t> </a:t>
            </a:r>
            <a:r>
              <a:rPr lang="en-US" i="1" dirty="0" err="1" smtClean="0"/>
              <a:t>mellifera</a:t>
            </a:r>
            <a:r>
              <a:rPr lang="en-US" dirty="0" smtClean="0"/>
              <a:t>. The diseased larvae appear sac like and hence the name. But so far this disease is not reported in India.</a:t>
            </a:r>
            <a:endParaRPr lang="en-US" dirty="0"/>
          </a:p>
        </p:txBody>
      </p:sp>
      <p:sp>
        <p:nvSpPr>
          <p:cNvPr id="4" name="Title 1"/>
          <p:cNvSpPr txBox="1">
            <a:spLocks/>
          </p:cNvSpPr>
          <p:nvPr/>
        </p:nvSpPr>
        <p:spPr>
          <a:xfrm>
            <a:off x="304800" y="2743200"/>
            <a:ext cx="8229600" cy="1143000"/>
          </a:xfrm>
          <a:prstGeom prst="rect">
            <a:avLst/>
          </a:prstGeom>
        </p:spPr>
        <p:txBody>
          <a:bodyPr vert="horz" lIns="91440" tIns="45720" rIns="91440" bIns="45720" rtlCol="0" anchor="ctr">
            <a:normAutofit/>
          </a:bodyPr>
          <a:lstStyle/>
          <a:p>
            <a:pPr lvl="0" algn="ctr">
              <a:spcBef>
                <a:spcPct val="0"/>
              </a:spcBef>
            </a:pPr>
            <a:r>
              <a:rPr lang="en-US" sz="4400" b="1" dirty="0" smtClean="0"/>
              <a:t>Thai sac brood virus (TSBV)</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a:xfrm>
            <a:off x="533400" y="3733800"/>
            <a:ext cx="8229600" cy="2286000"/>
          </a:xfrm>
          <a:prstGeom prst="rect">
            <a:avLst/>
          </a:prstGeom>
        </p:spPr>
        <p:txBody>
          <a:bodyPr vert="horz" lIns="91440" tIns="45720" rIns="91440" bIns="45720" rtlCol="0">
            <a:normAutofit fontScale="92500" lnSpcReduction="20000"/>
          </a:bodyPr>
          <a:lstStyle/>
          <a:p>
            <a:pPr marL="342900" lvl="0" indent="-342900">
              <a:spcBef>
                <a:spcPct val="20000"/>
              </a:spcBef>
              <a:buFont typeface="Arial" pitchFamily="34" charset="0"/>
              <a:buChar char="•"/>
            </a:pPr>
            <a:r>
              <a:rPr lang="en-US" sz="3200" dirty="0" smtClean="0"/>
              <a:t>This virus attacks specifically </a:t>
            </a:r>
            <a:r>
              <a:rPr lang="en-US" sz="3200" i="1" dirty="0" err="1" smtClean="0"/>
              <a:t>Apis</a:t>
            </a:r>
            <a:r>
              <a:rPr lang="en-US" sz="3200" i="1" dirty="0" smtClean="0"/>
              <a:t> </a:t>
            </a:r>
            <a:r>
              <a:rPr lang="en-US" sz="3200" i="1" dirty="0" err="1" smtClean="0"/>
              <a:t>cerena</a:t>
            </a:r>
            <a:r>
              <a:rPr lang="en-US" sz="3200" i="1" dirty="0" smtClean="0"/>
              <a:t> </a:t>
            </a:r>
            <a:r>
              <a:rPr lang="en-US" sz="3200" i="1" dirty="0" err="1" smtClean="0"/>
              <a:t>indica</a:t>
            </a:r>
            <a:r>
              <a:rPr lang="en-US" sz="3200" i="1" dirty="0" smtClean="0"/>
              <a:t>.</a:t>
            </a:r>
            <a:r>
              <a:rPr lang="en-US" sz="3200" dirty="0" smtClean="0"/>
              <a:t> </a:t>
            </a:r>
          </a:p>
          <a:p>
            <a:pPr marL="342900" lvl="0" indent="-342900">
              <a:spcBef>
                <a:spcPct val="20000"/>
              </a:spcBef>
              <a:buFont typeface="Arial" pitchFamily="34" charset="0"/>
              <a:buChar char="•"/>
            </a:pPr>
            <a:r>
              <a:rPr lang="en-US" sz="3200" dirty="0" smtClean="0"/>
              <a:t>The dead brood is found in </a:t>
            </a:r>
            <a:r>
              <a:rPr lang="en-US" sz="3200" dirty="0" err="1" smtClean="0"/>
              <a:t>propupal</a:t>
            </a:r>
            <a:r>
              <a:rPr lang="en-US" sz="3200" dirty="0" smtClean="0"/>
              <a:t> but sealed stage. </a:t>
            </a:r>
          </a:p>
          <a:p>
            <a:pPr marL="342900" lvl="0" indent="-342900">
              <a:spcBef>
                <a:spcPct val="20000"/>
              </a:spcBef>
              <a:buFont typeface="Arial" pitchFamily="34" charset="0"/>
              <a:buChar char="•"/>
            </a:pPr>
            <a:r>
              <a:rPr lang="en-US" sz="3200" dirty="0" smtClean="0"/>
              <a:t>The pupae turn into sac-like structures filled with lemon-</a:t>
            </a:r>
            <a:r>
              <a:rPr lang="en-US" sz="3200" dirty="0" err="1" smtClean="0"/>
              <a:t>coloured</a:t>
            </a:r>
            <a:r>
              <a:rPr lang="en-US" sz="3200" dirty="0" smtClean="0"/>
              <a:t> liquid at the posterior end.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the flower</a:t>
            </a:r>
            <a:endParaRPr lang="en-US" dirty="0"/>
          </a:p>
        </p:txBody>
      </p:sp>
      <p:pic>
        <p:nvPicPr>
          <p:cNvPr id="1026" name="Picture 2"/>
          <p:cNvPicPr>
            <a:picLocks noChangeAspect="1" noChangeArrowheads="1"/>
          </p:cNvPicPr>
          <p:nvPr/>
        </p:nvPicPr>
        <p:blipFill>
          <a:blip r:embed="rId2"/>
          <a:srcRect/>
          <a:stretch>
            <a:fillRect/>
          </a:stretch>
        </p:blipFill>
        <p:spPr bwMode="auto">
          <a:xfrm>
            <a:off x="1676400" y="1600200"/>
            <a:ext cx="6029325" cy="4256755"/>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t>Chalk brood disease and stone brood disease</a:t>
            </a:r>
            <a:endParaRPr lang="en-US" sz="3200" dirty="0"/>
          </a:p>
        </p:txBody>
      </p:sp>
      <p:sp>
        <p:nvSpPr>
          <p:cNvPr id="3" name="Content Placeholder 2"/>
          <p:cNvSpPr>
            <a:spLocks noGrp="1"/>
          </p:cNvSpPr>
          <p:nvPr>
            <p:ph idx="1"/>
          </p:nvPr>
        </p:nvSpPr>
        <p:spPr>
          <a:xfrm>
            <a:off x="0" y="990600"/>
            <a:ext cx="5181600" cy="5867400"/>
          </a:xfrm>
        </p:spPr>
        <p:txBody>
          <a:bodyPr>
            <a:normAutofit fontScale="92500" lnSpcReduction="20000"/>
          </a:bodyPr>
          <a:lstStyle/>
          <a:p>
            <a:r>
              <a:rPr lang="en-US" dirty="0" smtClean="0"/>
              <a:t>The fungus </a:t>
            </a:r>
            <a:r>
              <a:rPr lang="en-US" i="1" dirty="0" err="1" smtClean="0"/>
              <a:t>Ascosphaera</a:t>
            </a:r>
            <a:r>
              <a:rPr lang="en-US" i="1" dirty="0" smtClean="0"/>
              <a:t> </a:t>
            </a:r>
            <a:r>
              <a:rPr lang="en-US" i="1" dirty="0" err="1" smtClean="0"/>
              <a:t>apis</a:t>
            </a:r>
            <a:r>
              <a:rPr lang="en-US" dirty="0" smtClean="0"/>
              <a:t> that causes chalk brood only attacks larvae. </a:t>
            </a:r>
          </a:p>
          <a:p>
            <a:r>
              <a:rPr lang="en-US" dirty="0" smtClean="0"/>
              <a:t>When the spores are ingested, they germinate and mycelia grow through the body penetrating the epidermis and covering the pre-pupa in a short time-span.</a:t>
            </a:r>
          </a:p>
          <a:p>
            <a:r>
              <a:rPr lang="en-US" dirty="0" smtClean="0"/>
              <a:t> They cause mummification of the diseased larvae.</a:t>
            </a:r>
          </a:p>
          <a:p>
            <a:pPr>
              <a:buNone/>
            </a:pPr>
            <a:r>
              <a:rPr lang="en-US" dirty="0" smtClean="0"/>
              <a:t/>
            </a:r>
            <a:br>
              <a:rPr lang="en-US" dirty="0" smtClean="0"/>
            </a:br>
            <a:endParaRPr lang="en-US" dirty="0"/>
          </a:p>
        </p:txBody>
      </p:sp>
      <p:pic>
        <p:nvPicPr>
          <p:cNvPr id="9218" name="Picture 2"/>
          <p:cNvPicPr>
            <a:picLocks noChangeAspect="1" noChangeArrowheads="1"/>
          </p:cNvPicPr>
          <p:nvPr/>
        </p:nvPicPr>
        <p:blipFill>
          <a:blip r:embed="rId2"/>
          <a:srcRect/>
          <a:stretch>
            <a:fillRect/>
          </a:stretch>
        </p:blipFill>
        <p:spPr bwMode="auto">
          <a:xfrm>
            <a:off x="5181600" y="2133599"/>
            <a:ext cx="3733800" cy="28134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sp>
        <p:nvSpPr>
          <p:cNvPr id="3" name="Content Placeholder 2"/>
          <p:cNvSpPr>
            <a:spLocks noGrp="1"/>
          </p:cNvSpPr>
          <p:nvPr>
            <p:ph idx="1"/>
          </p:nvPr>
        </p:nvSpPr>
        <p:spPr/>
        <p:txBody>
          <a:bodyPr/>
          <a:lstStyle/>
          <a:p>
            <a:r>
              <a:rPr lang="en-US" dirty="0" smtClean="0"/>
              <a:t>Hope You all inculcated with the basic terms of Apiculture?</a:t>
            </a:r>
          </a:p>
          <a:p>
            <a:r>
              <a:rPr lang="en-US" dirty="0" smtClean="0"/>
              <a:t>Erect Artificial bee hive in your home gardens/cultivable lands……… to get natural honey as well as maintaining the ecological sustainability in an area…………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Pasturage?</a:t>
            </a:r>
            <a:br>
              <a:rPr lang="en-US" dirty="0" smtClean="0"/>
            </a:br>
            <a:endParaRPr lang="en-US" dirty="0"/>
          </a:p>
        </p:txBody>
      </p:sp>
      <p:sp>
        <p:nvSpPr>
          <p:cNvPr id="3" name="Content Placeholder 2"/>
          <p:cNvSpPr>
            <a:spLocks noGrp="1"/>
          </p:cNvSpPr>
          <p:nvPr>
            <p:ph idx="1"/>
          </p:nvPr>
        </p:nvSpPr>
        <p:spPr>
          <a:xfrm>
            <a:off x="0" y="1219200"/>
            <a:ext cx="4648200" cy="5440363"/>
          </a:xfrm>
        </p:spPr>
        <p:txBody>
          <a:bodyPr>
            <a:normAutofit fontScale="92500" lnSpcReduction="20000"/>
          </a:bodyPr>
          <a:lstStyle/>
          <a:p>
            <a:pPr>
              <a:buNone/>
            </a:pPr>
            <a:r>
              <a:rPr lang="en-US" dirty="0" smtClean="0"/>
              <a:t>It is defined as</a:t>
            </a:r>
          </a:p>
          <a:p>
            <a:r>
              <a:rPr lang="en-US" dirty="0" smtClean="0"/>
              <a:t>The vegetation of flowers and plants that are available near to the bee hives so that the bees can feed on the nectar.</a:t>
            </a:r>
          </a:p>
          <a:p>
            <a:r>
              <a:rPr lang="en-US" dirty="0" smtClean="0"/>
              <a:t>Pasturage is important in apiculture because the quality, quantity, and the taste of the honey is dependent on the pasturage. As the yield of pasturage gets better, the quality of honey improves.</a:t>
            </a:r>
            <a:endParaRPr lang="en-US" dirty="0"/>
          </a:p>
        </p:txBody>
      </p:sp>
      <p:pic>
        <p:nvPicPr>
          <p:cNvPr id="10242" name="Picture 2"/>
          <p:cNvPicPr>
            <a:picLocks noChangeAspect="1" noChangeArrowheads="1"/>
          </p:cNvPicPr>
          <p:nvPr/>
        </p:nvPicPr>
        <p:blipFill>
          <a:blip r:embed="rId2"/>
          <a:srcRect/>
          <a:stretch>
            <a:fillRect/>
          </a:stretch>
        </p:blipFill>
        <p:spPr bwMode="auto">
          <a:xfrm>
            <a:off x="4648200" y="2286000"/>
            <a:ext cx="4344588"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 Bee pasturage or bee forage</a:t>
            </a:r>
            <a:endParaRPr lang="en-US" dirty="0"/>
          </a:p>
        </p:txBody>
      </p:sp>
      <p:sp>
        <p:nvSpPr>
          <p:cNvPr id="3" name="Content Placeholder 2"/>
          <p:cNvSpPr>
            <a:spLocks noGrp="1"/>
          </p:cNvSpPr>
          <p:nvPr>
            <p:ph idx="1"/>
          </p:nvPr>
        </p:nvSpPr>
        <p:spPr>
          <a:xfrm>
            <a:off x="457200" y="838200"/>
            <a:ext cx="8229600" cy="5867400"/>
          </a:xfrm>
        </p:spPr>
        <p:txBody>
          <a:bodyPr>
            <a:normAutofit fontScale="92500" lnSpcReduction="20000"/>
          </a:bodyPr>
          <a:lstStyle/>
          <a:p>
            <a:r>
              <a:rPr lang="en-US" dirty="0" smtClean="0"/>
              <a:t>Plants that yield pollen and nectar are collectively called bee pasturage or bee forage. </a:t>
            </a:r>
          </a:p>
          <a:p>
            <a:r>
              <a:rPr lang="en-US" dirty="0" smtClean="0"/>
              <a:t>Plants which are good source of nectar are tamarind, </a:t>
            </a:r>
            <a:r>
              <a:rPr lang="en-US" dirty="0" err="1" smtClean="0"/>
              <a:t>moringa</a:t>
            </a:r>
            <a:r>
              <a:rPr lang="en-US" dirty="0" smtClean="0"/>
              <a:t>, </a:t>
            </a:r>
            <a:r>
              <a:rPr lang="en-US" dirty="0" err="1" smtClean="0"/>
              <a:t>neem</a:t>
            </a:r>
            <a:r>
              <a:rPr lang="en-US" dirty="0" smtClean="0"/>
              <a:t>, </a:t>
            </a:r>
            <a:r>
              <a:rPr lang="en-US" i="1" dirty="0" err="1" smtClean="0"/>
              <a:t>Prosopis</a:t>
            </a:r>
            <a:r>
              <a:rPr lang="en-US" i="1" dirty="0" smtClean="0"/>
              <a:t> </a:t>
            </a:r>
            <a:r>
              <a:rPr lang="en-US" i="1" dirty="0" err="1" smtClean="0"/>
              <a:t>juliflora</a:t>
            </a:r>
            <a:r>
              <a:rPr lang="en-US" i="1" dirty="0" smtClean="0"/>
              <a:t>, </a:t>
            </a:r>
            <a:r>
              <a:rPr lang="en-US" i="1" dirty="0" err="1" smtClean="0"/>
              <a:t>Soapnut</a:t>
            </a:r>
            <a:r>
              <a:rPr lang="en-US" i="1" dirty="0" smtClean="0"/>
              <a:t> tree, Eucalyptus, </a:t>
            </a:r>
            <a:r>
              <a:rPr lang="en-US" i="1" dirty="0" err="1" smtClean="0"/>
              <a:t>Tribulus</a:t>
            </a:r>
            <a:r>
              <a:rPr lang="en-US" i="1" dirty="0" smtClean="0"/>
              <a:t> </a:t>
            </a:r>
            <a:r>
              <a:rPr lang="en-US" i="1" dirty="0" err="1" smtClean="0"/>
              <a:t>terrestris</a:t>
            </a:r>
            <a:r>
              <a:rPr lang="en-US" i="1" dirty="0" smtClean="0"/>
              <a:t> </a:t>
            </a:r>
            <a:r>
              <a:rPr lang="en-US" dirty="0" smtClean="0"/>
              <a:t>and </a:t>
            </a:r>
            <a:r>
              <a:rPr lang="en-US" dirty="0" err="1" smtClean="0"/>
              <a:t>pungam</a:t>
            </a:r>
            <a:r>
              <a:rPr lang="en-US" dirty="0" smtClean="0"/>
              <a:t>. </a:t>
            </a:r>
          </a:p>
          <a:p>
            <a:r>
              <a:rPr lang="en-US" dirty="0" smtClean="0"/>
              <a:t>Plants which are good source of pollen are sorghum, sweet potato, maize, tobacco, millets like </a:t>
            </a:r>
            <a:r>
              <a:rPr lang="en-US" dirty="0" err="1" smtClean="0"/>
              <a:t>cumbu</a:t>
            </a:r>
            <a:r>
              <a:rPr lang="en-US" dirty="0" smtClean="0"/>
              <a:t>, </a:t>
            </a:r>
            <a:r>
              <a:rPr lang="en-US" dirty="0" err="1" smtClean="0"/>
              <a:t>tenai</a:t>
            </a:r>
            <a:r>
              <a:rPr lang="en-US" dirty="0" smtClean="0"/>
              <a:t>, </a:t>
            </a:r>
            <a:r>
              <a:rPr lang="en-US" dirty="0" err="1" smtClean="0"/>
              <a:t>varagu</a:t>
            </a:r>
            <a:r>
              <a:rPr lang="en-US" dirty="0" smtClean="0"/>
              <a:t>, </a:t>
            </a:r>
            <a:r>
              <a:rPr lang="en-US" dirty="0" err="1" smtClean="0"/>
              <a:t>ragi</a:t>
            </a:r>
            <a:r>
              <a:rPr lang="en-US" dirty="0" smtClean="0"/>
              <a:t>, coconut, roses, castor, pomegranate and date palm. </a:t>
            </a:r>
          </a:p>
          <a:p>
            <a:r>
              <a:rPr lang="en-US" dirty="0" smtClean="0"/>
              <a:t>Plants which are good source of both pollen and nectar are banana, peach, citrus, guava, apple, Sunflower, berries,  safflower, pear, mango and plum.</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Location of Apiary</a:t>
            </a:r>
            <a:endParaRPr lang="en-US" dirty="0"/>
          </a:p>
        </p:txBody>
      </p:sp>
      <p:sp>
        <p:nvSpPr>
          <p:cNvPr id="3" name="Content Placeholder 2"/>
          <p:cNvSpPr>
            <a:spLocks noGrp="1"/>
          </p:cNvSpPr>
          <p:nvPr>
            <p:ph idx="1"/>
          </p:nvPr>
        </p:nvSpPr>
        <p:spPr>
          <a:xfrm>
            <a:off x="0" y="685800"/>
            <a:ext cx="4800600" cy="6172200"/>
          </a:xfrm>
        </p:spPr>
        <p:txBody>
          <a:bodyPr>
            <a:normAutofit fontScale="92500" lnSpcReduction="20000"/>
          </a:bodyPr>
          <a:lstStyle/>
          <a:p>
            <a:pPr>
              <a:buNone/>
            </a:pPr>
            <a:r>
              <a:rPr lang="en-US" dirty="0" smtClean="0"/>
              <a:t>An apiary is a location where beehives of honey bees are kept. Apiaries come in many sizes and can be rural or urban depending on the honey production operation.</a:t>
            </a:r>
          </a:p>
          <a:p>
            <a:r>
              <a:rPr lang="en-US" dirty="0" smtClean="0"/>
              <a:t>Food and Water - There should also be a source of water available yea </a:t>
            </a:r>
            <a:r>
              <a:rPr lang="en-US" dirty="0" err="1" smtClean="0"/>
              <a:t>arround</a:t>
            </a:r>
            <a:r>
              <a:rPr lang="en-US" dirty="0" smtClean="0"/>
              <a:t>. Bees prefer to forage within a 2-mile radius of the hive but can travel up to 5 miles if necessary.</a:t>
            </a:r>
          </a:p>
          <a:p>
            <a:endParaRPr lang="en-US" dirty="0"/>
          </a:p>
        </p:txBody>
      </p:sp>
      <p:pic>
        <p:nvPicPr>
          <p:cNvPr id="11266" name="Picture 2"/>
          <p:cNvPicPr>
            <a:picLocks noChangeAspect="1" noChangeArrowheads="1"/>
          </p:cNvPicPr>
          <p:nvPr/>
        </p:nvPicPr>
        <p:blipFill>
          <a:blip r:embed="rId2"/>
          <a:srcRect/>
          <a:stretch>
            <a:fillRect/>
          </a:stretch>
        </p:blipFill>
        <p:spPr bwMode="auto">
          <a:xfrm>
            <a:off x="4572000" y="2447925"/>
            <a:ext cx="4382750" cy="2809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b="1" dirty="0" smtClean="0"/>
              <a:t>Hive Orientation and Placement</a:t>
            </a:r>
            <a:br>
              <a:rPr lang="en-US" b="1" dirty="0" smtClean="0"/>
            </a:br>
            <a:endParaRPr lang="en-US" dirty="0"/>
          </a:p>
        </p:txBody>
      </p:sp>
      <p:sp>
        <p:nvSpPr>
          <p:cNvPr id="3" name="Content Placeholder 2"/>
          <p:cNvSpPr>
            <a:spLocks noGrp="1"/>
          </p:cNvSpPr>
          <p:nvPr>
            <p:ph idx="1"/>
          </p:nvPr>
        </p:nvSpPr>
        <p:spPr>
          <a:xfrm>
            <a:off x="457200" y="838200"/>
            <a:ext cx="7848600" cy="5638800"/>
          </a:xfrm>
        </p:spPr>
        <p:txBody>
          <a:bodyPr>
            <a:normAutofit fontScale="92500" lnSpcReduction="10000"/>
          </a:bodyPr>
          <a:lstStyle/>
          <a:p>
            <a:r>
              <a:rPr lang="en-US" dirty="0" smtClean="0"/>
              <a:t>The entrance of the hive ideally should face somewhere between south and east. The advantage to an east-facing entrance is earlier foraging flights, and a south facing entrance promotes longer foraging periods in the cooler months.</a:t>
            </a:r>
          </a:p>
          <a:p>
            <a:r>
              <a:rPr lang="en-US" dirty="0" smtClean="0"/>
              <a:t>Safety - Avoid liability issues by placing hives away from areas of human or animal traffic whenever possible.</a:t>
            </a:r>
          </a:p>
          <a:p>
            <a:r>
              <a:rPr lang="en-US" dirty="0" smtClean="0"/>
              <a:t> Some honey bees will not tolerate the presence of nearby horses or cattle and may attack grazing animals that wander too close to your hives.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Newton’s Bee hive</a:t>
            </a:r>
            <a:endParaRPr lang="en-US" dirty="0"/>
          </a:p>
        </p:txBody>
      </p:sp>
      <p:pic>
        <p:nvPicPr>
          <p:cNvPr id="15362" name="Picture 2"/>
          <p:cNvPicPr>
            <a:picLocks noChangeAspect="1" noChangeArrowheads="1"/>
          </p:cNvPicPr>
          <p:nvPr/>
        </p:nvPicPr>
        <p:blipFill>
          <a:blip r:embed="rId2"/>
          <a:srcRect r="-108" b="6041"/>
          <a:stretch>
            <a:fillRect/>
          </a:stretch>
        </p:blipFill>
        <p:spPr bwMode="auto">
          <a:xfrm>
            <a:off x="4526509" y="914400"/>
            <a:ext cx="4617491" cy="5334000"/>
          </a:xfrm>
          <a:prstGeom prst="rect">
            <a:avLst/>
          </a:prstGeom>
          <a:noFill/>
          <a:ln w="9525">
            <a:noFill/>
            <a:miter lim="800000"/>
            <a:headEnd/>
            <a:tailEnd/>
          </a:ln>
          <a:effectLst/>
        </p:spPr>
      </p:pic>
      <p:sp>
        <p:nvSpPr>
          <p:cNvPr id="4" name="Content Placeholder 2"/>
          <p:cNvSpPr>
            <a:spLocks noGrp="1"/>
          </p:cNvSpPr>
          <p:nvPr>
            <p:ph idx="1"/>
          </p:nvPr>
        </p:nvSpPr>
        <p:spPr>
          <a:xfrm>
            <a:off x="76200" y="914400"/>
            <a:ext cx="4724400" cy="5562600"/>
          </a:xfrm>
        </p:spPr>
        <p:txBody>
          <a:bodyPr>
            <a:normAutofit fontScale="85000" lnSpcReduction="10000"/>
          </a:bodyPr>
          <a:lstStyle/>
          <a:p>
            <a:pPr>
              <a:buNone/>
            </a:pPr>
            <a:r>
              <a:rPr lang="en-US" b="1" dirty="0" smtClean="0"/>
              <a:t>Floor board/bottom board</a:t>
            </a:r>
            <a:r>
              <a:rPr lang="en-US" dirty="0" smtClean="0"/>
              <a:t> with an extension in front which serves as an alighting board.</a:t>
            </a:r>
          </a:p>
          <a:p>
            <a:pPr>
              <a:buNone/>
            </a:pPr>
            <a:r>
              <a:rPr lang="en-US" b="1" dirty="0" smtClean="0"/>
              <a:t>Brood chamber </a:t>
            </a:r>
            <a:r>
              <a:rPr lang="en-US" dirty="0" smtClean="0"/>
              <a:t>is mounted over the floor board</a:t>
            </a:r>
          </a:p>
          <a:p>
            <a:pPr>
              <a:buNone/>
            </a:pPr>
            <a:r>
              <a:rPr lang="en-US" b="1" dirty="0" smtClean="0"/>
              <a:t>Wooden frames </a:t>
            </a:r>
            <a:r>
              <a:rPr lang="en-US" dirty="0" smtClean="0"/>
              <a:t>are hung inside the brood chamber</a:t>
            </a:r>
          </a:p>
          <a:p>
            <a:pPr>
              <a:buNone/>
            </a:pPr>
            <a:r>
              <a:rPr lang="en-US" b="1" dirty="0" smtClean="0"/>
              <a:t>Super chamber </a:t>
            </a:r>
            <a:r>
              <a:rPr lang="en-US" dirty="0" smtClean="0"/>
              <a:t>kept over the brood chamber</a:t>
            </a:r>
          </a:p>
          <a:p>
            <a:pPr>
              <a:buNone/>
            </a:pPr>
            <a:r>
              <a:rPr lang="en-US" b="1" dirty="0" smtClean="0"/>
              <a:t>Top cover </a:t>
            </a:r>
            <a:r>
              <a:rPr lang="en-US" dirty="0" smtClean="0"/>
              <a:t>is kept on super or brood chamber.</a:t>
            </a:r>
          </a:p>
          <a:p>
            <a:pPr>
              <a:buNone/>
            </a:pPr>
            <a:r>
              <a:rPr lang="en-US" b="1" dirty="0" smtClean="0"/>
              <a:t>Steel stand </a:t>
            </a:r>
            <a:r>
              <a:rPr lang="en-US" dirty="0" smtClean="0"/>
              <a:t>for resting the bee hive on ground</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Frames inside Super and brood chamber</a:t>
            </a:r>
            <a:endParaRPr lang="en-US" dirty="0"/>
          </a:p>
        </p:txBody>
      </p:sp>
      <p:pic>
        <p:nvPicPr>
          <p:cNvPr id="2050" name="Picture 2"/>
          <p:cNvPicPr>
            <a:picLocks noChangeAspect="1" noChangeArrowheads="1"/>
          </p:cNvPicPr>
          <p:nvPr/>
        </p:nvPicPr>
        <p:blipFill>
          <a:blip r:embed="rId2"/>
          <a:srcRect/>
          <a:stretch>
            <a:fillRect/>
          </a:stretch>
        </p:blipFill>
        <p:spPr bwMode="auto">
          <a:xfrm>
            <a:off x="4419600" y="3276600"/>
            <a:ext cx="4673600" cy="35052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76200" y="1371600"/>
            <a:ext cx="4368800" cy="327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Brood chamber</a:t>
            </a:r>
            <a:endParaRPr lang="en-US" dirty="0"/>
          </a:p>
        </p:txBody>
      </p:sp>
      <p:sp>
        <p:nvSpPr>
          <p:cNvPr id="4" name="Content Placeholder 3"/>
          <p:cNvSpPr>
            <a:spLocks noGrp="1"/>
          </p:cNvSpPr>
          <p:nvPr>
            <p:ph idx="1"/>
          </p:nvPr>
        </p:nvSpPr>
        <p:spPr>
          <a:xfrm>
            <a:off x="228600" y="609600"/>
            <a:ext cx="4648200" cy="6019800"/>
          </a:xfrm>
        </p:spPr>
        <p:txBody>
          <a:bodyPr>
            <a:normAutofit fontScale="85000" lnSpcReduction="10000"/>
          </a:bodyPr>
          <a:lstStyle/>
          <a:p>
            <a:pPr>
              <a:buNone/>
            </a:pPr>
            <a:r>
              <a:rPr lang="en-US" dirty="0" smtClean="0"/>
              <a:t>Bees develop comb to rear brood in this chamber</a:t>
            </a:r>
          </a:p>
          <a:p>
            <a:pPr>
              <a:buNone/>
            </a:pPr>
            <a:r>
              <a:rPr lang="en-US" dirty="0" smtClean="0"/>
              <a:t>Queen will be in the brood chamber</a:t>
            </a:r>
          </a:p>
          <a:p>
            <a:pPr>
              <a:buNone/>
            </a:pPr>
            <a:r>
              <a:rPr lang="en-US" dirty="0" smtClean="0"/>
              <a:t>Queen excluder is placed between brood and super chamber to contain queen bee in brood chamber because when queen reaches the super chamber it begins to drink honey from the super chamber</a:t>
            </a:r>
          </a:p>
          <a:p>
            <a:pPr>
              <a:buNone/>
            </a:pPr>
            <a:r>
              <a:rPr lang="en-US" dirty="0" smtClean="0"/>
              <a:t>During the dearth period the drone bees in the hive have been killed by the worker bee </a:t>
            </a:r>
          </a:p>
          <a:p>
            <a:pPr>
              <a:buNone/>
            </a:pPr>
            <a:endParaRPr lang="en-US" dirty="0" smtClean="0"/>
          </a:p>
          <a:p>
            <a:pPr>
              <a:buNone/>
            </a:pPr>
            <a:endParaRPr lang="en-US" dirty="0"/>
          </a:p>
        </p:txBody>
      </p:sp>
      <p:pic>
        <p:nvPicPr>
          <p:cNvPr id="1026" name="Picture 2"/>
          <p:cNvPicPr>
            <a:picLocks noChangeAspect="1" noChangeArrowheads="1"/>
          </p:cNvPicPr>
          <p:nvPr/>
        </p:nvPicPr>
        <p:blipFill>
          <a:blip r:embed="rId2"/>
          <a:srcRect/>
          <a:stretch>
            <a:fillRect/>
          </a:stretch>
        </p:blipFill>
        <p:spPr bwMode="auto">
          <a:xfrm>
            <a:off x="4876800" y="3581400"/>
            <a:ext cx="3949700" cy="29622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r="659" b="10036"/>
          <a:stretch>
            <a:fillRect/>
          </a:stretch>
        </p:blipFill>
        <p:spPr bwMode="auto">
          <a:xfrm>
            <a:off x="4876800" y="762000"/>
            <a:ext cx="3962400" cy="264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762</Words>
  <Application>Microsoft Office PowerPoint</Application>
  <PresentationFormat>On-screen Show (4:3)</PresentationFormat>
  <Paragraphs>79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Part – III Apiary</vt:lpstr>
      <vt:lpstr>Identify the flower</vt:lpstr>
      <vt:lpstr>What is Pasturage? </vt:lpstr>
      <vt:lpstr> Bee pasturage or bee forage</vt:lpstr>
      <vt:lpstr>Location of Apiary</vt:lpstr>
      <vt:lpstr>Hive Orientation and Placement </vt:lpstr>
      <vt:lpstr>Newton’s Bee hive</vt:lpstr>
      <vt:lpstr>Frames inside Super and brood chamber</vt:lpstr>
      <vt:lpstr>Brood chamber</vt:lpstr>
      <vt:lpstr>Super chamber</vt:lpstr>
      <vt:lpstr>Appliances used in Beekeeping</vt:lpstr>
      <vt:lpstr>Slide 12</vt:lpstr>
      <vt:lpstr>Enemies of honey bee</vt:lpstr>
      <vt:lpstr>Slide 14</vt:lpstr>
      <vt:lpstr>Slide 15</vt:lpstr>
      <vt:lpstr>Diseases of honey bees</vt:lpstr>
      <vt:lpstr>Nosema Disease</vt:lpstr>
      <vt:lpstr>European foul-brood disease,  Streptococcus pluton</vt:lpstr>
      <vt:lpstr>Sac-brood disease (SBV)</vt:lpstr>
      <vt:lpstr>Chalk brood disease and stone brood disease</vt:lpstr>
      <vt:lpstr>Thank you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Genuine</dc:creator>
  <cp:lastModifiedBy>pc</cp:lastModifiedBy>
  <cp:revision>35</cp:revision>
  <dcterms:created xsi:type="dcterms:W3CDTF">2006-08-16T00:00:00Z</dcterms:created>
  <dcterms:modified xsi:type="dcterms:W3CDTF">2021-01-26T04:36:38Z</dcterms:modified>
</cp:coreProperties>
</file>