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2"/>
        </a:solidFill>
        <a:latin typeface="Futura LT Book" pitchFamily="2" charset="0"/>
        <a:ea typeface="굴림" pitchFamily="34" charset="-127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2"/>
        </a:solidFill>
        <a:latin typeface="Futura LT Book" pitchFamily="2" charset="0"/>
        <a:ea typeface="굴림" pitchFamily="34" charset="-127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2"/>
        </a:solidFill>
        <a:latin typeface="Futura LT Book" pitchFamily="2" charset="0"/>
        <a:ea typeface="굴림" pitchFamily="34" charset="-127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2"/>
        </a:solidFill>
        <a:latin typeface="Futura LT Book" pitchFamily="2" charset="0"/>
        <a:ea typeface="굴림" pitchFamily="34" charset="-127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2"/>
        </a:solidFill>
        <a:latin typeface="Futura LT Book" pitchFamily="2" charset="0"/>
        <a:ea typeface="굴림" pitchFamily="34" charset="-127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2"/>
        </a:solidFill>
        <a:latin typeface="Futura LT Book" pitchFamily="2" charset="0"/>
        <a:ea typeface="굴림" pitchFamily="34" charset="-127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2"/>
        </a:solidFill>
        <a:latin typeface="Futura LT Book" pitchFamily="2" charset="0"/>
        <a:ea typeface="굴림" pitchFamily="34" charset="-127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2"/>
        </a:solidFill>
        <a:latin typeface="Futura LT Book" pitchFamily="2" charset="0"/>
        <a:ea typeface="굴림" pitchFamily="34" charset="-127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2"/>
        </a:solidFill>
        <a:latin typeface="Futura LT Book" pitchFamily="2" charset="0"/>
        <a:ea typeface="굴림" pitchFamily="34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8223"/>
    <a:srgbClr val="397B0D"/>
    <a:srgbClr val="000000"/>
    <a:srgbClr val="00499F"/>
    <a:srgbClr val="0CC1E0"/>
    <a:srgbClr val="666666"/>
    <a:srgbClr val="990D16"/>
    <a:srgbClr val="C9362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725" autoAdjust="0"/>
    <p:restoredTop sz="94648" autoAdjust="0"/>
  </p:normalViewPr>
  <p:slideViewPr>
    <p:cSldViewPr>
      <p:cViewPr>
        <p:scale>
          <a:sx n="66" d="100"/>
          <a:sy n="66" d="100"/>
        </p:scale>
        <p:origin x="-878" y="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71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28031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84D6579B-B866-4B86-9C14-E5739D0094B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5303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28900" y="2782888"/>
            <a:ext cx="4175125" cy="1296987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27313" y="4149725"/>
            <a:ext cx="4175125" cy="504825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Futura LT Book" pitchFamily="2" charset="0"/>
              </a:defRPr>
            </a:lvl1pPr>
          </a:lstStyle>
          <a:p>
            <a:pPr lvl="0"/>
            <a:r>
              <a:rPr lang="ru-RU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79250-AC7E-4192-B395-9A5E7B422C6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180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88913"/>
            <a:ext cx="2051050" cy="6048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88913"/>
            <a:ext cx="6003925" cy="6048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E5003-C401-428E-95C9-53986504A9F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5905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66F0E-6962-4AF4-B5D5-D39CD394947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0066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C11A0-ECFA-4F4E-85EF-F3646B298C3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79833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F1B0E-D8D2-469E-9A43-D6FFF4DB549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98786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8175" y="1600200"/>
            <a:ext cx="33131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3688" y="1600200"/>
            <a:ext cx="33131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424F5-6AB7-464F-B8CB-B9E1B52AFC1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1414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89207-C361-43B9-A613-4AEB844397D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3655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BC288-EF80-4FE4-9EE9-60FCEA08257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5501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A9188-D945-473E-A7C6-FD7958E1000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8223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4F155-222A-4C94-8CB8-BD67D98BC2C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64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26EBC-3DFC-462C-8300-6E141F3A503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91606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E4B61-6257-45BD-A2D4-9ED14A2A15E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59632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D52FD-40DD-463B-8882-0322527BFBB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849865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274638"/>
            <a:ext cx="1693862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8175" y="274638"/>
            <a:ext cx="49323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9FE00-53DA-40D6-A847-07D8C9D9FAF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903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77F37-3E2D-4FBA-9952-BFC9273F5C3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10087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700213"/>
            <a:ext cx="4027487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027488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50FCF-37C5-4FD1-84AA-2D6584F1351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6384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48AFA-8A98-4ED1-8CAA-E790B5D8416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4080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E14B8-B102-4646-8B38-B38EFCF8CDD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8120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2DD15-2520-4938-8C8A-27FCBA6FE34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229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CDCF1-4F90-43AC-A314-9DF131CA483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4040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6388A-C8FC-42C9-80C4-1DA7834C27F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0000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188913"/>
            <a:ext cx="6480175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00213"/>
            <a:ext cx="8207375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rgbClr val="000000"/>
                </a:solidFill>
                <a:latin typeface="Futura LT" pitchFamily="2" charset="0"/>
              </a:defRPr>
            </a:lvl1pPr>
          </a:lstStyle>
          <a:p>
            <a:endParaRPr lang="ru-RU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b="0">
                <a:solidFill>
                  <a:srgbClr val="000000"/>
                </a:solidFill>
                <a:latin typeface="Futura LT" pitchFamily="2" charset="0"/>
              </a:defRPr>
            </a:lvl1pPr>
          </a:lstStyle>
          <a:p>
            <a:endParaRPr lang="ru-RU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0000"/>
                </a:solidFill>
                <a:latin typeface="Futura LT" pitchFamily="2" charset="0"/>
              </a:defRPr>
            </a:lvl1pPr>
          </a:lstStyle>
          <a:p>
            <a:fld id="{C4D6B876-2C4E-4DD1-ADBA-B4BD3701525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Futura LT Book" pitchFamily="2" charset="0"/>
          <a:ea typeface="굴림" pitchFamily="34" charset="-127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Futura LT Book" pitchFamily="2" charset="0"/>
          <a:ea typeface="굴림" pitchFamily="34" charset="-127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Futura LT Book" pitchFamily="2" charset="0"/>
          <a:ea typeface="굴림" pitchFamily="34" charset="-127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Futura LT Book" pitchFamily="2" charset="0"/>
          <a:ea typeface="굴림" pitchFamily="34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Futura LT Book" pitchFamily="2" charset="0"/>
          <a:ea typeface="굴림" pitchFamily="34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Futura LT Book" pitchFamily="2" charset="0"/>
          <a:ea typeface="굴림" pitchFamily="34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Futura LT Book" pitchFamily="2" charset="0"/>
          <a:ea typeface="굴림" pitchFamily="34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Futura LT Book" pitchFamily="2" charset="0"/>
          <a:ea typeface="굴림" pitchFamily="34" charset="-127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675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600200"/>
            <a:ext cx="67786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1"/>
                </a:solidFill>
                <a:latin typeface="Futura LT" pitchFamily="2" charset="0"/>
              </a:defRPr>
            </a:lvl1pPr>
          </a:lstStyle>
          <a:p>
            <a:endParaRPr lang="ru-RU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b="0">
                <a:solidFill>
                  <a:schemeClr val="tx1"/>
                </a:solidFill>
                <a:latin typeface="Futura LT" pitchFamily="2" charset="0"/>
              </a:defRPr>
            </a:lvl1pPr>
          </a:lstStyle>
          <a:p>
            <a:endParaRPr lang="ru-RU"/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  <a:latin typeface="Futura LT" pitchFamily="2" charset="0"/>
              </a:defRPr>
            </a:lvl1pPr>
          </a:lstStyle>
          <a:p>
            <a:fld id="{CE645784-98E7-44AC-89D2-54321DA2DE4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6666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6666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6666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6666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714480" y="2357430"/>
            <a:ext cx="5857916" cy="1512887"/>
          </a:xfrm>
        </p:spPr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  <a:latin typeface="Cooper Black" pitchFamily="18" charset="0"/>
              </a:rPr>
              <a:t>Declinable</a:t>
            </a:r>
            <a:br>
              <a:rPr lang="en-IN" sz="3600" b="1" dirty="0" smtClean="0">
                <a:solidFill>
                  <a:srgbClr val="7030A0"/>
                </a:solidFill>
                <a:latin typeface="Cooper Black" pitchFamily="18" charset="0"/>
              </a:rPr>
            </a:br>
            <a:r>
              <a:rPr lang="en-IN" sz="3600" b="1" dirty="0" smtClean="0">
                <a:solidFill>
                  <a:srgbClr val="7030A0"/>
                </a:solidFill>
                <a:latin typeface="Cooper Black" pitchFamily="18" charset="0"/>
              </a:rPr>
              <a:t>and Indeclinable</a:t>
            </a:r>
            <a:endParaRPr lang="en-US" sz="3600" b="1" dirty="0">
              <a:solidFill>
                <a:srgbClr val="7030A0"/>
              </a:solidFill>
              <a:latin typeface="Cooper Black" pitchFamily="18" charset="0"/>
            </a:endParaRPr>
          </a:p>
        </p:txBody>
      </p:sp>
      <p:pic>
        <p:nvPicPr>
          <p:cNvPr id="4" name="Picture 3" descr="College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06" y="571480"/>
            <a:ext cx="778137" cy="944880"/>
          </a:xfrm>
          <a:prstGeom prst="rect">
            <a:avLst/>
          </a:prstGeom>
        </p:spPr>
      </p:pic>
      <p:pic>
        <p:nvPicPr>
          <p:cNvPr id="5" name="Picture 4" descr="Found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3900" y="468616"/>
            <a:ext cx="790687" cy="96012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-24"/>
            <a:ext cx="892971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000" b="1" dirty="0" err="1" smtClean="0">
                <a:solidFill>
                  <a:srgbClr val="C00000"/>
                </a:solidFill>
                <a:latin typeface="Bookman Old Style" pitchFamily="18" charset="0"/>
              </a:rPr>
              <a:t>Hajee</a:t>
            </a:r>
            <a:r>
              <a:rPr lang="en-IN" sz="3000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IN" sz="3000" b="1" dirty="0" err="1" smtClean="0">
                <a:solidFill>
                  <a:srgbClr val="C00000"/>
                </a:solidFill>
                <a:latin typeface="Bookman Old Style" pitchFamily="18" charset="0"/>
              </a:rPr>
              <a:t>Karutha</a:t>
            </a:r>
            <a:r>
              <a:rPr lang="en-IN" sz="3000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IN" sz="3000" b="1" dirty="0" err="1" smtClean="0">
                <a:solidFill>
                  <a:srgbClr val="C00000"/>
                </a:solidFill>
                <a:latin typeface="Bookman Old Style" pitchFamily="18" charset="0"/>
              </a:rPr>
              <a:t>Rowther</a:t>
            </a:r>
            <a:r>
              <a:rPr lang="en-IN" sz="3000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IN" sz="3000" b="1" dirty="0" err="1" smtClean="0">
                <a:solidFill>
                  <a:srgbClr val="C00000"/>
                </a:solidFill>
                <a:latin typeface="Bookman Old Style" pitchFamily="18" charset="0"/>
              </a:rPr>
              <a:t>Howdia</a:t>
            </a:r>
            <a:r>
              <a:rPr lang="en-IN" sz="3000" b="1" dirty="0" smtClean="0">
                <a:solidFill>
                  <a:srgbClr val="C00000"/>
                </a:solidFill>
                <a:latin typeface="Bookman Old Style" pitchFamily="18" charset="0"/>
              </a:rPr>
              <a:t> College (Autonomous) </a:t>
            </a:r>
          </a:p>
          <a:p>
            <a:pPr algn="ctr"/>
            <a:r>
              <a:rPr lang="en-IN" sz="1800" dirty="0" err="1" smtClean="0">
                <a:solidFill>
                  <a:srgbClr val="C00000"/>
                </a:solidFill>
                <a:latin typeface="Bookman Old Style" pitchFamily="18" charset="0"/>
              </a:rPr>
              <a:t>Uthamapalayam</a:t>
            </a:r>
            <a:r>
              <a:rPr lang="en-IN" sz="1800" dirty="0" smtClean="0">
                <a:solidFill>
                  <a:srgbClr val="C00000"/>
                </a:solidFill>
                <a:latin typeface="Bookman Old Style" pitchFamily="18" charset="0"/>
              </a:rPr>
              <a:t>. 625 533  </a:t>
            </a:r>
            <a:r>
              <a:rPr lang="en-IN" sz="1800" dirty="0" err="1" smtClean="0">
                <a:solidFill>
                  <a:srgbClr val="C00000"/>
                </a:solidFill>
                <a:latin typeface="Bookman Old Style" pitchFamily="18" charset="0"/>
              </a:rPr>
              <a:t>Theni</a:t>
            </a:r>
            <a:r>
              <a:rPr lang="en-IN" sz="1800" dirty="0" smtClean="0">
                <a:solidFill>
                  <a:srgbClr val="C00000"/>
                </a:solidFill>
                <a:latin typeface="Bookman Old Style" pitchFamily="18" charset="0"/>
              </a:rPr>
              <a:t> District.</a:t>
            </a:r>
            <a:endParaRPr lang="en-IN" sz="1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28926" y="3786190"/>
            <a:ext cx="329128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الإعراب والبناء</a:t>
            </a:r>
            <a:endParaRPr lang="en-IN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>
          <a:xfrm>
            <a:off x="1143008" y="5643578"/>
            <a:ext cx="8643966" cy="1214446"/>
          </a:xfrm>
          <a:prstGeom prst="rect">
            <a:avLst/>
          </a:prstGeom>
          <a:noFill/>
          <a:extLst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Mr. A. </a:t>
            </a:r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Ahamed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Faize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M.A., </a:t>
            </a:r>
            <a:r>
              <a:rPr lang="en-US" sz="12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M.Phil</a:t>
            </a:r>
            <a:endParaRPr lang="en-US" sz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Assistant Professor of Arabic, 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Hajee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Karutha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Rowther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Howdia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College (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Autonomus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Uthamapalayam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Blog ID: www.sathaki90.blogspot.com</a:t>
            </a:r>
            <a:endParaRPr lang="ru-RU" sz="16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8175" y="500067"/>
            <a:ext cx="7021543" cy="6715147"/>
          </a:xfrm>
        </p:spPr>
        <p:txBody>
          <a:bodyPr/>
          <a:lstStyle/>
          <a:p>
            <a:pPr algn="just" rtl="1">
              <a:buNone/>
            </a:pPr>
            <a:r>
              <a:rPr lang="ar-SA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ب ـ كأن يفتقر الاسم افتقارا متأصلا إلى جملة تذكر بعده لبيان معناه . مثل : إذ ، وإذا ، وحيث من الظروف ، والذي ، والتي ، وغيرها من الموصولات</a:t>
            </a:r>
            <a:r>
              <a:rPr lang="en-IN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.</a:t>
            </a:r>
          </a:p>
          <a:p>
            <a:pPr algn="just" rtl="1">
              <a:buNone/>
            </a:pPr>
            <a:r>
              <a:rPr lang="en-IN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	</a:t>
            </a:r>
            <a:r>
              <a:rPr lang="ar-SA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فالظروف السابقة ملازمة الإضافة إلى الجمل</a:t>
            </a:r>
            <a:r>
              <a:rPr lang="en-IN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فإذا قلنا : انتهيت من عمل الواجب إذ . فلا يتم معنى " إذ " إلا أن تكمل الجملة بقولنا : حضر المدرس . وكذلك الحال بالنسبة للموصولات ، فإنها مفتقرة إلى</a:t>
            </a:r>
            <a:endParaRPr lang="en-IN" sz="36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  <a:p>
            <a:pPr algn="just" rtl="1">
              <a:buNone/>
            </a:pPr>
            <a:r>
              <a:rPr lang="en-IN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	</a:t>
            </a:r>
            <a:r>
              <a:rPr lang="ar-SA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جملة صلة يتعين بها المعنى المراد ، وذلك كافتقار الحروف في بيان معناها إلى غيرها من الكلام لإفادة الربط </a:t>
            </a:r>
            <a:endParaRPr lang="en-IN" sz="36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11A0-ECFA-4F4E-85EF-F3646B298C3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11A0-ECFA-4F4E-85EF-F3646B298C37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Rectangle 4"/>
          <p:cNvSpPr/>
          <p:nvPr/>
        </p:nvSpPr>
        <p:spPr>
          <a:xfrm>
            <a:off x="3000364" y="4842229"/>
            <a:ext cx="592935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Thank you…</a:t>
            </a:r>
            <a:endParaRPr lang="en-US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5" descr="Tn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714356"/>
            <a:ext cx="6286576" cy="400050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A0E1-8BBC-4BC2-9480-74AF73994A1F}" type="slidenum">
              <a:rPr lang="ru-RU"/>
              <a:pPr/>
              <a:t>2</a:t>
            </a:fld>
            <a:endParaRPr lang="ru-RU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308225" y="188913"/>
            <a:ext cx="6254750" cy="1152525"/>
          </a:xfrm>
        </p:spPr>
        <p:txBody>
          <a:bodyPr/>
          <a:lstStyle/>
          <a:p>
            <a:pPr algn="r"/>
            <a:r>
              <a:rPr lang="ar-SA" sz="4600" b="1" dirty="0" smtClean="0">
                <a:latin typeface="Sakkal Majalla" pitchFamily="2" charset="-78"/>
                <a:cs typeface="Sakkal Majalla" pitchFamily="2" charset="-78"/>
              </a:rPr>
              <a:t>المعرب من الأسماء</a:t>
            </a:r>
            <a:endParaRPr lang="uk-UA" sz="4600" b="1" dirty="0">
              <a:cs typeface="Sakkal Majalla" pitchFamily="2" charset="-78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906" y="1393842"/>
            <a:ext cx="8604250" cy="5321306"/>
          </a:xfrm>
        </p:spPr>
        <p:txBody>
          <a:bodyPr/>
          <a:lstStyle/>
          <a:p>
            <a:pPr marL="0" indent="0" algn="just" rtl="1">
              <a:buNone/>
            </a:pPr>
            <a:r>
              <a:rPr lang="en-IN" sz="3600" dirty="0" smtClean="0">
                <a:latin typeface="Sakkal Majalla" pitchFamily="2" charset="-78"/>
                <a:cs typeface="Sakkal Majalla" pitchFamily="2" charset="-78"/>
              </a:rPr>
              <a:t>	</a:t>
            </a:r>
            <a:r>
              <a:rPr lang="ar-SA" sz="3600" dirty="0" smtClean="0">
                <a:latin typeface="Sakkal Majalla" pitchFamily="2" charset="-78"/>
                <a:cs typeface="Sakkal Majalla" pitchFamily="2" charset="-78"/>
              </a:rPr>
              <a:t>الإعراب تغيير آخر الكلمة ، لاختلاف العوامل الداخلة عليها ، لفظا ، أو تقديرا</a:t>
            </a:r>
            <a:r>
              <a:rPr lang="en-IN" sz="3600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0" indent="0" algn="just" rtl="1">
              <a:buNone/>
            </a:pPr>
            <a:r>
              <a:rPr lang="ar-SA" sz="3600" dirty="0" smtClean="0">
                <a:latin typeface="Sakkal Majalla" pitchFamily="2" charset="-78"/>
                <a:cs typeface="Sakkal Majalla" pitchFamily="2" charset="-78"/>
              </a:rPr>
              <a:t>نحو : أشرقت الشمسُ . شاهد الناس الشمسَ مشرقة بعد يوم مطير</a:t>
            </a:r>
            <a:r>
              <a:rPr lang="en-IN" sz="3600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600" dirty="0" smtClean="0">
                <a:latin typeface="Sakkal Majalla" pitchFamily="2" charset="-78"/>
                <a:cs typeface="Sakkal Majalla" pitchFamily="2" charset="-78"/>
              </a:rPr>
              <a:t>علامة</a:t>
            </a:r>
            <a:r>
              <a:rPr lang="en-IN" sz="3600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600" dirty="0" smtClean="0">
                <a:latin typeface="Sakkal Majalla" pitchFamily="2" charset="-78"/>
                <a:cs typeface="Sakkal Majalla" pitchFamily="2" charset="-78"/>
              </a:rPr>
              <a:t>إعرابها ، لتغيير موقع الكلمة ، وما رافق ذلك من العوامل الداخلة عليها</a:t>
            </a:r>
            <a:r>
              <a:rPr lang="en-IN" sz="3600" dirty="0" smtClean="0">
                <a:latin typeface="Sakkal Majalla" pitchFamily="2" charset="-78"/>
                <a:cs typeface="Sakkal Majalla" pitchFamily="2" charset="-78"/>
              </a:rPr>
              <a:t> .</a:t>
            </a:r>
          </a:p>
          <a:p>
            <a:pPr marL="0" indent="0" algn="just" rtl="1">
              <a:buNone/>
            </a:pPr>
            <a:r>
              <a:rPr lang="ar-SA" sz="3600" dirty="0" smtClean="0">
                <a:latin typeface="Sakkal Majalla" pitchFamily="2" charset="-78"/>
                <a:cs typeface="Sakkal Majalla" pitchFamily="2" charset="-78"/>
              </a:rPr>
              <a:t>فقد جاءت " الشمس : في المثال الأول فاعلا مرفوعا بالضمة الظاهرة</a:t>
            </a:r>
            <a:endParaRPr lang="en-IN" sz="3600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just" rtl="1">
              <a:buNone/>
            </a:pPr>
            <a:r>
              <a:rPr lang="ar-SA" sz="3600" dirty="0" smtClean="0">
                <a:latin typeface="Sakkal Majalla" pitchFamily="2" charset="-78"/>
                <a:cs typeface="Sakkal Majalla" pitchFamily="2" charset="-78"/>
              </a:rPr>
              <a:t>وجاءت في المثال الثاني مفعولا به منصوبا بالفتحة الظاهرة</a:t>
            </a:r>
            <a:r>
              <a:rPr lang="en-IN" sz="3600" dirty="0" smtClean="0">
                <a:latin typeface="Sakkal Majalla" pitchFamily="2" charset="-78"/>
                <a:cs typeface="Sakkal Majalla" pitchFamily="2" charset="-78"/>
              </a:rPr>
              <a:t> .</a:t>
            </a:r>
          </a:p>
          <a:p>
            <a:pPr marL="0" indent="0" algn="just" rtl="1">
              <a:buNone/>
            </a:pPr>
            <a:r>
              <a:rPr lang="ar-SA" sz="3600" dirty="0" smtClean="0">
                <a:latin typeface="Sakkal Majalla" pitchFamily="2" charset="-78"/>
                <a:cs typeface="Sakkal Majalla" pitchFamily="2" charset="-78"/>
              </a:rPr>
              <a:t>وفي المثال الثالث مضافا إليه مجرورا بالكسرة الظاهرة . وهذا ما يعرف بالإعراب</a:t>
            </a:r>
            <a:endParaRPr lang="uk-UA" sz="3600" dirty="0"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CD44-61BF-47BD-A9F4-BE0606C02485}" type="slidenum">
              <a:rPr lang="ru-RU"/>
              <a:pPr/>
              <a:t>3</a:t>
            </a:fld>
            <a:endParaRPr lang="ru-RU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500042"/>
            <a:ext cx="6911975" cy="6858048"/>
          </a:xfrm>
        </p:spPr>
        <p:txBody>
          <a:bodyPr/>
          <a:lstStyle/>
          <a:p>
            <a:pPr marL="0" indent="0" algn="just" rtl="1">
              <a:buNone/>
            </a:pPr>
            <a:r>
              <a:rPr lang="en-IN" sz="36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  <a:r>
              <a:rPr lang="ar-SA" sz="36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الإعراب اللفظي : هو ما لا يمنع من النطق به مانع كما في الأمثلة والشواهد القرآنية التي مثلنا بها في أعلى الصفحة</a:t>
            </a:r>
            <a:r>
              <a:rPr lang="en-IN" sz="36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 .</a:t>
            </a:r>
          </a:p>
          <a:p>
            <a:pPr marL="0" indent="0" algn="just" rtl="1">
              <a:buNone/>
            </a:pPr>
            <a:r>
              <a:rPr lang="en-IN" sz="36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  <a:r>
              <a:rPr lang="ar-SA" sz="36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والإعراب التقديري : هو ما يمنع من النطق به مانع للتعذر ، أو الاستثقال ، أو المناسبة . نحو : حضر الفتى . الفتى فاعل مرفوع بضمة المقدرة على الألف منع من ظهورها التعذر</a:t>
            </a:r>
            <a:r>
              <a:rPr lang="en-IN" sz="36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 ..</a:t>
            </a:r>
          </a:p>
          <a:p>
            <a:pPr marL="0" indent="0" algn="just" rtl="1">
              <a:buNone/>
            </a:pPr>
            <a:r>
              <a:rPr lang="ar-SA" sz="36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ونحو : تأخر غلامي . غلامي فاعل مرفوع بالضمة المقدرة على ما قبل ياء المتكلم منه من ظهورها اشتغال المحل بالحركة المناسبة لياء المتكلم</a:t>
            </a:r>
            <a:endParaRPr lang="en-US" sz="3600" dirty="0">
              <a:solidFill>
                <a:schemeClr val="accent4">
                  <a:lumMod val="50000"/>
                </a:schemeClr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8175" y="857233"/>
            <a:ext cx="6778625" cy="4286280"/>
          </a:xfrm>
        </p:spPr>
        <p:txBody>
          <a:bodyPr/>
          <a:lstStyle/>
          <a:p>
            <a:pPr algn="just" rtl="1">
              <a:buNone/>
            </a:pPr>
            <a:r>
              <a:rPr lang="en-IN" sz="34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  <a:r>
              <a:rPr lang="ar-SA" sz="34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الإعراب أربعة أنواع : الرفع ، والنصب ، والجر ، والجزم</a:t>
            </a:r>
            <a:r>
              <a:rPr lang="en-IN" sz="34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 .</a:t>
            </a:r>
          </a:p>
          <a:p>
            <a:pPr algn="just" rtl="1">
              <a:buNone/>
            </a:pPr>
            <a:r>
              <a:rPr lang="en-IN" sz="34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  <a:r>
              <a:rPr lang="ar-SA" sz="34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يشترك الاسم والفعل في الرفع ، والنصب ، ويختص الاسم بالجر ، أما الجزم فيختص به الفعل . حيث لا فعل مجرور ، ولا اسم مجزوم</a:t>
            </a:r>
            <a:r>
              <a:rPr lang="en-IN" sz="34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 .</a:t>
            </a:r>
          </a:p>
          <a:p>
            <a:pPr algn="just" rtl="1">
              <a:buNone/>
            </a:pPr>
            <a:r>
              <a:rPr lang="en-IN" sz="34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  <a:r>
              <a:rPr lang="ar-SA" sz="34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كما يختص الإعراب بالأسماء ، والأفعال . أما الأحرف فمبنية دائما ، ولا محل لها من الإعراب</a:t>
            </a:r>
            <a:endParaRPr lang="en-IN" sz="3400" dirty="0">
              <a:solidFill>
                <a:schemeClr val="accent4">
                  <a:lumMod val="50000"/>
                </a:schemeClr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11A0-ECFA-4F4E-85EF-F3646B298C37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389216" y="61921"/>
            <a:ext cx="6254750" cy="866749"/>
          </a:xfrm>
        </p:spPr>
        <p:txBody>
          <a:bodyPr/>
          <a:lstStyle/>
          <a:p>
            <a:pPr algn="r"/>
            <a:r>
              <a:rPr lang="ar-SA" sz="4600" b="1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أنواع الإعراب</a:t>
            </a:r>
            <a:endParaRPr lang="uk-UA" sz="4600" b="1" dirty="0">
              <a:solidFill>
                <a:schemeClr val="accent4">
                  <a:lumMod val="50000"/>
                </a:schemeClr>
              </a:solidFill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8175" y="857232"/>
            <a:ext cx="6778625" cy="5643601"/>
          </a:xfrm>
        </p:spPr>
        <p:txBody>
          <a:bodyPr/>
          <a:lstStyle/>
          <a:p>
            <a:pPr marL="0" indent="0" algn="just" rtl="1">
              <a:buNone/>
            </a:pPr>
            <a:r>
              <a:rPr lang="en-IN" sz="36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  <a:r>
              <a:rPr lang="ar-SA" sz="36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هو لزوم آخر الكلمة علامة واحدة في جميع أحوالها مهما تغير موقعها الإعرابي ، أو تغيرت العوامل الداخلة عليها</a:t>
            </a:r>
            <a:r>
              <a:rPr lang="en-IN" sz="36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 .</a:t>
            </a:r>
          </a:p>
          <a:p>
            <a:pPr marL="0" indent="0" algn="just" rtl="1">
              <a:buNone/>
            </a:pPr>
            <a:r>
              <a:rPr lang="en-IN" sz="36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  <a:r>
              <a:rPr lang="ar-SA" sz="36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مثال ما يلزم السكون : " كمْ " ، و " لنْ</a:t>
            </a:r>
            <a:r>
              <a:rPr lang="en-IN" sz="36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 " .</a:t>
            </a:r>
          </a:p>
          <a:p>
            <a:pPr marL="0" indent="0" algn="just" rtl="1">
              <a:buNone/>
            </a:pPr>
            <a:r>
              <a:rPr lang="ar-SA" sz="36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نحو قوله تعالى : { كم تركوا من جنات وعيون }</a:t>
            </a:r>
            <a:endParaRPr lang="en-IN" sz="3600" dirty="0" smtClean="0">
              <a:solidFill>
                <a:schemeClr val="accent4">
                  <a:lumMod val="50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marL="0" indent="0" algn="just" rtl="1">
              <a:buNone/>
            </a:pPr>
            <a:r>
              <a:rPr lang="ar-SA" sz="36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وقوله تعالى : { قالوا لن نؤمن حتى نؤتى مثل ما أوتى رسل}</a:t>
            </a:r>
            <a:endParaRPr lang="en-IN" sz="3600" dirty="0" smtClean="0">
              <a:solidFill>
                <a:schemeClr val="accent4">
                  <a:lumMod val="50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marL="0" indent="0" algn="just" rtl="1">
              <a:buNone/>
            </a:pPr>
            <a:r>
              <a:rPr lang="en-IN" sz="36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  <a:r>
              <a:rPr lang="ar-SA" sz="36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ولزوم الكسر نحو " هؤلاءِ " ، و " هذهِ " ، و " أمسِ</a:t>
            </a:r>
            <a:r>
              <a:rPr lang="en-IN" sz="36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 " ..</a:t>
            </a:r>
            <a:endParaRPr lang="en-IN" sz="3400" dirty="0">
              <a:solidFill>
                <a:schemeClr val="accent4">
                  <a:lumMod val="50000"/>
                </a:schemeClr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11A0-ECFA-4F4E-85EF-F3646B298C37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389216" y="61921"/>
            <a:ext cx="6254750" cy="866749"/>
          </a:xfrm>
        </p:spPr>
        <p:txBody>
          <a:bodyPr/>
          <a:lstStyle/>
          <a:p>
            <a:pPr algn="r"/>
            <a:r>
              <a:rPr lang="ar-SA" sz="4800" b="1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البناء</a:t>
            </a:r>
            <a:endParaRPr lang="uk-UA" sz="4600" b="1" dirty="0">
              <a:solidFill>
                <a:schemeClr val="accent4">
                  <a:lumMod val="50000"/>
                </a:schemeClr>
              </a:solidFill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8175" y="214290"/>
            <a:ext cx="6778625" cy="5643601"/>
          </a:xfrm>
        </p:spPr>
        <p:txBody>
          <a:bodyPr/>
          <a:lstStyle/>
          <a:p>
            <a:pPr marL="0" indent="0" algn="just" rtl="1">
              <a:buNone/>
            </a:pPr>
            <a:r>
              <a:rPr lang="en-IN" sz="36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  <a:r>
              <a:rPr lang="ar-SA" sz="36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ولزوم الضم : " منذُ " ، و " حيثُ</a:t>
            </a:r>
            <a:r>
              <a:rPr lang="en-IN" sz="36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 " .</a:t>
            </a:r>
          </a:p>
          <a:p>
            <a:pPr marL="0" indent="0" algn="just" rtl="1">
              <a:buNone/>
            </a:pPr>
            <a:r>
              <a:rPr lang="ar-SA" sz="36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نحو : لم أره منذُ يومين</a:t>
            </a:r>
            <a:r>
              <a:rPr lang="en-IN" sz="36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 .</a:t>
            </a:r>
          </a:p>
          <a:p>
            <a:pPr marL="0" indent="0" algn="just" rtl="1">
              <a:buNone/>
            </a:pPr>
            <a:r>
              <a:rPr lang="ar-SA" sz="36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 وقوله تعالى : { ومن حيث خرجت فول وجهك شطر المسجد الحرام }</a:t>
            </a:r>
            <a:r>
              <a:rPr lang="en-IN" sz="36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 .</a:t>
            </a:r>
          </a:p>
          <a:p>
            <a:pPr marL="0" indent="0" algn="just" rtl="1">
              <a:buNone/>
            </a:pPr>
            <a:r>
              <a:rPr lang="en-IN" sz="36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  <a:r>
              <a:rPr lang="ar-SA" sz="36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ولزوم الفتح : " أينَ " ، و " أنتَ " ، و " كيفَ</a:t>
            </a:r>
            <a:r>
              <a:rPr lang="en-IN" sz="36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 " .</a:t>
            </a:r>
          </a:p>
          <a:p>
            <a:pPr marL="0" indent="0" algn="just" rtl="1">
              <a:buNone/>
            </a:pPr>
            <a:r>
              <a:rPr lang="ar-SA" sz="36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نحو قوله تعالى : { أينما تكونوا يدركُّم الموت }</a:t>
            </a:r>
            <a:endParaRPr lang="en-IN" sz="3600" dirty="0" smtClean="0">
              <a:solidFill>
                <a:schemeClr val="accent4">
                  <a:lumMod val="50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marL="0" indent="0" algn="just" rtl="1">
              <a:buNone/>
            </a:pPr>
            <a:r>
              <a:rPr lang="ar-SA" sz="36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ونحو قوله تعالى : { إنك أنت العليم الحكيم }</a:t>
            </a:r>
            <a:endParaRPr lang="en-IN" sz="3600" dirty="0" smtClean="0">
              <a:solidFill>
                <a:schemeClr val="accent4">
                  <a:lumMod val="50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marL="0" indent="0" algn="just" rtl="1">
              <a:buNone/>
            </a:pPr>
            <a:r>
              <a:rPr lang="ar-SA" sz="36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ونحو قوله تعالى : { كيف تكفرون بالله وكنتم أمواتا</a:t>
            </a:r>
            <a:endParaRPr lang="en-IN" sz="3600" dirty="0" smtClean="0">
              <a:solidFill>
                <a:schemeClr val="accent4">
                  <a:lumMod val="50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marL="0" indent="0" algn="just" rtl="1">
              <a:buNone/>
            </a:pPr>
            <a:r>
              <a:rPr lang="ar-SA" sz="3600" dirty="0" smtClean="0">
                <a:solidFill>
                  <a:schemeClr val="accent4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فأحياكم </a:t>
            </a:r>
            <a:endParaRPr lang="en-IN" sz="3400" dirty="0">
              <a:solidFill>
                <a:schemeClr val="accent4">
                  <a:lumMod val="50000"/>
                </a:schemeClr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11A0-ECFA-4F4E-85EF-F3646B298C3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8175" y="928671"/>
            <a:ext cx="7021543" cy="5643601"/>
          </a:xfrm>
        </p:spPr>
        <p:txBody>
          <a:bodyPr/>
          <a:lstStyle/>
          <a:p>
            <a:pPr marL="0" indent="0" algn="just" rtl="1">
              <a:buNone/>
              <a:tabLst>
                <a:tab pos="0" algn="l"/>
              </a:tabLst>
            </a:pPr>
            <a:r>
              <a:rPr lang="en-IN" sz="34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		</a:t>
            </a:r>
            <a:r>
              <a:rPr lang="ar-SA" sz="34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والأفعال أصلي ، وإعراب الفعل المضارع الذي لم تتصل به نون التوكيد ، ولا نون النسوة فهو عارض .وكذا الإعراب في الأسماء أصلي ، وبناء بعضها عارض</a:t>
            </a:r>
            <a:r>
              <a:rPr lang="en-IN" sz="34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.</a:t>
            </a:r>
          </a:p>
          <a:p>
            <a:pPr marL="0" indent="0" algn="just" rtl="1">
              <a:buNone/>
              <a:tabLst>
                <a:tab pos="0" algn="l"/>
              </a:tabLst>
            </a:pPr>
            <a:r>
              <a:rPr lang="en-IN" sz="34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4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بناء الاسم لمشابهته للحرف</a:t>
            </a:r>
            <a:r>
              <a:rPr lang="en-IN" sz="34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:</a:t>
            </a:r>
          </a:p>
          <a:p>
            <a:pPr marL="0" indent="0" algn="just" rtl="1">
              <a:buNone/>
              <a:tabLst>
                <a:tab pos="0" algn="l"/>
              </a:tabLst>
            </a:pPr>
            <a:r>
              <a:rPr lang="en-IN" sz="34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		</a:t>
            </a:r>
            <a:r>
              <a:rPr lang="ar-SA" sz="34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يبنى الاسم إذا أشبه الحرف شبها قويا ، وأنواع الشبه ثلاثة</a:t>
            </a:r>
            <a:r>
              <a:rPr lang="en-IN" sz="34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:</a:t>
            </a:r>
          </a:p>
          <a:p>
            <a:pPr marL="0" indent="0" algn="just" rtl="1">
              <a:buNone/>
              <a:tabLst>
                <a:tab pos="0" algn="l"/>
              </a:tabLst>
            </a:pPr>
            <a:r>
              <a:rPr lang="en-IN" sz="34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		</a:t>
            </a:r>
            <a:r>
              <a:rPr lang="ar-SA" sz="34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الشبه الوضعي : وهو أن يكون الاسم على حرف ، كـ " تاء " الفاعل في " قمتُ "، أو على حرفين كـ " نا " الفاعلين . نحو : قمنا ، وذهبنا ، لأن الأصل في الاسم أن يكون على ثلاثة أحرف إلى سبعة أحرف</a:t>
            </a:r>
            <a:r>
              <a:rPr lang="en-IN" sz="34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.</a:t>
            </a:r>
            <a:endParaRPr lang="en-IN" sz="3400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11A0-ECFA-4F4E-85EF-F3646B298C37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54" y="204797"/>
            <a:ext cx="6254750" cy="580997"/>
          </a:xfrm>
        </p:spPr>
        <p:txBody>
          <a:bodyPr/>
          <a:lstStyle/>
          <a:p>
            <a:pPr algn="r" rtl="1"/>
            <a:r>
              <a:rPr lang="ar-SA" sz="48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البناء في الحروف </a:t>
            </a:r>
            <a:endParaRPr lang="uk-UA" sz="4600" b="1" dirty="0">
              <a:solidFill>
                <a:schemeClr val="tx1"/>
              </a:solidFill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8175" y="-24"/>
            <a:ext cx="7021543" cy="6715147"/>
          </a:xfrm>
        </p:spPr>
        <p:txBody>
          <a:bodyPr/>
          <a:lstStyle/>
          <a:p>
            <a:pPr marL="0" indent="0" algn="just" rtl="1">
              <a:buNone/>
            </a:pPr>
            <a:r>
              <a:rPr lang="ar-SA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فالتاء في قمت شبيهة بباء الجر ولامه ، وواو العطف وفائه ، والنا في قمنا وذهبنا شبيهة بقد وبل وعن ، من الحروف الثنائية . لهذا السبب بنيت الضمائر لشبهها بالحرف في وضعه ، وما لم يشبه الحرف في وضعه حمل على المشابهة ، وقيل أنها أشبهت الحرف في جموده ، لعدم تصرفها تثنية وجمعا</a:t>
            </a:r>
            <a:r>
              <a:rPr lang="en-IN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.</a:t>
            </a:r>
          </a:p>
          <a:p>
            <a:pPr marL="0" indent="0" algn="just" rtl="1">
              <a:buNone/>
            </a:pPr>
            <a:r>
              <a:rPr lang="en-IN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	</a:t>
            </a:r>
            <a:r>
              <a:rPr lang="ar-SA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الشبه المعنوي : وهو أن يكون الاسم متضمنا معنى من معاني الحروف ، سواء وضع لذلك المعنى أم لا</a:t>
            </a:r>
            <a:r>
              <a:rPr lang="en-IN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فما وضع له حرف موجود كـ " متى " ، فإنها تستعمل شرطا</a:t>
            </a:r>
            <a:r>
              <a:rPr lang="en-IN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كقول سحيم بن وثيل الرياحي</a:t>
            </a:r>
            <a:r>
              <a:rPr lang="en-IN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:</a:t>
            </a:r>
            <a:r>
              <a:rPr lang="ar-SA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أنا ابن جلا وطلاع الثنايا متى أضع العمامة تعرفوني</a:t>
            </a:r>
            <a:r>
              <a:rPr lang="en-IN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فـ " متى " هنا شبيهة في المعنى بـ " أنْ " الشرطية</a:t>
            </a:r>
            <a:r>
              <a:rPr lang="en-IN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.</a:t>
            </a:r>
            <a:endParaRPr lang="en-IN" sz="3400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11A0-ECFA-4F4E-85EF-F3646B298C3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8175" y="-24"/>
            <a:ext cx="7021543" cy="6715147"/>
          </a:xfrm>
        </p:spPr>
        <p:txBody>
          <a:bodyPr/>
          <a:lstStyle/>
          <a:p>
            <a:pPr marL="0" indent="0" algn="just" rtl="1">
              <a:buNone/>
            </a:pPr>
            <a:endParaRPr lang="en-IN" sz="36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  <a:p>
            <a:pPr marL="0" indent="0" algn="just" rtl="1">
              <a:buNone/>
            </a:pPr>
            <a:r>
              <a:rPr lang="ar-SA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الشبه الاستعمالي</a:t>
            </a:r>
            <a:r>
              <a:rPr lang="en-IN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:</a:t>
            </a:r>
          </a:p>
          <a:p>
            <a:pPr marL="0" indent="0" algn="just" rtl="1">
              <a:buNone/>
            </a:pPr>
            <a:r>
              <a:rPr lang="en-IN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	</a:t>
            </a:r>
            <a:r>
              <a:rPr lang="ar-SA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وهو أن يلزم الاسم طريقة من طرائق الحروف وهي</a:t>
            </a:r>
            <a:r>
              <a:rPr lang="en-IN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:</a:t>
            </a:r>
          </a:p>
          <a:p>
            <a:pPr marL="0" indent="0" algn="just" rtl="1">
              <a:buNone/>
            </a:pPr>
            <a:r>
              <a:rPr lang="en-IN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	</a:t>
            </a:r>
            <a:r>
              <a:rPr lang="ar-SA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أ ـ كأن ينوب عن الفعل ولا يدخل عليه عامل فيؤثر فيه ، وبذلك يكون الاسم عاملا غير معمول فيه كالحرف</a:t>
            </a:r>
            <a:r>
              <a:rPr lang="en-IN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</a:t>
            </a:r>
          </a:p>
          <a:p>
            <a:pPr marL="0" indent="0" algn="just" rtl="1">
              <a:buNone/>
            </a:pPr>
            <a:r>
              <a:rPr lang="ar-SA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ومن هذا النوع أسماء الأفعال . نحو : هيهات ، وأوه ، وصه ، فإنها نائبة عن : بَعُد ، وأتوجع ، واسكت . فهي أشبهت ليت ، ولعل النائبتين عن أتمنى</a:t>
            </a:r>
            <a:endParaRPr lang="en-IN" sz="36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11A0-ECFA-4F4E-85EF-F3646B298C3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4">
      <a:dk1>
        <a:srgbClr val="4D4D4D"/>
      </a:dk1>
      <a:lt1>
        <a:srgbClr val="FFFFFF"/>
      </a:lt1>
      <a:dk2>
        <a:srgbClr val="000000"/>
      </a:dk2>
      <a:lt2>
        <a:srgbClr val="9B6902"/>
      </a:lt2>
      <a:accent1>
        <a:srgbClr val="C75E00"/>
      </a:accent1>
      <a:accent2>
        <a:srgbClr val="FED416"/>
      </a:accent2>
      <a:accent3>
        <a:srgbClr val="FFFFFF"/>
      </a:accent3>
      <a:accent4>
        <a:srgbClr val="404040"/>
      </a:accent4>
      <a:accent5>
        <a:srgbClr val="E0B6AA"/>
      </a:accent5>
      <a:accent6>
        <a:srgbClr val="E6C013"/>
      </a:accent6>
      <a:hlink>
        <a:srgbClr val="EE6600"/>
      </a:hlink>
      <a:folHlink>
        <a:srgbClr val="EAEAEA"/>
      </a:folHlink>
    </a:clrScheme>
    <a:fontScheme name="template">
      <a:majorFont>
        <a:latin typeface="Futura LT Book"/>
        <a:ea typeface="굴림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Futura LT Book" pitchFamily="2" charset="0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Futura LT Book" pitchFamily="2" charset="0"/>
            <a:ea typeface="굴림" pitchFamily="34" charset="-127"/>
          </a:defRPr>
        </a:defPPr>
      </a:lstStyle>
    </a:lnDef>
  </a:objectDefaults>
  <a:extraClrSchemeLst>
    <a:extraClrScheme>
      <a:clrScheme name="template 1">
        <a:dk1>
          <a:srgbClr val="4D4D4D"/>
        </a:dk1>
        <a:lt1>
          <a:srgbClr val="FFFFFF"/>
        </a:lt1>
        <a:dk2>
          <a:srgbClr val="000000"/>
        </a:dk2>
        <a:lt2>
          <a:srgbClr val="D5E1F3"/>
        </a:lt2>
        <a:accent1>
          <a:srgbClr val="BC4417"/>
        </a:accent1>
        <a:accent2>
          <a:srgbClr val="CF9C1C"/>
        </a:accent2>
        <a:accent3>
          <a:srgbClr val="FFFFFF"/>
        </a:accent3>
        <a:accent4>
          <a:srgbClr val="404040"/>
        </a:accent4>
        <a:accent5>
          <a:srgbClr val="DAB0AB"/>
        </a:accent5>
        <a:accent6>
          <a:srgbClr val="BB8D18"/>
        </a:accent6>
        <a:hlink>
          <a:srgbClr val="E8C97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000000"/>
        </a:dk2>
        <a:lt2>
          <a:srgbClr val="986615"/>
        </a:lt2>
        <a:accent1>
          <a:srgbClr val="BF4413"/>
        </a:accent1>
        <a:accent2>
          <a:srgbClr val="FFAB21"/>
        </a:accent2>
        <a:accent3>
          <a:srgbClr val="FFFFFF"/>
        </a:accent3>
        <a:accent4>
          <a:srgbClr val="404040"/>
        </a:accent4>
        <a:accent5>
          <a:srgbClr val="DCB0AA"/>
        </a:accent5>
        <a:accent6>
          <a:srgbClr val="E79B1D"/>
        </a:accent6>
        <a:hlink>
          <a:srgbClr val="C5A37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4A1B17"/>
        </a:lt2>
        <a:accent1>
          <a:srgbClr val="C66C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DFBAAA"/>
        </a:accent5>
        <a:accent6>
          <a:srgbClr val="E6C013"/>
        </a:accent6>
        <a:hlink>
          <a:srgbClr val="FFDE9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013"/>
        </a:accent6>
        <a:hlink>
          <a:srgbClr val="EE66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570301"/>
        </a:lt2>
        <a:accent1>
          <a:srgbClr val="D37E00"/>
        </a:accent1>
        <a:accent2>
          <a:srgbClr val="F5CB03"/>
        </a:accent2>
        <a:accent3>
          <a:srgbClr val="FFFFFF"/>
        </a:accent3>
        <a:accent4>
          <a:srgbClr val="404040"/>
        </a:accent4>
        <a:accent5>
          <a:srgbClr val="E6C0AA"/>
        </a:accent5>
        <a:accent6>
          <a:srgbClr val="DEB802"/>
        </a:accent6>
        <a:hlink>
          <a:srgbClr val="D860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713C0C"/>
        </a:lt2>
        <a:accent1>
          <a:srgbClr val="E4B058"/>
        </a:accent1>
        <a:accent2>
          <a:srgbClr val="FDD912"/>
        </a:accent2>
        <a:accent3>
          <a:srgbClr val="FFFFFF"/>
        </a:accent3>
        <a:accent4>
          <a:srgbClr val="404040"/>
        </a:accent4>
        <a:accent5>
          <a:srgbClr val="EFD4B4"/>
        </a:accent5>
        <a:accent6>
          <a:srgbClr val="E5C40F"/>
        </a:accent6>
        <a:hlink>
          <a:srgbClr val="E063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953900"/>
        </a:lt2>
        <a:accent1>
          <a:srgbClr val="B65300"/>
        </a:accent1>
        <a:accent2>
          <a:srgbClr val="CE6A00"/>
        </a:accent2>
        <a:accent3>
          <a:srgbClr val="FFFFFF"/>
        </a:accent3>
        <a:accent4>
          <a:srgbClr val="404040"/>
        </a:accent4>
        <a:accent5>
          <a:srgbClr val="D7B3AA"/>
        </a:accent5>
        <a:accent6>
          <a:srgbClr val="BA5F00"/>
        </a:accent6>
        <a:hlink>
          <a:srgbClr val="F0A806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D87200"/>
        </a:lt2>
        <a:accent1>
          <a:srgbClr val="E29B07"/>
        </a:accent1>
        <a:accent2>
          <a:srgbClr val="EDBF03"/>
        </a:accent2>
        <a:accent3>
          <a:srgbClr val="FFFFFF"/>
        </a:accent3>
        <a:accent4>
          <a:srgbClr val="404040"/>
        </a:accent4>
        <a:accent5>
          <a:srgbClr val="EECBAA"/>
        </a:accent5>
        <a:accent6>
          <a:srgbClr val="D7AD02"/>
        </a:accent6>
        <a:hlink>
          <a:srgbClr val="7CA43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D24D06"/>
        </a:lt2>
        <a:accent1>
          <a:srgbClr val="E59709"/>
        </a:accent1>
        <a:accent2>
          <a:srgbClr val="E9AC24"/>
        </a:accent2>
        <a:accent3>
          <a:srgbClr val="FFFFFF"/>
        </a:accent3>
        <a:accent4>
          <a:srgbClr val="404040"/>
        </a:accent4>
        <a:accent5>
          <a:srgbClr val="F0C9AA"/>
        </a:accent5>
        <a:accent6>
          <a:srgbClr val="D39B20"/>
        </a:accent6>
        <a:hlink>
          <a:srgbClr val="F7B80B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000000"/>
        </a:dk2>
        <a:lt2>
          <a:srgbClr val="CD5003"/>
        </a:lt2>
        <a:accent1>
          <a:srgbClr val="419DCF"/>
        </a:accent1>
        <a:accent2>
          <a:srgbClr val="BC1F1F"/>
        </a:accent2>
        <a:accent3>
          <a:srgbClr val="FFFFFF"/>
        </a:accent3>
        <a:accent4>
          <a:srgbClr val="404040"/>
        </a:accent4>
        <a:accent5>
          <a:srgbClr val="B0CCE4"/>
        </a:accent5>
        <a:accent6>
          <a:srgbClr val="AA1B1B"/>
        </a:accent6>
        <a:hlink>
          <a:srgbClr val="FFE42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000000"/>
        </a:dk2>
        <a:lt2>
          <a:srgbClr val="DF2905"/>
        </a:lt2>
        <a:accent1>
          <a:srgbClr val="D05203"/>
        </a:accent1>
        <a:accent2>
          <a:srgbClr val="72A3E1"/>
        </a:accent2>
        <a:accent3>
          <a:srgbClr val="FFFFFF"/>
        </a:accent3>
        <a:accent4>
          <a:srgbClr val="404040"/>
        </a:accent4>
        <a:accent5>
          <a:srgbClr val="E4B3AA"/>
        </a:accent5>
        <a:accent6>
          <a:srgbClr val="6793CC"/>
        </a:accent6>
        <a:hlink>
          <a:srgbClr val="F3A10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Futura LT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Futura LT Book" pitchFamily="2" charset="0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Futura LT Book" pitchFamily="2" charset="0"/>
            <a:ea typeface="굴림" pitchFamily="34" charset="-127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</TotalTime>
  <Words>159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template</vt:lpstr>
      <vt:lpstr>Custom Design</vt:lpstr>
      <vt:lpstr>Declinable and Indeclinable</vt:lpstr>
      <vt:lpstr>المعرب من الأسماء</vt:lpstr>
      <vt:lpstr>Slide 3</vt:lpstr>
      <vt:lpstr>أنواع الإعراب</vt:lpstr>
      <vt:lpstr>البناء</vt:lpstr>
      <vt:lpstr>Slide 6</vt:lpstr>
      <vt:lpstr>البناء في الحروف </vt:lpstr>
      <vt:lpstr>Slide 8</vt:lpstr>
      <vt:lpstr>Slide 9</vt:lpstr>
      <vt:lpstr>Slide 10</vt:lpstr>
      <vt:lpstr>Slide 11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PoweredTemplates.com</dc:creator>
  <cp:lastModifiedBy>Staff</cp:lastModifiedBy>
  <cp:revision>159</cp:revision>
  <dcterms:created xsi:type="dcterms:W3CDTF">2006-06-29T12:15:01Z</dcterms:created>
  <dcterms:modified xsi:type="dcterms:W3CDTF">2021-01-29T10:09:33Z</dcterms:modified>
</cp:coreProperties>
</file>