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79" r:id="rId4"/>
    <p:sldId id="280" r:id="rId5"/>
    <p:sldId id="282" r:id="rId6"/>
    <p:sldId id="283" r:id="rId7"/>
    <p:sldId id="284" r:id="rId8"/>
    <p:sldId id="285" r:id="rId9"/>
    <p:sldId id="286" r:id="rId10"/>
    <p:sldId id="287" r:id="rId11"/>
    <p:sldId id="288" r:id="rId12"/>
    <p:sldId id="289" r:id="rId13"/>
    <p:sldId id="290" r:id="rId14"/>
  </p:sldIdLst>
  <p:sldSz cx="9144000" cy="6858000" type="screen4x3"/>
  <p:notesSz cx="6858000" cy="9144000"/>
  <p:defaultTextStyle>
    <a:defPPr>
      <a:defRPr lang="en-IN"/>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759D"/>
    <a:srgbClr val="000066"/>
    <a:srgbClr val="040E08"/>
    <a:srgbClr val="B92D14"/>
    <a:srgbClr val="35B19D"/>
    <a:srgbClr val="000000"/>
    <a:srgbClr val="FFFF00"/>
    <a:srgbClr val="491403"/>
    <a:srgbClr val="3A100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2536" autoAdjust="0"/>
    <p:restoredTop sz="95596" autoAdjust="0"/>
  </p:normalViewPr>
  <p:slideViewPr>
    <p:cSldViewPr>
      <p:cViewPr>
        <p:scale>
          <a:sx n="75" d="100"/>
          <a:sy n="75" d="100"/>
        </p:scale>
        <p:origin x="-101" y="514"/>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IN"/>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IN"/>
          </a:p>
        </p:txBody>
      </p:sp>
      <p:sp>
        <p:nvSpPr>
          <p:cNvPr id="819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IN" smtClean="0"/>
              <a:t>Click to edit Master text styles</a:t>
            </a:r>
          </a:p>
          <a:p>
            <a:pPr lvl="1"/>
            <a:r>
              <a:rPr lang="en-IN" smtClean="0"/>
              <a:t>Second level</a:t>
            </a:r>
          </a:p>
          <a:p>
            <a:pPr lvl="2"/>
            <a:r>
              <a:rPr lang="en-IN" smtClean="0"/>
              <a:t>Third level</a:t>
            </a:r>
          </a:p>
          <a:p>
            <a:pPr lvl="3"/>
            <a:r>
              <a:rPr lang="en-IN" smtClean="0"/>
              <a:t>Fourth level</a:t>
            </a:r>
          </a:p>
          <a:p>
            <a:pPr lvl="4"/>
            <a:r>
              <a:rPr lang="en-IN"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IN"/>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BA669DC-FEA3-484B-9C67-8EA4B82AF5DA}" type="slidenum">
              <a:rPr lang="en-IN"/>
              <a:pPr/>
              <a:t>‹#›</a:t>
            </a:fld>
            <a:endParaRPr lang="en-I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966877-FD58-4F0C-8722-B95FB8E1E053}" type="slidenum">
              <a:rPr lang="en-IN"/>
              <a:pPr/>
              <a:t>1</a:t>
            </a:fld>
            <a:endParaRPr lang="en-IN"/>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B563DC-9D17-4FE9-9959-ABC1C6975E8D}" type="slidenum">
              <a:rPr lang="en-IN"/>
              <a:pPr/>
              <a:t>10</a:t>
            </a:fld>
            <a:endParaRPr lang="en-IN"/>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B563DC-9D17-4FE9-9959-ABC1C6975E8D}" type="slidenum">
              <a:rPr lang="en-IN"/>
              <a:pPr/>
              <a:t>11</a:t>
            </a:fld>
            <a:endParaRPr lang="en-IN"/>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B563DC-9D17-4FE9-9959-ABC1C6975E8D}" type="slidenum">
              <a:rPr lang="en-IN"/>
              <a:pPr/>
              <a:t>12</a:t>
            </a:fld>
            <a:endParaRPr lang="en-IN"/>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4D7BAD-E3A5-440F-93BC-CCB047D9F4A1}" type="slidenum">
              <a:rPr lang="en-IN"/>
              <a:pPr/>
              <a:t>2</a:t>
            </a:fld>
            <a:endParaRPr lang="en-IN"/>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B563DC-9D17-4FE9-9959-ABC1C6975E8D}" type="slidenum">
              <a:rPr lang="en-IN"/>
              <a:pPr/>
              <a:t>3</a:t>
            </a:fld>
            <a:endParaRPr lang="en-IN"/>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B563DC-9D17-4FE9-9959-ABC1C6975E8D}" type="slidenum">
              <a:rPr lang="en-IN"/>
              <a:pPr/>
              <a:t>4</a:t>
            </a:fld>
            <a:endParaRPr lang="en-IN"/>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B563DC-9D17-4FE9-9959-ABC1C6975E8D}" type="slidenum">
              <a:rPr lang="en-IN"/>
              <a:pPr/>
              <a:t>5</a:t>
            </a:fld>
            <a:endParaRPr lang="en-IN"/>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B563DC-9D17-4FE9-9959-ABC1C6975E8D}" type="slidenum">
              <a:rPr lang="en-IN"/>
              <a:pPr/>
              <a:t>6</a:t>
            </a:fld>
            <a:endParaRPr lang="en-IN"/>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B563DC-9D17-4FE9-9959-ABC1C6975E8D}" type="slidenum">
              <a:rPr lang="en-IN"/>
              <a:pPr/>
              <a:t>7</a:t>
            </a:fld>
            <a:endParaRPr lang="en-IN"/>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B563DC-9D17-4FE9-9959-ABC1C6975E8D}" type="slidenum">
              <a:rPr lang="en-IN"/>
              <a:pPr/>
              <a:t>8</a:t>
            </a:fld>
            <a:endParaRPr lang="en-IN"/>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B563DC-9D17-4FE9-9959-ABC1C6975E8D}" type="slidenum">
              <a:rPr lang="en-IN"/>
              <a:pPr/>
              <a:t>9</a:t>
            </a:fld>
            <a:endParaRPr lang="en-IN"/>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5181600"/>
            <a:ext cx="7543800" cy="704850"/>
          </a:xfrm>
        </p:spPr>
        <p:txBody>
          <a:bodyPr/>
          <a:lstStyle>
            <a:lvl1pPr>
              <a:defRPr sz="4000"/>
            </a:lvl1pPr>
          </a:lstStyle>
          <a:p>
            <a:r>
              <a:rPr lang="en-US" smtClean="0"/>
              <a:t>Click to edit Master title style</a:t>
            </a:r>
            <a:endParaRPr lang="en-IN"/>
          </a:p>
        </p:txBody>
      </p:sp>
      <p:sp>
        <p:nvSpPr>
          <p:cNvPr id="3075" name="Rectangle 3"/>
          <p:cNvSpPr>
            <a:spLocks noGrp="1" noChangeArrowheads="1"/>
          </p:cNvSpPr>
          <p:nvPr>
            <p:ph type="subTitle" idx="1"/>
          </p:nvPr>
        </p:nvSpPr>
        <p:spPr>
          <a:xfrm>
            <a:off x="609600" y="5791200"/>
            <a:ext cx="7543800" cy="685800"/>
          </a:xfrm>
        </p:spPr>
        <p:txBody>
          <a:bodyPr/>
          <a:lstStyle>
            <a:lvl1pPr marL="0" indent="0">
              <a:buFontTx/>
              <a:buNone/>
              <a:defRPr sz="2800"/>
            </a:lvl1pPr>
          </a:lstStyle>
          <a:p>
            <a:r>
              <a:rPr lang="en-US" smtClean="0"/>
              <a:t>Click to edit Master subtitle style</a:t>
            </a:r>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43650" y="381000"/>
            <a:ext cx="1962150" cy="60198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381000"/>
            <a:ext cx="57340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990600" y="21336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724400" y="21336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81000"/>
            <a:ext cx="7315200" cy="7159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sp>
        <p:nvSpPr>
          <p:cNvPr id="1027" name="Rectangle 3"/>
          <p:cNvSpPr>
            <a:spLocks noGrp="1" noChangeArrowheads="1"/>
          </p:cNvSpPr>
          <p:nvPr>
            <p:ph type="body" idx="1"/>
          </p:nvPr>
        </p:nvSpPr>
        <p:spPr bwMode="auto">
          <a:xfrm>
            <a:off x="990600" y="2133600"/>
            <a:ext cx="73152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en.wikipedia.org/wiki/Al-Nabigha"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609600" y="4581538"/>
            <a:ext cx="8105804" cy="704850"/>
          </a:xfrm>
          <a:solidFill>
            <a:srgbClr val="000066"/>
          </a:solidFill>
        </p:spPr>
        <p:style>
          <a:lnRef idx="3">
            <a:schemeClr val="lt1"/>
          </a:lnRef>
          <a:fillRef idx="1">
            <a:schemeClr val="dk1"/>
          </a:fillRef>
          <a:effectRef idx="1">
            <a:schemeClr val="dk1"/>
          </a:effectRef>
          <a:fontRef idx="minor">
            <a:schemeClr val="lt1"/>
          </a:fontRef>
        </p:style>
        <p:txBody>
          <a:bodyPr/>
          <a:lstStyle/>
          <a:p>
            <a:pPr algn="ctr"/>
            <a:r>
              <a:rPr lang="en-IN" dirty="0">
                <a:solidFill>
                  <a:schemeClr val="bg1"/>
                </a:solidFill>
                <a:latin typeface="Bauhaus 93" pitchFamily="82" charset="0"/>
              </a:rPr>
              <a:t>SEVEN POETS IN AYYAMUL JAHILIYA</a:t>
            </a:r>
            <a:endParaRPr lang="ru-RU" dirty="0">
              <a:solidFill>
                <a:schemeClr val="bg1"/>
              </a:solidFill>
            </a:endParaRPr>
          </a:p>
        </p:txBody>
      </p:sp>
      <p:sp>
        <p:nvSpPr>
          <p:cNvPr id="2057" name="Rectangle 9"/>
          <p:cNvSpPr>
            <a:spLocks noGrp="1" noChangeArrowheads="1"/>
          </p:cNvSpPr>
          <p:nvPr>
            <p:ph type="subTitle" idx="1"/>
          </p:nvPr>
        </p:nvSpPr>
        <p:spPr>
          <a:xfrm>
            <a:off x="885852" y="5286388"/>
            <a:ext cx="7543800" cy="500066"/>
          </a:xfrm>
        </p:spPr>
        <p:txBody>
          <a:bodyPr/>
          <a:lstStyle/>
          <a:p>
            <a:pPr algn="ctr"/>
            <a:r>
              <a:rPr lang="en-IN" b="1" dirty="0" smtClean="0">
                <a:solidFill>
                  <a:schemeClr val="accent6">
                    <a:lumMod val="50000"/>
                  </a:schemeClr>
                </a:solidFill>
                <a:latin typeface="Baskerville Old Face" pitchFamily="18" charset="0"/>
              </a:rPr>
              <a:t>Poetry (17UARC51) – III B.A. Arabic</a:t>
            </a:r>
            <a:endParaRPr lang="ru-RU" b="1" dirty="0">
              <a:solidFill>
                <a:schemeClr val="accent6">
                  <a:lumMod val="50000"/>
                </a:schemeClr>
              </a:solidFill>
            </a:endParaRPr>
          </a:p>
        </p:txBody>
      </p:sp>
      <p:pic>
        <p:nvPicPr>
          <p:cNvPr id="4" name="Picture 3" descr="College Logo.jpg"/>
          <p:cNvPicPr>
            <a:picLocks noChangeAspect="1"/>
          </p:cNvPicPr>
          <p:nvPr/>
        </p:nvPicPr>
        <p:blipFill>
          <a:blip r:embed="rId3"/>
          <a:stretch>
            <a:fillRect/>
          </a:stretch>
        </p:blipFill>
        <p:spPr>
          <a:xfrm>
            <a:off x="2285984" y="2468880"/>
            <a:ext cx="778137" cy="944880"/>
          </a:xfrm>
          <a:prstGeom prst="rect">
            <a:avLst/>
          </a:prstGeom>
        </p:spPr>
      </p:pic>
      <p:pic>
        <p:nvPicPr>
          <p:cNvPr id="5" name="Picture 4" descr="Founder.jpg"/>
          <p:cNvPicPr>
            <a:picLocks noChangeAspect="1"/>
          </p:cNvPicPr>
          <p:nvPr/>
        </p:nvPicPr>
        <p:blipFill>
          <a:blip r:embed="rId4"/>
          <a:stretch>
            <a:fillRect/>
          </a:stretch>
        </p:blipFill>
        <p:spPr>
          <a:xfrm>
            <a:off x="3209809" y="2468880"/>
            <a:ext cx="790687" cy="960120"/>
          </a:xfrm>
          <a:prstGeom prst="rect">
            <a:avLst/>
          </a:prstGeom>
        </p:spPr>
      </p:pic>
      <p:sp>
        <p:nvSpPr>
          <p:cNvPr id="6" name="Rectangle 5"/>
          <p:cNvSpPr/>
          <p:nvPr/>
        </p:nvSpPr>
        <p:spPr>
          <a:xfrm>
            <a:off x="-71470" y="3410729"/>
            <a:ext cx="6500858" cy="1107996"/>
          </a:xfrm>
          <a:prstGeom prst="rect">
            <a:avLst/>
          </a:prstGeom>
        </p:spPr>
        <p:txBody>
          <a:bodyPr wrap="square">
            <a:spAutoFit/>
          </a:bodyPr>
          <a:lstStyle/>
          <a:p>
            <a:pPr algn="ctr"/>
            <a:r>
              <a:rPr lang="en-IN" b="1" dirty="0" err="1" smtClean="0">
                <a:solidFill>
                  <a:srgbClr val="7030A0"/>
                </a:solidFill>
                <a:latin typeface="Bookman Old Style" pitchFamily="18" charset="0"/>
              </a:rPr>
              <a:t>Hajee</a:t>
            </a:r>
            <a:r>
              <a:rPr lang="en-IN" b="1" dirty="0" smtClean="0">
                <a:solidFill>
                  <a:srgbClr val="7030A0"/>
                </a:solidFill>
                <a:latin typeface="Bookman Old Style" pitchFamily="18" charset="0"/>
              </a:rPr>
              <a:t> </a:t>
            </a:r>
            <a:r>
              <a:rPr lang="en-IN" b="1" dirty="0" err="1" smtClean="0">
                <a:solidFill>
                  <a:srgbClr val="7030A0"/>
                </a:solidFill>
                <a:latin typeface="Bookman Old Style" pitchFamily="18" charset="0"/>
              </a:rPr>
              <a:t>Karutha</a:t>
            </a:r>
            <a:r>
              <a:rPr lang="en-IN" b="1" dirty="0" smtClean="0">
                <a:solidFill>
                  <a:srgbClr val="7030A0"/>
                </a:solidFill>
                <a:latin typeface="Bookman Old Style" pitchFamily="18" charset="0"/>
              </a:rPr>
              <a:t> </a:t>
            </a:r>
            <a:r>
              <a:rPr lang="en-IN" b="1" dirty="0" err="1" smtClean="0">
                <a:solidFill>
                  <a:srgbClr val="7030A0"/>
                </a:solidFill>
                <a:latin typeface="Bookman Old Style" pitchFamily="18" charset="0"/>
              </a:rPr>
              <a:t>Rowther</a:t>
            </a:r>
            <a:r>
              <a:rPr lang="en-IN" b="1" dirty="0" smtClean="0">
                <a:solidFill>
                  <a:srgbClr val="7030A0"/>
                </a:solidFill>
                <a:latin typeface="Bookman Old Style" pitchFamily="18" charset="0"/>
              </a:rPr>
              <a:t> </a:t>
            </a:r>
            <a:r>
              <a:rPr lang="en-IN" b="1" dirty="0" smtClean="0">
                <a:solidFill>
                  <a:srgbClr val="7030A0"/>
                </a:solidFill>
                <a:latin typeface="Bookman Old Style" pitchFamily="18" charset="0"/>
              </a:rPr>
              <a:t/>
            </a:r>
            <a:br>
              <a:rPr lang="en-IN" b="1" dirty="0" smtClean="0">
                <a:solidFill>
                  <a:srgbClr val="7030A0"/>
                </a:solidFill>
                <a:latin typeface="Bookman Old Style" pitchFamily="18" charset="0"/>
              </a:rPr>
            </a:br>
            <a:r>
              <a:rPr lang="en-IN" b="1" dirty="0" err="1" smtClean="0">
                <a:solidFill>
                  <a:srgbClr val="7030A0"/>
                </a:solidFill>
                <a:latin typeface="Bookman Old Style" pitchFamily="18" charset="0"/>
              </a:rPr>
              <a:t>Howdia</a:t>
            </a:r>
            <a:r>
              <a:rPr lang="en-IN" b="1" dirty="0" smtClean="0">
                <a:solidFill>
                  <a:srgbClr val="7030A0"/>
                </a:solidFill>
                <a:latin typeface="Bookman Old Style" pitchFamily="18" charset="0"/>
              </a:rPr>
              <a:t> </a:t>
            </a:r>
            <a:r>
              <a:rPr lang="en-IN" b="1" dirty="0" smtClean="0">
                <a:solidFill>
                  <a:srgbClr val="7030A0"/>
                </a:solidFill>
                <a:latin typeface="Bookman Old Style" pitchFamily="18" charset="0"/>
              </a:rPr>
              <a:t>College (Autonomous) </a:t>
            </a:r>
          </a:p>
          <a:p>
            <a:pPr algn="ctr"/>
            <a:r>
              <a:rPr lang="en-IN" sz="1800" dirty="0" err="1" smtClean="0">
                <a:solidFill>
                  <a:srgbClr val="7030A0"/>
                </a:solidFill>
                <a:latin typeface="Bookman Old Style" pitchFamily="18" charset="0"/>
              </a:rPr>
              <a:t>Uthamapalayam</a:t>
            </a:r>
            <a:r>
              <a:rPr lang="en-IN" sz="1800" dirty="0" smtClean="0">
                <a:solidFill>
                  <a:srgbClr val="7030A0"/>
                </a:solidFill>
                <a:latin typeface="Bookman Old Style" pitchFamily="18" charset="0"/>
              </a:rPr>
              <a:t>. 625 533 </a:t>
            </a:r>
            <a:r>
              <a:rPr lang="en-IN" sz="1800" dirty="0" smtClean="0">
                <a:solidFill>
                  <a:srgbClr val="7030A0"/>
                </a:solidFill>
                <a:latin typeface="Bookman Old Style" pitchFamily="18" charset="0"/>
              </a:rPr>
              <a:t> </a:t>
            </a:r>
            <a:r>
              <a:rPr lang="en-IN" sz="1800" dirty="0" err="1" smtClean="0">
                <a:solidFill>
                  <a:srgbClr val="7030A0"/>
                </a:solidFill>
                <a:latin typeface="Bookman Old Style" pitchFamily="18" charset="0"/>
              </a:rPr>
              <a:t>Theni</a:t>
            </a:r>
            <a:r>
              <a:rPr lang="en-IN" sz="1800" dirty="0" smtClean="0">
                <a:solidFill>
                  <a:srgbClr val="7030A0"/>
                </a:solidFill>
                <a:latin typeface="Bookman Old Style" pitchFamily="18" charset="0"/>
              </a:rPr>
              <a:t> </a:t>
            </a:r>
            <a:r>
              <a:rPr lang="en-IN" sz="1800" dirty="0" smtClean="0">
                <a:solidFill>
                  <a:srgbClr val="7030A0"/>
                </a:solidFill>
                <a:latin typeface="Bookman Old Style" pitchFamily="18" charset="0"/>
              </a:rPr>
              <a:t>District, Tamil Nadu.</a:t>
            </a:r>
            <a:endParaRPr lang="en-IN" sz="1800" dirty="0">
              <a:solidFill>
                <a:srgbClr val="7030A0"/>
              </a:solidFill>
              <a:latin typeface="Bookman Old Style" pitchFamily="18" charset="0"/>
            </a:endParaRPr>
          </a:p>
        </p:txBody>
      </p:sp>
      <p:sp>
        <p:nvSpPr>
          <p:cNvPr id="7" name="Rectangle 8"/>
          <p:cNvSpPr txBox="1">
            <a:spLocks noChangeArrowheads="1"/>
          </p:cNvSpPr>
          <p:nvPr/>
        </p:nvSpPr>
        <p:spPr>
          <a:xfrm>
            <a:off x="285720" y="5715016"/>
            <a:ext cx="8643966" cy="1214446"/>
          </a:xfrm>
          <a:prstGeom prst="rect">
            <a:avLst/>
          </a:prstGeom>
          <a:noFill/>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Font typeface="Arial" pitchFamily="34" charset="0"/>
              <a:buNone/>
            </a:pPr>
            <a:r>
              <a:rPr lang="en-US" sz="2000" b="1" dirty="0" smtClean="0">
                <a:solidFill>
                  <a:schemeClr val="accent6">
                    <a:lumMod val="50000"/>
                  </a:schemeClr>
                </a:solidFill>
                <a:latin typeface="Times New Roman" pitchFamily="18" charset="0"/>
                <a:cs typeface="Times New Roman" pitchFamily="18" charset="0"/>
              </a:rPr>
              <a:t>Mr. A. </a:t>
            </a:r>
            <a:r>
              <a:rPr lang="en-US" sz="2000" b="1" dirty="0" err="1" smtClean="0">
                <a:solidFill>
                  <a:schemeClr val="accent6">
                    <a:lumMod val="50000"/>
                  </a:schemeClr>
                </a:solidFill>
                <a:latin typeface="Times New Roman" pitchFamily="18" charset="0"/>
                <a:cs typeface="Times New Roman" pitchFamily="18" charset="0"/>
              </a:rPr>
              <a:t>Ahamed</a:t>
            </a:r>
            <a:r>
              <a:rPr lang="en-US" sz="2000" b="1" dirty="0" smtClean="0">
                <a:solidFill>
                  <a:schemeClr val="accent6">
                    <a:lumMod val="50000"/>
                  </a:schemeClr>
                </a:solidFill>
                <a:latin typeface="Times New Roman" pitchFamily="18" charset="0"/>
                <a:cs typeface="Times New Roman" pitchFamily="18" charset="0"/>
              </a:rPr>
              <a:t> </a:t>
            </a:r>
            <a:r>
              <a:rPr lang="en-US" sz="2000" b="1" dirty="0" err="1" smtClean="0">
                <a:solidFill>
                  <a:schemeClr val="accent6">
                    <a:lumMod val="50000"/>
                  </a:schemeClr>
                </a:solidFill>
                <a:latin typeface="Times New Roman" pitchFamily="18" charset="0"/>
                <a:cs typeface="Times New Roman" pitchFamily="18" charset="0"/>
              </a:rPr>
              <a:t>Faize</a:t>
            </a:r>
            <a:r>
              <a:rPr lang="en-US" sz="1800" dirty="0" smtClean="0">
                <a:solidFill>
                  <a:schemeClr val="accent6">
                    <a:lumMod val="50000"/>
                  </a:schemeClr>
                </a:solidFill>
                <a:latin typeface="Times New Roman" pitchFamily="18" charset="0"/>
                <a:cs typeface="Times New Roman" pitchFamily="18" charset="0"/>
              </a:rPr>
              <a:t> </a:t>
            </a:r>
            <a:r>
              <a:rPr lang="en-US" sz="1200" dirty="0" smtClean="0">
                <a:solidFill>
                  <a:schemeClr val="accent6">
                    <a:lumMod val="50000"/>
                  </a:schemeClr>
                </a:solidFill>
                <a:latin typeface="Times New Roman" pitchFamily="18" charset="0"/>
                <a:cs typeface="Times New Roman" pitchFamily="18" charset="0"/>
              </a:rPr>
              <a:t>M.A., </a:t>
            </a:r>
            <a:r>
              <a:rPr lang="en-US" sz="1200" dirty="0" err="1" smtClean="0">
                <a:solidFill>
                  <a:schemeClr val="accent6">
                    <a:lumMod val="50000"/>
                  </a:schemeClr>
                </a:solidFill>
                <a:latin typeface="Times New Roman" pitchFamily="18" charset="0"/>
                <a:cs typeface="Times New Roman" pitchFamily="18" charset="0"/>
              </a:rPr>
              <a:t>M.Phil</a:t>
            </a:r>
            <a:endParaRPr lang="en-US" sz="1200" dirty="0" smtClean="0">
              <a:solidFill>
                <a:schemeClr val="accent6">
                  <a:lumMod val="50000"/>
                </a:schemeClr>
              </a:solidFill>
              <a:latin typeface="Times New Roman" pitchFamily="18" charset="0"/>
              <a:cs typeface="Times New Roman" pitchFamily="18" charset="0"/>
            </a:endParaRPr>
          </a:p>
          <a:p>
            <a:pPr marL="0" indent="0" algn="ctr">
              <a:spcBef>
                <a:spcPts val="0"/>
              </a:spcBef>
              <a:buFont typeface="Arial" pitchFamily="34" charset="0"/>
              <a:buNone/>
            </a:pPr>
            <a:r>
              <a:rPr lang="en-US" sz="1600" dirty="0" smtClean="0">
                <a:solidFill>
                  <a:schemeClr val="accent6">
                    <a:lumMod val="50000"/>
                  </a:schemeClr>
                </a:solidFill>
                <a:latin typeface="Times New Roman" pitchFamily="18" charset="0"/>
                <a:cs typeface="Times New Roman" pitchFamily="18" charset="0"/>
              </a:rPr>
              <a:t>Assistant Professor of </a:t>
            </a:r>
            <a:r>
              <a:rPr lang="en-US" sz="1600" dirty="0" smtClean="0">
                <a:solidFill>
                  <a:schemeClr val="accent6">
                    <a:lumMod val="50000"/>
                  </a:schemeClr>
                </a:solidFill>
                <a:latin typeface="Times New Roman" pitchFamily="18" charset="0"/>
                <a:cs typeface="Times New Roman" pitchFamily="18" charset="0"/>
              </a:rPr>
              <a:t>Arabic, </a:t>
            </a:r>
          </a:p>
          <a:p>
            <a:pPr marL="0" indent="0" algn="ctr">
              <a:spcBef>
                <a:spcPts val="0"/>
              </a:spcBef>
              <a:buFont typeface="Arial" pitchFamily="34" charset="0"/>
              <a:buNone/>
            </a:pPr>
            <a:r>
              <a:rPr lang="en-US" sz="1600" dirty="0" err="1" smtClean="0">
                <a:solidFill>
                  <a:schemeClr val="accent6">
                    <a:lumMod val="50000"/>
                  </a:schemeClr>
                </a:solidFill>
                <a:latin typeface="Times New Roman" pitchFamily="18" charset="0"/>
                <a:cs typeface="Times New Roman" pitchFamily="18" charset="0"/>
              </a:rPr>
              <a:t>Hajee</a:t>
            </a:r>
            <a:r>
              <a:rPr lang="en-US" sz="1600" dirty="0" smtClean="0">
                <a:solidFill>
                  <a:schemeClr val="accent6">
                    <a:lumMod val="50000"/>
                  </a:schemeClr>
                </a:solidFill>
                <a:latin typeface="Times New Roman" pitchFamily="18" charset="0"/>
                <a:cs typeface="Times New Roman" pitchFamily="18" charset="0"/>
              </a:rPr>
              <a:t> </a:t>
            </a:r>
            <a:r>
              <a:rPr lang="en-US" sz="1600" dirty="0" err="1" smtClean="0">
                <a:solidFill>
                  <a:schemeClr val="accent6">
                    <a:lumMod val="50000"/>
                  </a:schemeClr>
                </a:solidFill>
                <a:latin typeface="Times New Roman" pitchFamily="18" charset="0"/>
                <a:cs typeface="Times New Roman" pitchFamily="18" charset="0"/>
              </a:rPr>
              <a:t>Karutha</a:t>
            </a:r>
            <a:r>
              <a:rPr lang="en-US" sz="1600" dirty="0" smtClean="0">
                <a:solidFill>
                  <a:schemeClr val="accent6">
                    <a:lumMod val="50000"/>
                  </a:schemeClr>
                </a:solidFill>
                <a:latin typeface="Times New Roman" pitchFamily="18" charset="0"/>
                <a:cs typeface="Times New Roman" pitchFamily="18" charset="0"/>
              </a:rPr>
              <a:t> </a:t>
            </a:r>
            <a:r>
              <a:rPr lang="en-US" sz="1600" dirty="0" err="1" smtClean="0">
                <a:solidFill>
                  <a:schemeClr val="accent6">
                    <a:lumMod val="50000"/>
                  </a:schemeClr>
                </a:solidFill>
                <a:latin typeface="Times New Roman" pitchFamily="18" charset="0"/>
                <a:cs typeface="Times New Roman" pitchFamily="18" charset="0"/>
              </a:rPr>
              <a:t>Rowther</a:t>
            </a:r>
            <a:r>
              <a:rPr lang="en-US" sz="1600" dirty="0" smtClean="0">
                <a:solidFill>
                  <a:schemeClr val="accent6">
                    <a:lumMod val="50000"/>
                  </a:schemeClr>
                </a:solidFill>
                <a:latin typeface="Times New Roman" pitchFamily="18" charset="0"/>
                <a:cs typeface="Times New Roman" pitchFamily="18" charset="0"/>
              </a:rPr>
              <a:t>  </a:t>
            </a:r>
            <a:r>
              <a:rPr lang="en-US" sz="1600" dirty="0" err="1" smtClean="0">
                <a:solidFill>
                  <a:schemeClr val="accent6">
                    <a:lumMod val="50000"/>
                  </a:schemeClr>
                </a:solidFill>
                <a:latin typeface="Times New Roman" pitchFamily="18" charset="0"/>
                <a:cs typeface="Times New Roman" pitchFamily="18" charset="0"/>
              </a:rPr>
              <a:t>Howdia</a:t>
            </a:r>
            <a:r>
              <a:rPr lang="en-US" sz="1600" dirty="0" smtClean="0">
                <a:solidFill>
                  <a:schemeClr val="accent6">
                    <a:lumMod val="50000"/>
                  </a:schemeClr>
                </a:solidFill>
                <a:latin typeface="Times New Roman" pitchFamily="18" charset="0"/>
                <a:cs typeface="Times New Roman" pitchFamily="18" charset="0"/>
              </a:rPr>
              <a:t> College (</a:t>
            </a:r>
            <a:r>
              <a:rPr lang="en-US" sz="1600" dirty="0" err="1" smtClean="0">
                <a:solidFill>
                  <a:schemeClr val="accent6">
                    <a:lumMod val="50000"/>
                  </a:schemeClr>
                </a:solidFill>
                <a:latin typeface="Times New Roman" pitchFamily="18" charset="0"/>
                <a:cs typeface="Times New Roman" pitchFamily="18" charset="0"/>
              </a:rPr>
              <a:t>Autonomus</a:t>
            </a:r>
            <a:r>
              <a:rPr lang="en-US" sz="1600" dirty="0" smtClean="0">
                <a:solidFill>
                  <a:schemeClr val="accent6">
                    <a:lumMod val="50000"/>
                  </a:schemeClr>
                </a:solidFill>
                <a:latin typeface="Times New Roman" pitchFamily="18" charset="0"/>
                <a:cs typeface="Times New Roman" pitchFamily="18" charset="0"/>
              </a:rPr>
              <a:t>) </a:t>
            </a:r>
            <a:r>
              <a:rPr lang="en-US" sz="1600" dirty="0" err="1" smtClean="0">
                <a:solidFill>
                  <a:schemeClr val="accent6">
                    <a:lumMod val="50000"/>
                  </a:schemeClr>
                </a:solidFill>
                <a:latin typeface="Times New Roman" pitchFamily="18" charset="0"/>
                <a:cs typeface="Times New Roman" pitchFamily="18" charset="0"/>
              </a:rPr>
              <a:t>Uthamapalayam</a:t>
            </a:r>
            <a:r>
              <a:rPr lang="en-US" sz="1600" dirty="0" smtClean="0">
                <a:solidFill>
                  <a:schemeClr val="accent6">
                    <a:lumMod val="50000"/>
                  </a:schemeClr>
                </a:solidFill>
                <a:latin typeface="Times New Roman" pitchFamily="18" charset="0"/>
                <a:cs typeface="Times New Roman" pitchFamily="18" charset="0"/>
              </a:rPr>
              <a:t>.</a:t>
            </a:r>
          </a:p>
          <a:p>
            <a:pPr marL="0" indent="0" algn="ctr">
              <a:spcBef>
                <a:spcPts val="0"/>
              </a:spcBef>
              <a:buFont typeface="Arial" pitchFamily="34" charset="0"/>
              <a:buNone/>
            </a:pPr>
            <a:r>
              <a:rPr lang="en-US" sz="1600" dirty="0" smtClean="0">
                <a:solidFill>
                  <a:schemeClr val="accent6">
                    <a:lumMod val="50000"/>
                  </a:schemeClr>
                </a:solidFill>
                <a:latin typeface="Times New Roman" pitchFamily="18" charset="0"/>
                <a:cs typeface="Times New Roman" pitchFamily="18" charset="0"/>
              </a:rPr>
              <a:t>Blog ID: www.sathaki90.blogspot.com</a:t>
            </a:r>
            <a:endParaRPr lang="ru-RU" sz="1600" dirty="0">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24"/>
            <a:ext cx="6934200" cy="715963"/>
          </a:xfrm>
        </p:spPr>
        <p:txBody>
          <a:bodyPr/>
          <a:lstStyle/>
          <a:p>
            <a:r>
              <a:rPr lang="en-IN" sz="4000" b="1" dirty="0" err="1" smtClean="0">
                <a:solidFill>
                  <a:schemeClr val="tx1"/>
                </a:solidFill>
                <a:latin typeface="Californian FB" pitchFamily="18" charset="0"/>
              </a:rPr>
              <a:t>Antarah</a:t>
            </a:r>
            <a:r>
              <a:rPr lang="en-IN" sz="4000" b="1" dirty="0" smtClean="0">
                <a:solidFill>
                  <a:schemeClr val="tx1"/>
                </a:solidFill>
                <a:latin typeface="Californian FB" pitchFamily="18" charset="0"/>
              </a:rPr>
              <a:t> </a:t>
            </a:r>
            <a:r>
              <a:rPr lang="en-IN" sz="4000" b="1" dirty="0" err="1" smtClean="0">
                <a:solidFill>
                  <a:schemeClr val="tx1"/>
                </a:solidFill>
                <a:latin typeface="Californian FB" pitchFamily="18" charset="0"/>
              </a:rPr>
              <a:t>ibn</a:t>
            </a:r>
            <a:r>
              <a:rPr lang="en-IN" sz="4000" b="1" dirty="0" smtClean="0">
                <a:solidFill>
                  <a:schemeClr val="tx1"/>
                </a:solidFill>
                <a:latin typeface="Californian FB" pitchFamily="18" charset="0"/>
              </a:rPr>
              <a:t> </a:t>
            </a:r>
            <a:r>
              <a:rPr lang="en-IN" sz="4000" b="1" dirty="0" err="1" smtClean="0">
                <a:solidFill>
                  <a:schemeClr val="tx1"/>
                </a:solidFill>
                <a:latin typeface="Californian FB" pitchFamily="18" charset="0"/>
              </a:rPr>
              <a:t>Shaddad</a:t>
            </a:r>
            <a:endParaRPr lang="en-IN" sz="4000" b="1" dirty="0">
              <a:solidFill>
                <a:schemeClr val="tx1"/>
              </a:solidFill>
              <a:latin typeface="Californian FB" pitchFamily="18" charset="0"/>
            </a:endParaRPr>
          </a:p>
        </p:txBody>
      </p:sp>
      <p:sp>
        <p:nvSpPr>
          <p:cNvPr id="60419" name="Rectangle 3"/>
          <p:cNvSpPr>
            <a:spLocks noGrp="1" noChangeArrowheads="1"/>
          </p:cNvSpPr>
          <p:nvPr>
            <p:ph type="body" idx="1"/>
          </p:nvPr>
        </p:nvSpPr>
        <p:spPr>
          <a:xfrm>
            <a:off x="1785918" y="714356"/>
            <a:ext cx="7129482" cy="6143644"/>
          </a:xfrm>
        </p:spPr>
        <p:txBody>
          <a:bodyPr/>
          <a:lstStyle/>
          <a:p>
            <a:pPr marL="0" indent="0" algn="just">
              <a:buNone/>
            </a:pPr>
            <a:r>
              <a:rPr lang="en-IN" sz="2400" dirty="0" smtClean="0">
                <a:solidFill>
                  <a:schemeClr val="tx1"/>
                </a:solidFill>
                <a:latin typeface="Californian FB" pitchFamily="18" charset="0"/>
              </a:rPr>
              <a:t>	</a:t>
            </a:r>
            <a:r>
              <a:rPr lang="ar-SA" sz="2400" dirty="0" smtClean="0">
                <a:solidFill>
                  <a:schemeClr val="tx1"/>
                </a:solidFill>
                <a:latin typeface="Californian FB" pitchFamily="18" charset="0"/>
              </a:rPr>
              <a:t>ʿ</a:t>
            </a:r>
            <a:r>
              <a:rPr lang="en-IN" sz="2400" dirty="0" err="1">
                <a:solidFill>
                  <a:schemeClr val="tx1"/>
                </a:solidFill>
                <a:latin typeface="Californian FB" pitchFamily="18" charset="0"/>
              </a:rPr>
              <a:t>Antarah</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ibn</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Shaddād</a:t>
            </a:r>
            <a:r>
              <a:rPr lang="en-IN" sz="2400" dirty="0">
                <a:solidFill>
                  <a:schemeClr val="tx1"/>
                </a:solidFill>
                <a:latin typeface="Californian FB" pitchFamily="18" charset="0"/>
              </a:rPr>
              <a:t> al-</a:t>
            </a:r>
            <a:r>
              <a:rPr lang="en-IN" sz="2400" dirty="0" err="1">
                <a:solidFill>
                  <a:schemeClr val="tx1"/>
                </a:solidFill>
                <a:latin typeface="Californian FB" pitchFamily="18" charset="0"/>
              </a:rPr>
              <a:t>ʿAbsī</a:t>
            </a:r>
            <a:r>
              <a:rPr lang="en-IN" sz="2400" dirty="0">
                <a:solidFill>
                  <a:schemeClr val="tx1"/>
                </a:solidFill>
                <a:latin typeface="Californian FB" pitchFamily="18" charset="0"/>
              </a:rPr>
              <a:t>; AD 525–608), also known as </a:t>
            </a:r>
            <a:r>
              <a:rPr lang="en-IN" sz="2400" dirty="0" err="1">
                <a:solidFill>
                  <a:schemeClr val="tx1"/>
                </a:solidFill>
                <a:latin typeface="Californian FB" pitchFamily="18" charset="0"/>
              </a:rPr>
              <a:t>ʿAntar</a:t>
            </a:r>
            <a:r>
              <a:rPr lang="en-IN" sz="2400" dirty="0">
                <a:solidFill>
                  <a:schemeClr val="tx1"/>
                </a:solidFill>
                <a:latin typeface="Californian FB" pitchFamily="18" charset="0"/>
              </a:rPr>
              <a:t>, was </a:t>
            </a:r>
            <a:r>
              <a:rPr lang="en-IN" sz="2400" dirty="0" smtClean="0">
                <a:solidFill>
                  <a:schemeClr val="tx1"/>
                </a:solidFill>
                <a:latin typeface="Californian FB" pitchFamily="18" charset="0"/>
              </a:rPr>
              <a:t>a pre – Islamic Arab </a:t>
            </a:r>
            <a:r>
              <a:rPr lang="en-IN" sz="2400" dirty="0">
                <a:solidFill>
                  <a:schemeClr val="tx1"/>
                </a:solidFill>
                <a:latin typeface="Californian FB" pitchFamily="18" charset="0"/>
              </a:rPr>
              <a:t>knight and poet, famous for both his poetry and his adventurous life. His chief poem forms part of </a:t>
            </a:r>
            <a:r>
              <a:rPr lang="en-IN" sz="2400" dirty="0" smtClean="0">
                <a:solidFill>
                  <a:schemeClr val="tx1"/>
                </a:solidFill>
                <a:latin typeface="Californian FB" pitchFamily="18" charset="0"/>
              </a:rPr>
              <a:t>the </a:t>
            </a:r>
            <a:r>
              <a:rPr lang="en-IN" sz="2400" dirty="0" err="1" smtClean="0">
                <a:solidFill>
                  <a:schemeClr val="tx1"/>
                </a:solidFill>
                <a:latin typeface="Californian FB" pitchFamily="18" charset="0"/>
              </a:rPr>
              <a:t>Muallaqat</a:t>
            </a:r>
            <a:r>
              <a:rPr lang="en-IN" sz="2400" dirty="0" smtClean="0">
                <a:solidFill>
                  <a:schemeClr val="tx1"/>
                </a:solidFill>
                <a:latin typeface="Californian FB" pitchFamily="18" charset="0"/>
              </a:rPr>
              <a:t>, the </a:t>
            </a:r>
            <a:r>
              <a:rPr lang="en-IN" sz="2400" dirty="0">
                <a:solidFill>
                  <a:schemeClr val="tx1"/>
                </a:solidFill>
                <a:latin typeface="Californian FB" pitchFamily="18" charset="0"/>
              </a:rPr>
              <a:t>collection of seven "hanging odes" legendarily said to have been suspended in </a:t>
            </a:r>
            <a:r>
              <a:rPr lang="en-IN" sz="2400" dirty="0" smtClean="0">
                <a:solidFill>
                  <a:schemeClr val="tx1"/>
                </a:solidFill>
                <a:latin typeface="Californian FB" pitchFamily="18" charset="0"/>
              </a:rPr>
              <a:t>the </a:t>
            </a:r>
            <a:r>
              <a:rPr lang="en-IN" sz="2400" dirty="0" err="1" smtClean="0">
                <a:solidFill>
                  <a:schemeClr val="tx1"/>
                </a:solidFill>
                <a:latin typeface="Californian FB" pitchFamily="18" charset="0"/>
              </a:rPr>
              <a:t>Kaaba</a:t>
            </a:r>
            <a:r>
              <a:rPr lang="en-IN" sz="2400" dirty="0" smtClean="0">
                <a:solidFill>
                  <a:schemeClr val="tx1"/>
                </a:solidFill>
                <a:latin typeface="Californian FB" pitchFamily="18" charset="0"/>
              </a:rPr>
              <a:t>. The </a:t>
            </a:r>
            <a:r>
              <a:rPr lang="en-IN" sz="2400" dirty="0">
                <a:solidFill>
                  <a:schemeClr val="tx1"/>
                </a:solidFill>
                <a:latin typeface="Californian FB" pitchFamily="18" charset="0"/>
              </a:rPr>
              <a:t>account of his life forms the basis of a long and extravagant romance</a:t>
            </a:r>
            <a:r>
              <a:rPr lang="en-IN" sz="2400" dirty="0" smtClean="0">
                <a:solidFill>
                  <a:schemeClr val="tx1"/>
                </a:solidFill>
                <a:latin typeface="Californian FB" pitchFamily="18" charset="0"/>
              </a:rPr>
              <a:t>.</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ʿAntarah</a:t>
            </a:r>
            <a:r>
              <a:rPr lang="en-IN" sz="2400" dirty="0">
                <a:solidFill>
                  <a:schemeClr val="tx1"/>
                </a:solidFill>
                <a:latin typeface="Californian FB" pitchFamily="18" charset="0"/>
              </a:rPr>
              <a:t> was born in </a:t>
            </a:r>
            <a:r>
              <a:rPr lang="en-IN" sz="2400" dirty="0" smtClean="0">
                <a:solidFill>
                  <a:schemeClr val="tx1"/>
                </a:solidFill>
                <a:latin typeface="Californian FB" pitchFamily="18" charset="0"/>
              </a:rPr>
              <a:t>Najd in Arabia. </a:t>
            </a:r>
            <a:r>
              <a:rPr lang="en-IN" sz="2400" dirty="0">
                <a:solidFill>
                  <a:schemeClr val="tx1"/>
                </a:solidFill>
                <a:latin typeface="Californian FB" pitchFamily="18" charset="0"/>
              </a:rPr>
              <a:t>His father was </a:t>
            </a:r>
            <a:r>
              <a:rPr lang="en-IN" sz="2400" dirty="0" err="1">
                <a:solidFill>
                  <a:schemeClr val="tx1"/>
                </a:solidFill>
                <a:latin typeface="Californian FB" pitchFamily="18" charset="0"/>
              </a:rPr>
              <a:t>Shaddād</a:t>
            </a:r>
            <a:r>
              <a:rPr lang="en-IN" sz="2400" dirty="0">
                <a:solidFill>
                  <a:schemeClr val="tx1"/>
                </a:solidFill>
                <a:latin typeface="Californian FB" pitchFamily="18" charset="0"/>
              </a:rPr>
              <a:t> al-</a:t>
            </a:r>
            <a:r>
              <a:rPr lang="en-IN" sz="2400" dirty="0" err="1">
                <a:solidFill>
                  <a:schemeClr val="tx1"/>
                </a:solidFill>
                <a:latin typeface="Californian FB" pitchFamily="18" charset="0"/>
              </a:rPr>
              <a:t>ʿAbsī</a:t>
            </a:r>
            <a:r>
              <a:rPr lang="en-IN" sz="2400" dirty="0">
                <a:solidFill>
                  <a:schemeClr val="tx1"/>
                </a:solidFill>
                <a:latin typeface="Californian FB" pitchFamily="18" charset="0"/>
              </a:rPr>
              <a:t>, a respected warrior of </a:t>
            </a:r>
            <a:r>
              <a:rPr lang="en-IN" sz="2400" dirty="0" smtClean="0">
                <a:solidFill>
                  <a:schemeClr val="tx1"/>
                </a:solidFill>
                <a:latin typeface="Californian FB" pitchFamily="18" charset="0"/>
              </a:rPr>
              <a:t>the </a:t>
            </a:r>
            <a:r>
              <a:rPr lang="en-IN" sz="2400" dirty="0" err="1" smtClean="0">
                <a:solidFill>
                  <a:schemeClr val="tx1"/>
                </a:solidFill>
                <a:latin typeface="Californian FB" pitchFamily="18" charset="0"/>
              </a:rPr>
              <a:t>Banu</a:t>
            </a:r>
            <a:r>
              <a:rPr lang="en-IN" sz="2400" dirty="0" smtClean="0">
                <a:solidFill>
                  <a:schemeClr val="tx1"/>
                </a:solidFill>
                <a:latin typeface="Californian FB" pitchFamily="18" charset="0"/>
              </a:rPr>
              <a:t> Abs under </a:t>
            </a:r>
            <a:r>
              <a:rPr lang="en-IN" sz="2400" dirty="0">
                <a:solidFill>
                  <a:schemeClr val="tx1"/>
                </a:solidFill>
                <a:latin typeface="Californian FB" pitchFamily="18" charset="0"/>
              </a:rPr>
              <a:t>their chief </a:t>
            </a:r>
            <a:r>
              <a:rPr lang="en-IN" sz="2400" dirty="0" err="1" smtClean="0">
                <a:solidFill>
                  <a:schemeClr val="tx1"/>
                </a:solidFill>
                <a:latin typeface="Californian FB" pitchFamily="18" charset="0"/>
              </a:rPr>
              <a:t>Zuhayr</a:t>
            </a:r>
            <a:r>
              <a:rPr lang="en-IN" sz="2400" dirty="0" smtClean="0">
                <a:solidFill>
                  <a:schemeClr val="tx1"/>
                </a:solidFill>
                <a:latin typeface="Californian FB" pitchFamily="18" charset="0"/>
              </a:rPr>
              <a:t>. His </a:t>
            </a:r>
            <a:r>
              <a:rPr lang="en-IN" sz="2400" dirty="0">
                <a:solidFill>
                  <a:schemeClr val="tx1"/>
                </a:solidFill>
                <a:latin typeface="Californian FB" pitchFamily="18" charset="0"/>
              </a:rPr>
              <a:t>mother was </a:t>
            </a:r>
            <a:r>
              <a:rPr lang="en-IN" sz="2400" dirty="0" smtClean="0">
                <a:solidFill>
                  <a:schemeClr val="tx1"/>
                </a:solidFill>
                <a:latin typeface="Californian FB" pitchFamily="18" charset="0"/>
              </a:rPr>
              <a:t>an </a:t>
            </a:r>
            <a:r>
              <a:rPr lang="en-IN" sz="2400" dirty="0" err="1" smtClean="0">
                <a:solidFill>
                  <a:schemeClr val="tx1"/>
                </a:solidFill>
                <a:latin typeface="Californian FB" pitchFamily="18" charset="0"/>
              </a:rPr>
              <a:t>Ethiopianwoman</a:t>
            </a:r>
            <a:r>
              <a:rPr lang="en-IN" sz="2400" dirty="0" smtClean="0">
                <a:solidFill>
                  <a:schemeClr val="tx1"/>
                </a:solidFill>
                <a:latin typeface="Californian FB" pitchFamily="18" charset="0"/>
              </a:rPr>
              <a:t> </a:t>
            </a:r>
            <a:r>
              <a:rPr lang="en-IN" sz="2400" dirty="0">
                <a:solidFill>
                  <a:schemeClr val="tx1"/>
                </a:solidFill>
                <a:latin typeface="Californian FB" pitchFamily="18" charset="0"/>
              </a:rPr>
              <a:t>named </a:t>
            </a:r>
            <a:r>
              <a:rPr lang="en-IN" sz="2400" dirty="0" err="1" smtClean="0">
                <a:solidFill>
                  <a:schemeClr val="tx1"/>
                </a:solidFill>
                <a:latin typeface="Californian FB" pitchFamily="18" charset="0"/>
              </a:rPr>
              <a:t>Zabeebah</a:t>
            </a:r>
            <a:r>
              <a:rPr lang="en-IN" sz="2400" dirty="0" smtClean="0">
                <a:solidFill>
                  <a:schemeClr val="tx1"/>
                </a:solidFill>
                <a:latin typeface="Californian FB" pitchFamily="18" charset="0"/>
              </a:rPr>
              <a:t>.</a:t>
            </a:r>
            <a:r>
              <a:rPr lang="en-IN" sz="2400" baseline="30000" dirty="0">
                <a:latin typeface="Californian FB" pitchFamily="18" charset="0"/>
              </a:rPr>
              <a:t> </a:t>
            </a:r>
            <a:r>
              <a:rPr lang="en-IN" sz="2400" dirty="0" smtClean="0">
                <a:solidFill>
                  <a:schemeClr val="tx1"/>
                </a:solidFill>
                <a:latin typeface="Californian FB" pitchFamily="18" charset="0"/>
              </a:rPr>
              <a:t>She </a:t>
            </a:r>
            <a:r>
              <a:rPr lang="en-IN" sz="2400" dirty="0">
                <a:solidFill>
                  <a:schemeClr val="tx1"/>
                </a:solidFill>
                <a:latin typeface="Californian FB" pitchFamily="18" charset="0"/>
              </a:rPr>
              <a:t>was a princess taken as a captive by his father as </a:t>
            </a:r>
            <a:r>
              <a:rPr lang="en-IN" sz="2400" dirty="0" smtClean="0">
                <a:solidFill>
                  <a:schemeClr val="tx1"/>
                </a:solidFill>
                <a:latin typeface="Californian FB" pitchFamily="18" charset="0"/>
              </a:rPr>
              <a:t>a slave during </a:t>
            </a:r>
            <a:r>
              <a:rPr lang="en-IN" sz="2400" dirty="0">
                <a:solidFill>
                  <a:schemeClr val="tx1"/>
                </a:solidFill>
                <a:latin typeface="Californian FB" pitchFamily="18" charset="0"/>
              </a:rPr>
              <a:t>one of the tribe's raids </a:t>
            </a:r>
            <a:r>
              <a:rPr lang="en-IN" sz="2400" dirty="0" smtClean="0">
                <a:solidFill>
                  <a:schemeClr val="tx1"/>
                </a:solidFill>
                <a:latin typeface="Californian FB" pitchFamily="18" charset="0"/>
              </a:rPr>
              <a:t>against Axum. Described </a:t>
            </a:r>
            <a:r>
              <a:rPr lang="en-IN" sz="2400" dirty="0">
                <a:solidFill>
                  <a:schemeClr val="tx1"/>
                </a:solidFill>
                <a:latin typeface="Californian FB" pitchFamily="18" charset="0"/>
              </a:rPr>
              <a:t>as an "Arab crow" (al-</a:t>
            </a:r>
            <a:r>
              <a:rPr lang="en-IN" sz="2400" dirty="0" err="1">
                <a:solidFill>
                  <a:schemeClr val="tx1"/>
                </a:solidFill>
                <a:latin typeface="Californian FB" pitchFamily="18" charset="0"/>
              </a:rPr>
              <a:t>aghribah</a:t>
            </a:r>
            <a:r>
              <a:rPr lang="en-IN" sz="2400" dirty="0">
                <a:solidFill>
                  <a:schemeClr val="tx1"/>
                </a:solidFill>
                <a:latin typeface="Californian FB" pitchFamily="18" charset="0"/>
              </a:rPr>
              <a:t> al-'Arab) owing to his dark </a:t>
            </a:r>
            <a:r>
              <a:rPr lang="en-IN" sz="2400" dirty="0" err="1" smtClean="0">
                <a:solidFill>
                  <a:schemeClr val="tx1"/>
                </a:solidFill>
                <a:latin typeface="Californian FB" pitchFamily="18" charset="0"/>
              </a:rPr>
              <a:t>complexion,ʿAntarah</a:t>
            </a:r>
            <a:r>
              <a:rPr lang="en-IN" sz="2400" dirty="0" smtClean="0">
                <a:solidFill>
                  <a:schemeClr val="tx1"/>
                </a:solidFill>
                <a:latin typeface="Californian FB" pitchFamily="18" charset="0"/>
              </a:rPr>
              <a:t> </a:t>
            </a:r>
            <a:r>
              <a:rPr lang="en-IN" sz="2400" dirty="0">
                <a:solidFill>
                  <a:schemeClr val="tx1"/>
                </a:solidFill>
                <a:latin typeface="Californian FB" pitchFamily="18" charset="0"/>
              </a:rPr>
              <a:t>grew up a slave as well. </a:t>
            </a:r>
            <a:endParaRPr lang="en-IN" sz="2400" dirty="0" smtClean="0">
              <a:latin typeface="Californian FB"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71406" y="785794"/>
            <a:ext cx="6934200" cy="715963"/>
          </a:xfrm>
        </p:spPr>
        <p:txBody>
          <a:bodyPr/>
          <a:lstStyle/>
          <a:p>
            <a:r>
              <a:rPr lang="en-IN" sz="4000" b="1" dirty="0" err="1" smtClean="0">
                <a:solidFill>
                  <a:schemeClr val="tx1"/>
                </a:solidFill>
                <a:latin typeface="Californian FB" pitchFamily="18" charset="0"/>
              </a:rPr>
              <a:t>Amr</a:t>
            </a:r>
            <a:r>
              <a:rPr lang="en-IN" sz="4000" b="1" dirty="0" smtClean="0">
                <a:solidFill>
                  <a:schemeClr val="tx1"/>
                </a:solidFill>
                <a:latin typeface="Californian FB" pitchFamily="18" charset="0"/>
              </a:rPr>
              <a:t> </a:t>
            </a:r>
            <a:r>
              <a:rPr lang="en-IN" sz="4000" b="1" dirty="0" err="1" smtClean="0">
                <a:solidFill>
                  <a:schemeClr val="tx1"/>
                </a:solidFill>
                <a:latin typeface="Californian FB" pitchFamily="18" charset="0"/>
              </a:rPr>
              <a:t>ibn</a:t>
            </a:r>
            <a:r>
              <a:rPr lang="en-IN" sz="4000" b="1" dirty="0" smtClean="0">
                <a:solidFill>
                  <a:schemeClr val="tx1"/>
                </a:solidFill>
                <a:latin typeface="Californian FB" pitchFamily="18" charset="0"/>
              </a:rPr>
              <a:t> </a:t>
            </a:r>
            <a:r>
              <a:rPr lang="en-IN" sz="4000" b="1" dirty="0" err="1" smtClean="0">
                <a:solidFill>
                  <a:schemeClr val="tx1"/>
                </a:solidFill>
                <a:latin typeface="Californian FB" pitchFamily="18" charset="0"/>
              </a:rPr>
              <a:t>Kulthum</a:t>
            </a:r>
            <a:endParaRPr lang="en-IN" sz="4000" b="1" dirty="0">
              <a:solidFill>
                <a:schemeClr val="tx1"/>
              </a:solidFill>
              <a:latin typeface="Californian FB" pitchFamily="18" charset="0"/>
            </a:endParaRPr>
          </a:p>
        </p:txBody>
      </p:sp>
      <p:sp>
        <p:nvSpPr>
          <p:cNvPr id="60419" name="Rectangle 3"/>
          <p:cNvSpPr>
            <a:spLocks noGrp="1" noChangeArrowheads="1"/>
          </p:cNvSpPr>
          <p:nvPr>
            <p:ph type="body" idx="1"/>
          </p:nvPr>
        </p:nvSpPr>
        <p:spPr>
          <a:xfrm>
            <a:off x="142844" y="1500174"/>
            <a:ext cx="8786874" cy="5357826"/>
          </a:xfrm>
        </p:spPr>
        <p:txBody>
          <a:bodyPr/>
          <a:lstStyle/>
          <a:p>
            <a:pPr marL="0" indent="0" algn="just">
              <a:buNone/>
            </a:pPr>
            <a:r>
              <a:rPr lang="en-IN" sz="2400" dirty="0" smtClean="0">
                <a:solidFill>
                  <a:schemeClr val="tx1"/>
                </a:solidFill>
                <a:latin typeface="Californian FB" pitchFamily="18" charset="0"/>
              </a:rPr>
              <a:t>	</a:t>
            </a:r>
            <a:r>
              <a:rPr lang="en-IN" sz="2400" dirty="0" err="1" smtClean="0">
                <a:solidFill>
                  <a:schemeClr val="tx1"/>
                </a:solidFill>
                <a:latin typeface="Californian FB" pitchFamily="18" charset="0"/>
              </a:rPr>
              <a:t>Amr</a:t>
            </a:r>
            <a:r>
              <a:rPr lang="en-IN" sz="2400" dirty="0" smtClean="0">
                <a:solidFill>
                  <a:schemeClr val="tx1"/>
                </a:solidFill>
                <a:latin typeface="Californian FB" pitchFamily="18" charset="0"/>
              </a:rPr>
              <a:t> </a:t>
            </a:r>
            <a:r>
              <a:rPr lang="en-IN" sz="2400" dirty="0" err="1">
                <a:solidFill>
                  <a:schemeClr val="tx1"/>
                </a:solidFill>
                <a:latin typeface="Californian FB" pitchFamily="18" charset="0"/>
              </a:rPr>
              <a:t>ibn</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Kulthum</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Ibn</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Malik</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Ibn</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A`tab</a:t>
            </a:r>
            <a:r>
              <a:rPr lang="en-IN" sz="2400" dirty="0">
                <a:solidFill>
                  <a:schemeClr val="tx1"/>
                </a:solidFill>
                <a:latin typeface="Californian FB" pitchFamily="18" charset="0"/>
              </a:rPr>
              <a:t> Abu Al-</a:t>
            </a:r>
            <a:r>
              <a:rPr lang="en-IN" sz="2400" dirty="0" err="1">
                <a:solidFill>
                  <a:schemeClr val="tx1"/>
                </a:solidFill>
                <a:latin typeface="Californian FB" pitchFamily="18" charset="0"/>
              </a:rPr>
              <a:t>Aswad</a:t>
            </a:r>
            <a:r>
              <a:rPr lang="en-IN" sz="2400" dirty="0">
                <a:solidFill>
                  <a:schemeClr val="tx1"/>
                </a:solidFill>
                <a:latin typeface="Californian FB" pitchFamily="18" charset="0"/>
              </a:rPr>
              <a:t> </a:t>
            </a:r>
            <a:r>
              <a:rPr lang="en-IN" sz="2400" dirty="0" smtClean="0">
                <a:solidFill>
                  <a:schemeClr val="tx1"/>
                </a:solidFill>
                <a:latin typeface="Californian FB" pitchFamily="18" charset="0"/>
              </a:rPr>
              <a:t>al-</a:t>
            </a:r>
            <a:r>
              <a:rPr lang="en-IN" sz="2400" dirty="0" err="1" smtClean="0">
                <a:solidFill>
                  <a:schemeClr val="tx1"/>
                </a:solidFill>
                <a:latin typeface="Californian FB" pitchFamily="18" charset="0"/>
              </a:rPr>
              <a:t>Taghlibi</a:t>
            </a:r>
            <a:r>
              <a:rPr lang="en-IN" sz="2400" dirty="0">
                <a:solidFill>
                  <a:schemeClr val="tx1"/>
                </a:solidFill>
                <a:latin typeface="Californian FB" pitchFamily="18" charset="0"/>
              </a:rPr>
              <a:t> </a:t>
            </a:r>
            <a:r>
              <a:rPr lang="ar-SA" sz="2400" dirty="0" smtClean="0">
                <a:solidFill>
                  <a:schemeClr val="tx1"/>
                </a:solidFill>
                <a:latin typeface="Californian FB" pitchFamily="18" charset="0"/>
              </a:rPr>
              <a:t>)</a:t>
            </a:r>
            <a:r>
              <a:rPr lang="en-IN" sz="2400" dirty="0" smtClean="0">
                <a:solidFill>
                  <a:schemeClr val="tx1"/>
                </a:solidFill>
                <a:latin typeface="Californian FB" pitchFamily="18" charset="0"/>
              </a:rPr>
              <a:t>was </a:t>
            </a:r>
            <a:r>
              <a:rPr lang="en-IN" sz="2400" dirty="0">
                <a:solidFill>
                  <a:schemeClr val="tx1"/>
                </a:solidFill>
                <a:latin typeface="Californian FB" pitchFamily="18" charset="0"/>
              </a:rPr>
              <a:t>a poet and chieftain of the </a:t>
            </a:r>
            <a:r>
              <a:rPr lang="en-IN" sz="2400" dirty="0" err="1" smtClean="0">
                <a:solidFill>
                  <a:schemeClr val="tx1"/>
                </a:solidFill>
                <a:latin typeface="Californian FB" pitchFamily="18" charset="0"/>
              </a:rPr>
              <a:t>Taghlib</a:t>
            </a:r>
            <a:r>
              <a:rPr lang="en-IN" sz="2400" dirty="0" smtClean="0">
                <a:solidFill>
                  <a:schemeClr val="tx1"/>
                </a:solidFill>
                <a:latin typeface="Californian FB" pitchFamily="18" charset="0"/>
              </a:rPr>
              <a:t>  tribe in pre- Islamic Arabia. One </a:t>
            </a:r>
            <a:r>
              <a:rPr lang="en-IN" sz="2400" dirty="0">
                <a:solidFill>
                  <a:schemeClr val="tx1"/>
                </a:solidFill>
                <a:latin typeface="Californian FB" pitchFamily="18" charset="0"/>
              </a:rPr>
              <a:t>of his poems was included in </a:t>
            </a:r>
            <a:r>
              <a:rPr lang="en-IN" sz="2400" dirty="0" smtClean="0">
                <a:solidFill>
                  <a:schemeClr val="tx1"/>
                </a:solidFill>
                <a:latin typeface="Californian FB" pitchFamily="18" charset="0"/>
              </a:rPr>
              <a:t>the </a:t>
            </a:r>
            <a:r>
              <a:rPr lang="en-IN" sz="2400" dirty="0" err="1" smtClean="0">
                <a:solidFill>
                  <a:schemeClr val="tx1"/>
                </a:solidFill>
                <a:latin typeface="Californian FB" pitchFamily="18" charset="0"/>
              </a:rPr>
              <a:t>Mua</a:t>
            </a:r>
            <a:r>
              <a:rPr lang="en-IN" sz="2400" dirty="0" err="1" smtClean="0">
                <a:latin typeface="Californian FB" pitchFamily="18" charset="0"/>
              </a:rPr>
              <a:t>llaqat</a:t>
            </a:r>
            <a:r>
              <a:rPr lang="en-IN" sz="2400" dirty="0" smtClean="0">
                <a:latin typeface="Californian FB" pitchFamily="18" charset="0"/>
              </a:rPr>
              <a:t> </a:t>
            </a:r>
            <a:r>
              <a:rPr lang="en-IN" sz="2400" dirty="0" smtClean="0">
                <a:solidFill>
                  <a:schemeClr val="tx1"/>
                </a:solidFill>
                <a:latin typeface="Californian FB" pitchFamily="18" charset="0"/>
              </a:rPr>
              <a:t>The great </a:t>
            </a:r>
            <a:r>
              <a:rPr lang="en-IN" sz="2400" dirty="0" err="1" smtClean="0">
                <a:solidFill>
                  <a:schemeClr val="tx1"/>
                </a:solidFill>
                <a:latin typeface="Californian FB" pitchFamily="18" charset="0"/>
              </a:rPr>
              <a:t>Basus</a:t>
            </a:r>
            <a:r>
              <a:rPr lang="en-IN" sz="2400" dirty="0" smtClean="0">
                <a:solidFill>
                  <a:schemeClr val="tx1"/>
                </a:solidFill>
                <a:latin typeface="Californian FB" pitchFamily="18" charset="0"/>
              </a:rPr>
              <a:t> war, which </a:t>
            </a:r>
            <a:r>
              <a:rPr lang="en-IN" sz="2400" dirty="0">
                <a:solidFill>
                  <a:schemeClr val="tx1"/>
                </a:solidFill>
                <a:latin typeface="Californian FB" pitchFamily="18" charset="0"/>
              </a:rPr>
              <a:t>was between the </a:t>
            </a:r>
            <a:r>
              <a:rPr lang="en-IN" sz="2400" dirty="0" err="1">
                <a:solidFill>
                  <a:schemeClr val="tx1"/>
                </a:solidFill>
                <a:latin typeface="Californian FB" pitchFamily="18" charset="0"/>
              </a:rPr>
              <a:t>Taghlibs</a:t>
            </a:r>
            <a:r>
              <a:rPr lang="en-IN" sz="2400" dirty="0">
                <a:solidFill>
                  <a:schemeClr val="tx1"/>
                </a:solidFill>
                <a:latin typeface="Californian FB" pitchFamily="18" charset="0"/>
              </a:rPr>
              <a:t> and the </a:t>
            </a:r>
            <a:r>
              <a:rPr lang="en-IN" sz="2400" dirty="0" err="1">
                <a:solidFill>
                  <a:schemeClr val="tx1"/>
                </a:solidFill>
                <a:latin typeface="Californian FB" pitchFamily="18" charset="0"/>
              </a:rPr>
              <a:t>Bakrs</a:t>
            </a:r>
            <a:r>
              <a:rPr lang="en-IN" sz="2400" dirty="0">
                <a:solidFill>
                  <a:schemeClr val="tx1"/>
                </a:solidFill>
                <a:latin typeface="Californian FB" pitchFamily="18" charset="0"/>
              </a:rPr>
              <a:t>, lasted for approximately forty years until </a:t>
            </a:r>
            <a:r>
              <a:rPr lang="en-IN" sz="2400" dirty="0" smtClean="0">
                <a:solidFill>
                  <a:schemeClr val="tx1"/>
                </a:solidFill>
                <a:latin typeface="Californian FB" pitchFamily="18" charset="0"/>
              </a:rPr>
              <a:t>the </a:t>
            </a:r>
            <a:r>
              <a:rPr lang="en-IN" sz="2400" dirty="0" err="1" smtClean="0">
                <a:solidFill>
                  <a:schemeClr val="tx1"/>
                </a:solidFill>
                <a:latin typeface="Californian FB" pitchFamily="18" charset="0"/>
              </a:rPr>
              <a:t>Lakhmids</a:t>
            </a:r>
            <a:r>
              <a:rPr lang="en-IN" sz="2400" dirty="0" smtClean="0">
                <a:solidFill>
                  <a:schemeClr val="tx1"/>
                </a:solidFill>
                <a:latin typeface="Californian FB" pitchFamily="18" charset="0"/>
              </a:rPr>
              <a:t> king of al- </a:t>
            </a:r>
            <a:r>
              <a:rPr lang="en-IN" sz="2400" dirty="0" err="1" smtClean="0">
                <a:solidFill>
                  <a:schemeClr val="tx1"/>
                </a:solidFill>
                <a:latin typeface="Californian FB" pitchFamily="18" charset="0"/>
              </a:rPr>
              <a:t>Hirah</a:t>
            </a:r>
            <a:r>
              <a:rPr lang="en-IN" sz="2400" dirty="0" smtClean="0">
                <a:solidFill>
                  <a:schemeClr val="tx1"/>
                </a:solidFill>
                <a:latin typeface="Californian FB" pitchFamily="18" charset="0"/>
              </a:rPr>
              <a:t>, </a:t>
            </a:r>
            <a:r>
              <a:rPr lang="en-IN" sz="2400" dirty="0" err="1" smtClean="0">
                <a:solidFill>
                  <a:schemeClr val="tx1"/>
                </a:solidFill>
                <a:latin typeface="Californian FB" pitchFamily="18" charset="0"/>
              </a:rPr>
              <a:t>Amr</a:t>
            </a:r>
            <a:r>
              <a:rPr lang="en-IN" sz="2400" dirty="0" smtClean="0">
                <a:solidFill>
                  <a:schemeClr val="tx1"/>
                </a:solidFill>
                <a:latin typeface="Californian FB" pitchFamily="18" charset="0"/>
              </a:rPr>
              <a:t> </a:t>
            </a:r>
            <a:r>
              <a:rPr lang="en-IN" sz="2400" dirty="0" err="1" smtClean="0">
                <a:solidFill>
                  <a:schemeClr val="tx1"/>
                </a:solidFill>
                <a:latin typeface="Californian FB" pitchFamily="18" charset="0"/>
              </a:rPr>
              <a:t>ibn</a:t>
            </a:r>
            <a:r>
              <a:rPr lang="en-IN" sz="2400" dirty="0" smtClean="0">
                <a:solidFill>
                  <a:schemeClr val="tx1"/>
                </a:solidFill>
                <a:latin typeface="Californian FB" pitchFamily="18" charset="0"/>
              </a:rPr>
              <a:t> Hind, urged </a:t>
            </a:r>
            <a:r>
              <a:rPr lang="en-IN" sz="2400" dirty="0">
                <a:solidFill>
                  <a:schemeClr val="tx1"/>
                </a:solidFill>
                <a:latin typeface="Californian FB" pitchFamily="18" charset="0"/>
              </a:rPr>
              <a:t>them to make peace with each other on condition that some of their children were to be taken hostages by the </a:t>
            </a:r>
            <a:r>
              <a:rPr lang="en-IN" sz="2400" dirty="0" smtClean="0">
                <a:solidFill>
                  <a:schemeClr val="tx1"/>
                </a:solidFill>
                <a:latin typeface="Californian FB" pitchFamily="18" charset="0"/>
              </a:rPr>
              <a:t>king.</a:t>
            </a:r>
          </a:p>
          <a:p>
            <a:pPr marL="0" indent="0" algn="just">
              <a:buNone/>
            </a:pPr>
            <a:r>
              <a:rPr lang="en-IN" sz="2400" dirty="0" smtClean="0">
                <a:solidFill>
                  <a:schemeClr val="tx1"/>
                </a:solidFill>
                <a:latin typeface="Californian FB" pitchFamily="18" charset="0"/>
              </a:rPr>
              <a:t>	The </a:t>
            </a:r>
            <a:r>
              <a:rPr lang="en-IN" sz="2400" dirty="0">
                <a:solidFill>
                  <a:schemeClr val="tx1"/>
                </a:solidFill>
                <a:latin typeface="Californian FB" pitchFamily="18" charset="0"/>
              </a:rPr>
              <a:t>King of </a:t>
            </a:r>
            <a:r>
              <a:rPr lang="en-IN" sz="2400" dirty="0" err="1">
                <a:solidFill>
                  <a:schemeClr val="tx1"/>
                </a:solidFill>
                <a:latin typeface="Californian FB" pitchFamily="18" charset="0"/>
              </a:rPr>
              <a:t>Hira</a:t>
            </a:r>
            <a:r>
              <a:rPr lang="en-IN" sz="2400" dirty="0">
                <a:solidFill>
                  <a:schemeClr val="tx1"/>
                </a:solidFill>
                <a:latin typeface="Californian FB" pitchFamily="18" charset="0"/>
              </a:rPr>
              <a:t> said one day to his drinking companions, "Do you know anyone among the Arabs whose mother declines serving my mother?" They replied, "Yes, </a:t>
            </a:r>
            <a:r>
              <a:rPr lang="en-IN" sz="2400" dirty="0" err="1">
                <a:solidFill>
                  <a:schemeClr val="tx1"/>
                </a:solidFill>
                <a:latin typeface="Californian FB" pitchFamily="18" charset="0"/>
              </a:rPr>
              <a:t>Amr</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Ibn</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Kulthum</a:t>
            </a:r>
            <a:r>
              <a:rPr lang="en-IN" sz="2400" dirty="0">
                <a:solidFill>
                  <a:schemeClr val="tx1"/>
                </a:solidFill>
                <a:latin typeface="Californian FB" pitchFamily="18" charset="0"/>
              </a:rPr>
              <a:t>." The king asked, "Why is that?" His companions replied, "Because her father is Al-</a:t>
            </a:r>
            <a:r>
              <a:rPr lang="en-IN" sz="2400" dirty="0" err="1">
                <a:solidFill>
                  <a:schemeClr val="tx1"/>
                </a:solidFill>
                <a:latin typeface="Californian FB" pitchFamily="18" charset="0"/>
              </a:rPr>
              <a:t>Muhalhel</a:t>
            </a:r>
            <a:r>
              <a:rPr lang="en-IN" sz="2400" dirty="0">
                <a:solidFill>
                  <a:schemeClr val="tx1"/>
                </a:solidFill>
                <a:latin typeface="Californian FB" pitchFamily="18" charset="0"/>
              </a:rPr>
              <a:t> Bin </a:t>
            </a:r>
            <a:r>
              <a:rPr lang="en-IN" sz="2400" dirty="0" err="1">
                <a:solidFill>
                  <a:schemeClr val="tx1"/>
                </a:solidFill>
                <a:latin typeface="Californian FB" pitchFamily="18" charset="0"/>
              </a:rPr>
              <a:t>Rabī'ah</a:t>
            </a:r>
            <a:r>
              <a:rPr lang="en-IN" sz="2400" dirty="0">
                <a:solidFill>
                  <a:schemeClr val="tx1"/>
                </a:solidFill>
                <a:latin typeface="Californian FB" pitchFamily="18" charset="0"/>
              </a:rPr>
              <a:t>, her uncle is </a:t>
            </a:r>
            <a:r>
              <a:rPr lang="en-IN" sz="2400" dirty="0" err="1">
                <a:solidFill>
                  <a:schemeClr val="tx1"/>
                </a:solidFill>
                <a:latin typeface="Californian FB" pitchFamily="18" charset="0"/>
              </a:rPr>
              <a:t>Kolaib</a:t>
            </a:r>
            <a:r>
              <a:rPr lang="en-IN" sz="2400" dirty="0">
                <a:solidFill>
                  <a:schemeClr val="tx1"/>
                </a:solidFill>
                <a:latin typeface="Californian FB" pitchFamily="18" charset="0"/>
              </a:rPr>
              <a:t> a prestigious Arabian, her spouse is </a:t>
            </a:r>
            <a:r>
              <a:rPr lang="en-IN" sz="2400" dirty="0" err="1">
                <a:solidFill>
                  <a:schemeClr val="tx1"/>
                </a:solidFill>
                <a:latin typeface="Californian FB" pitchFamily="18" charset="0"/>
              </a:rPr>
              <a:t>Kulthum</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Ibn</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Malik</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Ibn</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Etab</a:t>
            </a:r>
            <a:r>
              <a:rPr lang="en-IN" sz="2400" dirty="0">
                <a:solidFill>
                  <a:schemeClr val="tx1"/>
                </a:solidFill>
                <a:latin typeface="Californian FB" pitchFamily="18" charset="0"/>
              </a:rPr>
              <a:t> an astounding knight of Arabs and her son is </a:t>
            </a:r>
            <a:r>
              <a:rPr lang="en-IN" sz="2400" dirty="0" err="1">
                <a:solidFill>
                  <a:schemeClr val="tx1"/>
                </a:solidFill>
                <a:latin typeface="Californian FB" pitchFamily="18" charset="0"/>
              </a:rPr>
              <a:t>Amr</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ibn</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Kulthum</a:t>
            </a:r>
            <a:r>
              <a:rPr lang="en-IN" sz="2400" dirty="0">
                <a:solidFill>
                  <a:schemeClr val="tx1"/>
                </a:solidFill>
                <a:latin typeface="Californian FB" pitchFamily="18" charset="0"/>
              </a:rPr>
              <a:t> chief of his clan</a:t>
            </a:r>
            <a:r>
              <a:rPr lang="en-IN" sz="2400" dirty="0" smtClean="0">
                <a:solidFill>
                  <a:schemeClr val="tx1"/>
                </a:solidFill>
                <a:latin typeface="Californian FB" pitchFamily="18" charset="0"/>
              </a:rPr>
              <a:t>.”</a:t>
            </a:r>
            <a:endParaRPr lang="en-IN" sz="2400" dirty="0" smtClean="0">
              <a:latin typeface="Californian FB"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24"/>
            <a:ext cx="6934200" cy="715963"/>
          </a:xfrm>
        </p:spPr>
        <p:txBody>
          <a:bodyPr/>
          <a:lstStyle/>
          <a:p>
            <a:r>
              <a:rPr lang="en-IN" sz="4000" b="1" dirty="0" err="1" smtClean="0">
                <a:solidFill>
                  <a:schemeClr val="tx1"/>
                </a:solidFill>
                <a:latin typeface="Californian FB" pitchFamily="18" charset="0"/>
              </a:rPr>
              <a:t>Harith</a:t>
            </a:r>
            <a:r>
              <a:rPr lang="en-IN" sz="4000" b="1" dirty="0" smtClean="0">
                <a:solidFill>
                  <a:schemeClr val="tx1"/>
                </a:solidFill>
                <a:latin typeface="Californian FB" pitchFamily="18" charset="0"/>
              </a:rPr>
              <a:t> </a:t>
            </a:r>
            <a:r>
              <a:rPr lang="en-IN" sz="4000" b="1" dirty="0" err="1" smtClean="0">
                <a:solidFill>
                  <a:schemeClr val="tx1"/>
                </a:solidFill>
                <a:latin typeface="Californian FB" pitchFamily="18" charset="0"/>
              </a:rPr>
              <a:t>ibn</a:t>
            </a:r>
            <a:r>
              <a:rPr lang="en-IN" sz="4000" b="1" dirty="0" smtClean="0">
                <a:solidFill>
                  <a:schemeClr val="tx1"/>
                </a:solidFill>
                <a:latin typeface="Californian FB" pitchFamily="18" charset="0"/>
              </a:rPr>
              <a:t> </a:t>
            </a:r>
            <a:r>
              <a:rPr lang="en-IN" sz="4000" b="1" dirty="0" err="1" smtClean="0">
                <a:solidFill>
                  <a:schemeClr val="tx1"/>
                </a:solidFill>
                <a:latin typeface="Californian FB" pitchFamily="18" charset="0"/>
              </a:rPr>
              <a:t>Hilliza</a:t>
            </a:r>
            <a:endParaRPr lang="en-IN" sz="4000" b="1" dirty="0">
              <a:solidFill>
                <a:schemeClr val="tx1"/>
              </a:solidFill>
              <a:latin typeface="Californian FB" pitchFamily="18" charset="0"/>
            </a:endParaRPr>
          </a:p>
        </p:txBody>
      </p:sp>
      <p:sp>
        <p:nvSpPr>
          <p:cNvPr id="60419" name="Rectangle 3"/>
          <p:cNvSpPr>
            <a:spLocks noGrp="1" noChangeArrowheads="1"/>
          </p:cNvSpPr>
          <p:nvPr>
            <p:ph type="body" idx="1"/>
          </p:nvPr>
        </p:nvSpPr>
        <p:spPr>
          <a:xfrm>
            <a:off x="1785918" y="714356"/>
            <a:ext cx="7215238" cy="6143644"/>
          </a:xfrm>
        </p:spPr>
        <p:txBody>
          <a:bodyPr/>
          <a:lstStyle/>
          <a:p>
            <a:pPr marL="0" indent="0" algn="just">
              <a:buNone/>
            </a:pPr>
            <a:r>
              <a:rPr lang="en-IN" sz="2400" dirty="0" smtClean="0">
                <a:solidFill>
                  <a:schemeClr val="tx1"/>
                </a:solidFill>
                <a:latin typeface="Californian FB" pitchFamily="18" charset="0"/>
              </a:rPr>
              <a:t>	Al-</a:t>
            </a:r>
            <a:r>
              <a:rPr lang="en-IN" sz="2400" dirty="0" err="1" smtClean="0">
                <a:solidFill>
                  <a:schemeClr val="tx1"/>
                </a:solidFill>
                <a:latin typeface="Californian FB" pitchFamily="18" charset="0"/>
              </a:rPr>
              <a:t>Ḥārith</a:t>
            </a:r>
            <a:r>
              <a:rPr lang="en-IN" sz="2400" dirty="0" smtClean="0">
                <a:solidFill>
                  <a:schemeClr val="tx1"/>
                </a:solidFill>
                <a:latin typeface="Californian FB" pitchFamily="18" charset="0"/>
              </a:rPr>
              <a:t> </a:t>
            </a:r>
            <a:r>
              <a:rPr lang="en-IN" sz="2400" dirty="0" err="1">
                <a:solidFill>
                  <a:schemeClr val="tx1"/>
                </a:solidFill>
                <a:latin typeface="Californian FB" pitchFamily="18" charset="0"/>
              </a:rPr>
              <a:t>ibn</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Ḥilliza</a:t>
            </a:r>
            <a:r>
              <a:rPr lang="en-IN" sz="2400" dirty="0">
                <a:solidFill>
                  <a:schemeClr val="tx1"/>
                </a:solidFill>
                <a:latin typeface="Californian FB" pitchFamily="18" charset="0"/>
              </a:rPr>
              <a:t> al-</a:t>
            </a:r>
            <a:r>
              <a:rPr lang="en-IN" sz="2400" dirty="0" err="1">
                <a:solidFill>
                  <a:schemeClr val="tx1"/>
                </a:solidFill>
                <a:latin typeface="Californian FB" pitchFamily="18" charset="0"/>
              </a:rPr>
              <a:t>Yashkurī</a:t>
            </a:r>
            <a:r>
              <a:rPr lang="en-IN" sz="2400" dirty="0">
                <a:solidFill>
                  <a:schemeClr val="tx1"/>
                </a:solidFill>
                <a:latin typeface="Californian FB" pitchFamily="18" charset="0"/>
              </a:rPr>
              <a:t> </a:t>
            </a:r>
            <a:r>
              <a:rPr lang="en-IN" sz="2400" dirty="0" smtClean="0">
                <a:solidFill>
                  <a:schemeClr val="tx1"/>
                </a:solidFill>
                <a:latin typeface="Californian FB" pitchFamily="18" charset="0"/>
              </a:rPr>
              <a:t>was </a:t>
            </a:r>
            <a:r>
              <a:rPr lang="en-IN" sz="2400" dirty="0">
                <a:solidFill>
                  <a:schemeClr val="tx1"/>
                </a:solidFill>
                <a:latin typeface="Californian FB" pitchFamily="18" charset="0"/>
              </a:rPr>
              <a:t>a </a:t>
            </a:r>
            <a:r>
              <a:rPr lang="en-IN" sz="2400" dirty="0" smtClean="0">
                <a:solidFill>
                  <a:schemeClr val="tx1"/>
                </a:solidFill>
                <a:latin typeface="Californian FB" pitchFamily="18" charset="0"/>
              </a:rPr>
              <a:t/>
            </a:r>
            <a:br>
              <a:rPr lang="en-IN" sz="2400" dirty="0" smtClean="0">
                <a:solidFill>
                  <a:schemeClr val="tx1"/>
                </a:solidFill>
                <a:latin typeface="Californian FB" pitchFamily="18" charset="0"/>
              </a:rPr>
            </a:br>
            <a:r>
              <a:rPr lang="en-IN" sz="2400" dirty="0" smtClean="0">
                <a:solidFill>
                  <a:schemeClr val="tx1"/>
                </a:solidFill>
                <a:latin typeface="Californian FB" pitchFamily="18" charset="0"/>
              </a:rPr>
              <a:t>pre-Islamic </a:t>
            </a:r>
            <a:r>
              <a:rPr lang="en-IN" sz="2400" dirty="0">
                <a:solidFill>
                  <a:schemeClr val="tx1"/>
                </a:solidFill>
                <a:latin typeface="Californian FB" pitchFamily="18" charset="0"/>
              </a:rPr>
              <a:t>Arabian poet of the tribe of </a:t>
            </a:r>
            <a:r>
              <a:rPr lang="en-IN" sz="2400" dirty="0" err="1">
                <a:solidFill>
                  <a:schemeClr val="tx1"/>
                </a:solidFill>
                <a:latin typeface="Californian FB" pitchFamily="18" charset="0"/>
              </a:rPr>
              <a:t>Bakr</a:t>
            </a:r>
            <a:r>
              <a:rPr lang="en-IN" sz="2400" dirty="0">
                <a:solidFill>
                  <a:schemeClr val="tx1"/>
                </a:solidFill>
                <a:latin typeface="Californian FB" pitchFamily="18" charset="0"/>
              </a:rPr>
              <a:t>, from the 5th century. He was the author of one of the seven famous pre-Islamic poems known as the </a:t>
            </a:r>
            <a:r>
              <a:rPr lang="en-IN" sz="2400" dirty="0" err="1">
                <a:solidFill>
                  <a:schemeClr val="tx1"/>
                </a:solidFill>
                <a:latin typeface="Californian FB" pitchFamily="18" charset="0"/>
              </a:rPr>
              <a:t>Mu'allaqat</a:t>
            </a:r>
            <a:r>
              <a:rPr lang="en-IN" sz="2400" dirty="0">
                <a:solidFill>
                  <a:schemeClr val="tx1"/>
                </a:solidFill>
                <a:latin typeface="Californian FB" pitchFamily="18" charset="0"/>
              </a:rPr>
              <a:t>. Little is known of the details of his </a:t>
            </a:r>
            <a:r>
              <a:rPr lang="en-IN" sz="2400" dirty="0" smtClean="0">
                <a:solidFill>
                  <a:schemeClr val="tx1"/>
                </a:solidFill>
                <a:latin typeface="Californian FB" pitchFamily="18" charset="0"/>
              </a:rPr>
              <a:t>life.</a:t>
            </a:r>
          </a:p>
          <a:p>
            <a:pPr marL="0" indent="0" algn="just">
              <a:buNone/>
            </a:pPr>
            <a:r>
              <a:rPr lang="en-IN" sz="2400" dirty="0">
                <a:latin typeface="Californian FB" pitchFamily="18" charset="0"/>
              </a:rPr>
              <a:t>	</a:t>
            </a:r>
            <a:r>
              <a:rPr lang="en-IN" sz="2400" dirty="0" smtClean="0">
                <a:solidFill>
                  <a:schemeClr val="tx1"/>
                </a:solidFill>
                <a:latin typeface="Californian FB" pitchFamily="18" charset="0"/>
              </a:rPr>
              <a:t>The </a:t>
            </a:r>
            <a:r>
              <a:rPr lang="en-IN" sz="2400" dirty="0">
                <a:solidFill>
                  <a:schemeClr val="tx1"/>
                </a:solidFill>
                <a:latin typeface="Californian FB" pitchFamily="18" charset="0"/>
              </a:rPr>
              <a:t>story of the </a:t>
            </a:r>
            <a:r>
              <a:rPr lang="en-IN" sz="2400" dirty="0" err="1">
                <a:solidFill>
                  <a:schemeClr val="tx1"/>
                </a:solidFill>
                <a:latin typeface="Californian FB" pitchFamily="18" charset="0"/>
              </a:rPr>
              <a:t>mu'allaqa</a:t>
            </a:r>
            <a:r>
              <a:rPr lang="en-IN" sz="2400" dirty="0">
                <a:solidFill>
                  <a:schemeClr val="tx1"/>
                </a:solidFill>
                <a:latin typeface="Californian FB" pitchFamily="18" charset="0"/>
              </a:rPr>
              <a:t> which al-</a:t>
            </a:r>
            <a:r>
              <a:rPr lang="en-IN" sz="2400" dirty="0" err="1">
                <a:solidFill>
                  <a:schemeClr val="tx1"/>
                </a:solidFill>
                <a:latin typeface="Californian FB" pitchFamily="18" charset="0"/>
              </a:rPr>
              <a:t>Harith</a:t>
            </a:r>
            <a:r>
              <a:rPr lang="en-IN" sz="2400" dirty="0">
                <a:solidFill>
                  <a:schemeClr val="tx1"/>
                </a:solidFill>
                <a:latin typeface="Californian FB" pitchFamily="18" charset="0"/>
              </a:rPr>
              <a:t> composed is as follows. A dispute had arisen between the men of </a:t>
            </a:r>
            <a:r>
              <a:rPr lang="en-IN" sz="2400" dirty="0" err="1">
                <a:solidFill>
                  <a:schemeClr val="tx1"/>
                </a:solidFill>
                <a:latin typeface="Californian FB" pitchFamily="18" charset="0"/>
              </a:rPr>
              <a:t>Taghlib</a:t>
            </a:r>
            <a:r>
              <a:rPr lang="en-IN" sz="2400" dirty="0">
                <a:solidFill>
                  <a:schemeClr val="tx1"/>
                </a:solidFill>
                <a:latin typeface="Californian FB" pitchFamily="18" charset="0"/>
              </a:rPr>
              <a:t> and those of </a:t>
            </a:r>
            <a:r>
              <a:rPr lang="en-IN" sz="2400" dirty="0" err="1">
                <a:solidFill>
                  <a:schemeClr val="tx1"/>
                </a:solidFill>
                <a:latin typeface="Californian FB" pitchFamily="18" charset="0"/>
              </a:rPr>
              <a:t>Bakr</a:t>
            </a:r>
            <a:r>
              <a:rPr lang="en-IN" sz="2400" dirty="0">
                <a:solidFill>
                  <a:schemeClr val="tx1"/>
                </a:solidFill>
                <a:latin typeface="Californian FB" pitchFamily="18" charset="0"/>
              </a:rPr>
              <a:t> after a number of young </a:t>
            </a:r>
            <a:r>
              <a:rPr lang="en-IN" sz="2400" dirty="0" err="1">
                <a:solidFill>
                  <a:schemeClr val="tx1"/>
                </a:solidFill>
                <a:latin typeface="Californian FB" pitchFamily="18" charset="0"/>
              </a:rPr>
              <a:t>Taghlib</a:t>
            </a:r>
            <a:r>
              <a:rPr lang="en-IN" sz="2400" dirty="0">
                <a:solidFill>
                  <a:schemeClr val="tx1"/>
                </a:solidFill>
                <a:latin typeface="Californian FB" pitchFamily="18" charset="0"/>
              </a:rPr>
              <a:t> men had died in the desert. The men of </a:t>
            </a:r>
            <a:r>
              <a:rPr lang="en-IN" sz="2400" dirty="0" err="1">
                <a:solidFill>
                  <a:schemeClr val="tx1"/>
                </a:solidFill>
                <a:latin typeface="Californian FB" pitchFamily="18" charset="0"/>
              </a:rPr>
              <a:t>Taghlib</a:t>
            </a:r>
            <a:r>
              <a:rPr lang="en-IN" sz="2400" dirty="0">
                <a:solidFill>
                  <a:schemeClr val="tx1"/>
                </a:solidFill>
                <a:latin typeface="Californian FB" pitchFamily="18" charset="0"/>
              </a:rPr>
              <a:t> chose their prince</a:t>
            </a:r>
            <a:r>
              <a:rPr lang="en-IN" sz="2400" dirty="0" smtClean="0">
                <a:solidFill>
                  <a:schemeClr val="tx1"/>
                </a:solidFill>
                <a:latin typeface="Californian FB" pitchFamily="18" charset="0"/>
              </a:rPr>
              <a:t>, </a:t>
            </a:r>
            <a:r>
              <a:rPr lang="en-IN" sz="2400" dirty="0" err="1" smtClean="0">
                <a:solidFill>
                  <a:schemeClr val="tx1"/>
                </a:solidFill>
                <a:latin typeface="Californian FB" pitchFamily="18" charset="0"/>
              </a:rPr>
              <a:t>Amr</a:t>
            </a:r>
            <a:r>
              <a:rPr lang="en-IN" sz="2400" dirty="0" smtClean="0">
                <a:solidFill>
                  <a:schemeClr val="tx1"/>
                </a:solidFill>
                <a:latin typeface="Californian FB" pitchFamily="18" charset="0"/>
              </a:rPr>
              <a:t> </a:t>
            </a:r>
            <a:r>
              <a:rPr lang="en-IN" sz="2400" dirty="0" err="1" smtClean="0">
                <a:solidFill>
                  <a:schemeClr val="tx1"/>
                </a:solidFill>
                <a:latin typeface="Californian FB" pitchFamily="18" charset="0"/>
              </a:rPr>
              <a:t>ibn</a:t>
            </a:r>
            <a:r>
              <a:rPr lang="en-IN" sz="2400" dirty="0" smtClean="0">
                <a:solidFill>
                  <a:schemeClr val="tx1"/>
                </a:solidFill>
                <a:latin typeface="Californian FB" pitchFamily="18" charset="0"/>
              </a:rPr>
              <a:t> </a:t>
            </a:r>
            <a:r>
              <a:rPr lang="en-IN" sz="2400" dirty="0" err="1" smtClean="0">
                <a:solidFill>
                  <a:schemeClr val="tx1"/>
                </a:solidFill>
                <a:latin typeface="Californian FB" pitchFamily="18" charset="0"/>
              </a:rPr>
              <a:t>Kulthum</a:t>
            </a:r>
            <a:r>
              <a:rPr lang="en-IN" sz="2400" dirty="0" smtClean="0">
                <a:solidFill>
                  <a:schemeClr val="tx1"/>
                </a:solidFill>
                <a:latin typeface="Californian FB" pitchFamily="18" charset="0"/>
              </a:rPr>
              <a:t>, to </a:t>
            </a:r>
            <a:r>
              <a:rPr lang="en-IN" sz="2400" dirty="0">
                <a:solidFill>
                  <a:schemeClr val="tx1"/>
                </a:solidFill>
                <a:latin typeface="Californian FB" pitchFamily="18" charset="0"/>
              </a:rPr>
              <a:t>plead their cause </a:t>
            </a:r>
            <a:r>
              <a:rPr lang="en-IN" sz="2400" dirty="0" smtClean="0">
                <a:solidFill>
                  <a:schemeClr val="tx1"/>
                </a:solidFill>
                <a:latin typeface="Californian FB" pitchFamily="18" charset="0"/>
              </a:rPr>
              <a:t>before </a:t>
            </a:r>
            <a:r>
              <a:rPr lang="en-IN" sz="2400" dirty="0" err="1" smtClean="0">
                <a:solidFill>
                  <a:schemeClr val="tx1"/>
                </a:solidFill>
                <a:latin typeface="Californian FB" pitchFamily="18" charset="0"/>
              </a:rPr>
              <a:t>Amr</a:t>
            </a:r>
            <a:r>
              <a:rPr lang="en-IN" sz="2400" dirty="0" smtClean="0">
                <a:solidFill>
                  <a:schemeClr val="tx1"/>
                </a:solidFill>
                <a:latin typeface="Californian FB" pitchFamily="18" charset="0"/>
              </a:rPr>
              <a:t> bin Hind, </a:t>
            </a:r>
            <a:r>
              <a:rPr lang="en-IN" sz="2400" dirty="0">
                <a:solidFill>
                  <a:schemeClr val="tx1"/>
                </a:solidFill>
                <a:latin typeface="Californian FB" pitchFamily="18" charset="0"/>
              </a:rPr>
              <a:t>the king of al-</a:t>
            </a:r>
            <a:r>
              <a:rPr lang="en-IN" sz="2400" dirty="0" err="1">
                <a:solidFill>
                  <a:schemeClr val="tx1"/>
                </a:solidFill>
                <a:latin typeface="Californian FB" pitchFamily="18" charset="0"/>
              </a:rPr>
              <a:t>Hirah</a:t>
            </a:r>
            <a:r>
              <a:rPr lang="en-IN" sz="2400" dirty="0">
                <a:solidFill>
                  <a:schemeClr val="tx1"/>
                </a:solidFill>
                <a:latin typeface="Californian FB" pitchFamily="18" charset="0"/>
              </a:rPr>
              <a:t> in southern Iraq. </a:t>
            </a:r>
            <a:r>
              <a:rPr lang="en-IN" sz="2400" dirty="0" err="1">
                <a:solidFill>
                  <a:schemeClr val="tx1"/>
                </a:solidFill>
                <a:latin typeface="Californian FB" pitchFamily="18" charset="0"/>
              </a:rPr>
              <a:t>Ibn</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Kulthum</a:t>
            </a:r>
            <a:r>
              <a:rPr lang="en-IN" sz="2400" dirty="0">
                <a:solidFill>
                  <a:schemeClr val="tx1"/>
                </a:solidFill>
                <a:latin typeface="Californian FB" pitchFamily="18" charset="0"/>
              </a:rPr>
              <a:t> pleaded the </a:t>
            </a:r>
            <a:r>
              <a:rPr lang="en-IN" sz="2400" dirty="0" err="1">
                <a:solidFill>
                  <a:schemeClr val="tx1"/>
                </a:solidFill>
                <a:latin typeface="Californian FB" pitchFamily="18" charset="0"/>
              </a:rPr>
              <a:t>Taghlib's</a:t>
            </a:r>
            <a:r>
              <a:rPr lang="en-IN" sz="2400" dirty="0">
                <a:solidFill>
                  <a:schemeClr val="tx1"/>
                </a:solidFill>
                <a:latin typeface="Californian FB" pitchFamily="18" charset="0"/>
              </a:rPr>
              <a:t> cause by reciting the sixth of the </a:t>
            </a:r>
            <a:r>
              <a:rPr lang="en-IN" sz="2400" dirty="0" err="1">
                <a:solidFill>
                  <a:schemeClr val="tx1"/>
                </a:solidFill>
                <a:latin typeface="Californian FB" pitchFamily="18" charset="0"/>
              </a:rPr>
              <a:t>mu'allaqāt</a:t>
            </a:r>
            <a:r>
              <a:rPr lang="en-IN" sz="2400" dirty="0">
                <a:solidFill>
                  <a:schemeClr val="tx1"/>
                </a:solidFill>
                <a:latin typeface="Californian FB" pitchFamily="18" charset="0"/>
              </a:rPr>
              <a:t>. A quarrel then broke out between </a:t>
            </a:r>
            <a:r>
              <a:rPr lang="en-IN" sz="2400" dirty="0" err="1">
                <a:solidFill>
                  <a:schemeClr val="tx1"/>
                </a:solidFill>
                <a:latin typeface="Californian FB" pitchFamily="18" charset="0"/>
              </a:rPr>
              <a:t>Ibn</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Kulthum</a:t>
            </a:r>
            <a:r>
              <a:rPr lang="en-IN" sz="2400" dirty="0">
                <a:solidFill>
                  <a:schemeClr val="tx1"/>
                </a:solidFill>
                <a:latin typeface="Californian FB" pitchFamily="18" charset="0"/>
              </a:rPr>
              <a:t> and </a:t>
            </a:r>
            <a:r>
              <a:rPr lang="en-IN" sz="2400" dirty="0" smtClean="0">
                <a:solidFill>
                  <a:schemeClr val="tx1"/>
                </a:solidFill>
                <a:latin typeface="Californian FB" pitchFamily="18" charset="0"/>
              </a:rPr>
              <a:t>al-</a:t>
            </a:r>
            <a:r>
              <a:rPr lang="en-IN" sz="2400" dirty="0" err="1" smtClean="0">
                <a:solidFill>
                  <a:schemeClr val="tx1"/>
                </a:solidFill>
                <a:latin typeface="Californian FB" pitchFamily="18" charset="0"/>
              </a:rPr>
              <a:t>Nu'man</a:t>
            </a:r>
            <a:r>
              <a:rPr lang="en-IN" sz="2400" dirty="0" smtClean="0">
                <a:solidFill>
                  <a:schemeClr val="tx1"/>
                </a:solidFill>
                <a:latin typeface="Californian FB" pitchFamily="18" charset="0"/>
              </a:rPr>
              <a:t>.</a:t>
            </a:r>
            <a:endParaRPr lang="en-IN" sz="2400" dirty="0">
              <a:solidFill>
                <a:schemeClr val="tx1"/>
              </a:solidFill>
              <a:latin typeface="Californian FB" pitchFamily="18" charset="0"/>
            </a:endParaRPr>
          </a:p>
          <a:p>
            <a:pPr marL="457200" indent="-457200" algn="just">
              <a:buNone/>
            </a:pPr>
            <a:endParaRPr lang="en-IN" sz="2400" dirty="0" smtClean="0">
              <a:latin typeface="Californian FB"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00232" y="5270857"/>
            <a:ext cx="5929354" cy="1015663"/>
          </a:xfrm>
          <a:prstGeom prst="rect">
            <a:avLst/>
          </a:prstGeom>
          <a:noFill/>
        </p:spPr>
        <p:txBody>
          <a:bodyPr wrap="square" lIns="91440" tIns="45720" rIns="91440" bIns="45720">
            <a:spAutoFit/>
          </a:bodyPr>
          <a:lstStyle/>
          <a:p>
            <a:pPr algn="ctr"/>
            <a:r>
              <a:rPr lang="en-US" sz="6000" b="1" cap="all" spc="0" dirty="0" smtClean="0">
                <a:ln w="9000" cmpd="sng">
                  <a:solidFill>
                    <a:schemeClr val="accent4">
                      <a:shade val="50000"/>
                      <a:satMod val="120000"/>
                    </a:schemeClr>
                  </a:solidFill>
                  <a:prstDash val="solid"/>
                </a:ln>
                <a:solidFill>
                  <a:srgbClr val="35759D"/>
                </a:solidFill>
                <a:effectLst>
                  <a:reflection blurRad="12700" stA="28000" endPos="45000" dist="1000" dir="5400000" sy="-100000" algn="bl" rotWithShape="0"/>
                </a:effectLst>
              </a:rPr>
              <a:t>Thank you…</a:t>
            </a:r>
            <a:endParaRPr lang="en-US" sz="6000" b="1" cap="all" spc="0" dirty="0">
              <a:ln w="9000" cmpd="sng">
                <a:solidFill>
                  <a:schemeClr val="accent4">
                    <a:shade val="50000"/>
                    <a:satMod val="120000"/>
                  </a:schemeClr>
                </a:solidFill>
                <a:prstDash val="solid"/>
              </a:ln>
              <a:solidFill>
                <a:srgbClr val="35759D"/>
              </a:solidFill>
              <a:effectLst>
                <a:reflection blurRad="12700" stA="28000" endPos="45000" dist="1000" dir="5400000" sy="-100000" algn="bl" rotWithShape="0"/>
              </a:effectLst>
            </a:endParaRPr>
          </a:p>
        </p:txBody>
      </p:sp>
      <p:pic>
        <p:nvPicPr>
          <p:cNvPr id="5" name="Picture 4" descr="Tnx.jpg"/>
          <p:cNvPicPr>
            <a:picLocks noChangeAspect="1"/>
          </p:cNvPicPr>
          <p:nvPr/>
        </p:nvPicPr>
        <p:blipFill>
          <a:blip r:embed="rId2"/>
          <a:stretch>
            <a:fillRect/>
          </a:stretch>
        </p:blipFill>
        <p:spPr>
          <a:xfrm>
            <a:off x="571472" y="1357298"/>
            <a:ext cx="6715172" cy="400050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142844" y="903253"/>
            <a:ext cx="7315200" cy="525483"/>
          </a:xfrm>
        </p:spPr>
        <p:txBody>
          <a:bodyPr/>
          <a:lstStyle/>
          <a:p>
            <a:r>
              <a:rPr lang="en-IN" sz="3200" b="1" dirty="0" smtClean="0">
                <a:latin typeface="Californian FB" pitchFamily="18" charset="0"/>
              </a:rPr>
              <a:t>Seven Poets in </a:t>
            </a:r>
            <a:r>
              <a:rPr lang="en-IN" sz="3200" b="1" dirty="0" err="1" smtClean="0">
                <a:latin typeface="Californian FB" pitchFamily="18" charset="0"/>
              </a:rPr>
              <a:t>Ayyamul</a:t>
            </a:r>
            <a:r>
              <a:rPr lang="en-IN" sz="3200" b="1" dirty="0" smtClean="0">
                <a:latin typeface="Californian FB" pitchFamily="18" charset="0"/>
              </a:rPr>
              <a:t> </a:t>
            </a:r>
            <a:r>
              <a:rPr lang="en-IN" sz="3200" b="1" dirty="0" err="1" smtClean="0">
                <a:latin typeface="Californian FB" pitchFamily="18" charset="0"/>
              </a:rPr>
              <a:t>Jahiliya</a:t>
            </a:r>
            <a:endParaRPr lang="ru-RU" sz="3200" b="1" dirty="0"/>
          </a:p>
        </p:txBody>
      </p:sp>
      <p:sp>
        <p:nvSpPr>
          <p:cNvPr id="17413" name="Rectangle 5"/>
          <p:cNvSpPr>
            <a:spLocks noGrp="1" noChangeArrowheads="1"/>
          </p:cNvSpPr>
          <p:nvPr>
            <p:ph type="body" idx="1"/>
          </p:nvPr>
        </p:nvSpPr>
        <p:spPr>
          <a:xfrm>
            <a:off x="990600" y="1643050"/>
            <a:ext cx="7315200" cy="4714908"/>
          </a:xfrm>
        </p:spPr>
        <p:txBody>
          <a:bodyPr/>
          <a:lstStyle/>
          <a:p>
            <a:pPr>
              <a:buNone/>
            </a:pPr>
            <a:r>
              <a:rPr lang="en-IN" sz="3600" b="1" dirty="0" err="1">
                <a:solidFill>
                  <a:schemeClr val="tx1"/>
                </a:solidFill>
                <a:latin typeface="Californian FB" pitchFamily="18" charset="0"/>
              </a:rPr>
              <a:t>Imru</a:t>
            </a:r>
            <a:r>
              <a:rPr lang="en-IN" sz="3600" b="1" dirty="0">
                <a:solidFill>
                  <a:schemeClr val="tx1"/>
                </a:solidFill>
                <a:latin typeface="Californian FB" pitchFamily="18" charset="0"/>
              </a:rPr>
              <a:t>' </a:t>
            </a:r>
            <a:r>
              <a:rPr lang="en-IN" sz="3600" b="1" dirty="0" smtClean="0">
                <a:solidFill>
                  <a:schemeClr val="tx1"/>
                </a:solidFill>
                <a:latin typeface="Californian FB" pitchFamily="18" charset="0"/>
              </a:rPr>
              <a:t>al-</a:t>
            </a:r>
            <a:r>
              <a:rPr lang="en-IN" sz="3600" b="1" dirty="0" err="1" smtClean="0">
                <a:solidFill>
                  <a:schemeClr val="tx1"/>
                </a:solidFill>
                <a:latin typeface="Californian FB" pitchFamily="18" charset="0"/>
              </a:rPr>
              <a:t>Qais</a:t>
            </a:r>
            <a:endParaRPr lang="en-IN" sz="3600" b="1" dirty="0">
              <a:solidFill>
                <a:schemeClr val="tx1"/>
              </a:solidFill>
              <a:latin typeface="Californian FB" pitchFamily="18" charset="0"/>
            </a:endParaRPr>
          </a:p>
          <a:p>
            <a:pPr>
              <a:buNone/>
            </a:pPr>
            <a:r>
              <a:rPr lang="en-IN" sz="3600" b="1" dirty="0" err="1" smtClean="0">
                <a:solidFill>
                  <a:schemeClr val="tx1"/>
                </a:solidFill>
                <a:latin typeface="Californian FB" pitchFamily="18" charset="0"/>
              </a:rPr>
              <a:t>Labīd</a:t>
            </a:r>
            <a:endParaRPr lang="en-IN" sz="3600" b="1" dirty="0">
              <a:solidFill>
                <a:schemeClr val="tx1"/>
              </a:solidFill>
              <a:latin typeface="Californian FB" pitchFamily="18" charset="0"/>
            </a:endParaRPr>
          </a:p>
          <a:p>
            <a:pPr>
              <a:buNone/>
            </a:pPr>
            <a:r>
              <a:rPr lang="en-IN" sz="3600" b="1" dirty="0" err="1" smtClean="0">
                <a:solidFill>
                  <a:schemeClr val="tx1"/>
                </a:solidFill>
                <a:latin typeface="Californian FB" pitchFamily="18" charset="0"/>
              </a:rPr>
              <a:t>Tarafah</a:t>
            </a:r>
            <a:endParaRPr lang="en-IN" sz="3600" b="1" dirty="0">
              <a:solidFill>
                <a:schemeClr val="tx1"/>
              </a:solidFill>
              <a:latin typeface="Californian FB" pitchFamily="18" charset="0"/>
            </a:endParaRPr>
          </a:p>
          <a:p>
            <a:pPr>
              <a:buNone/>
            </a:pPr>
            <a:r>
              <a:rPr lang="en-IN" sz="3600" b="1" dirty="0" err="1">
                <a:solidFill>
                  <a:schemeClr val="tx1"/>
                </a:solidFill>
                <a:latin typeface="Californian FB" pitchFamily="18" charset="0"/>
              </a:rPr>
              <a:t>Zuhayr</a:t>
            </a:r>
            <a:r>
              <a:rPr lang="en-IN" sz="3600" b="1" dirty="0">
                <a:solidFill>
                  <a:schemeClr val="tx1"/>
                </a:solidFill>
                <a:latin typeface="Californian FB" pitchFamily="18" charset="0"/>
              </a:rPr>
              <a:t> </a:t>
            </a:r>
            <a:r>
              <a:rPr lang="en-IN" sz="3600" b="1" dirty="0" smtClean="0">
                <a:solidFill>
                  <a:schemeClr val="tx1"/>
                </a:solidFill>
                <a:latin typeface="Californian FB" pitchFamily="18" charset="0"/>
              </a:rPr>
              <a:t>bin </a:t>
            </a:r>
            <a:r>
              <a:rPr lang="en-IN" sz="3600" b="1" dirty="0" err="1">
                <a:solidFill>
                  <a:schemeClr val="tx1"/>
                </a:solidFill>
                <a:latin typeface="Californian FB" pitchFamily="18" charset="0"/>
              </a:rPr>
              <a:t>Abi</a:t>
            </a:r>
            <a:r>
              <a:rPr lang="en-IN" sz="3600" b="1" dirty="0">
                <a:solidFill>
                  <a:schemeClr val="tx1"/>
                </a:solidFill>
                <a:latin typeface="Californian FB" pitchFamily="18" charset="0"/>
              </a:rPr>
              <a:t> </a:t>
            </a:r>
            <a:r>
              <a:rPr lang="en-IN" sz="3600" b="1" dirty="0" err="1" smtClean="0">
                <a:solidFill>
                  <a:schemeClr val="tx1"/>
                </a:solidFill>
                <a:latin typeface="Californian FB" pitchFamily="18" charset="0"/>
              </a:rPr>
              <a:t>Sulma</a:t>
            </a:r>
            <a:endParaRPr lang="en-IN" sz="3600" b="1" dirty="0">
              <a:solidFill>
                <a:schemeClr val="tx1"/>
              </a:solidFill>
              <a:latin typeface="Californian FB" pitchFamily="18" charset="0"/>
            </a:endParaRPr>
          </a:p>
          <a:p>
            <a:pPr>
              <a:buNone/>
            </a:pPr>
            <a:r>
              <a:rPr lang="en-IN" sz="3600" b="1" dirty="0" err="1" smtClean="0">
                <a:solidFill>
                  <a:schemeClr val="tx1"/>
                </a:solidFill>
                <a:latin typeface="Californian FB" pitchFamily="18" charset="0"/>
              </a:rPr>
              <a:t>Antarah</a:t>
            </a:r>
            <a:r>
              <a:rPr lang="en-IN" sz="3600" b="1" dirty="0" smtClean="0">
                <a:solidFill>
                  <a:schemeClr val="tx1"/>
                </a:solidFill>
                <a:latin typeface="Californian FB" pitchFamily="18" charset="0"/>
              </a:rPr>
              <a:t> </a:t>
            </a:r>
            <a:r>
              <a:rPr lang="en-IN" sz="3600" b="1" dirty="0" err="1" smtClean="0">
                <a:solidFill>
                  <a:schemeClr val="tx1"/>
                </a:solidFill>
                <a:latin typeface="Californian FB" pitchFamily="18" charset="0"/>
              </a:rPr>
              <a:t>ibn</a:t>
            </a:r>
            <a:r>
              <a:rPr lang="en-IN" sz="3600" b="1" dirty="0" smtClean="0">
                <a:solidFill>
                  <a:schemeClr val="tx1"/>
                </a:solidFill>
                <a:latin typeface="Californian FB" pitchFamily="18" charset="0"/>
              </a:rPr>
              <a:t> </a:t>
            </a:r>
            <a:r>
              <a:rPr lang="en-IN" sz="3600" b="1" dirty="0" err="1" smtClean="0">
                <a:solidFill>
                  <a:schemeClr val="tx1"/>
                </a:solidFill>
                <a:latin typeface="Californian FB" pitchFamily="18" charset="0"/>
              </a:rPr>
              <a:t>Shaddad</a:t>
            </a:r>
            <a:endParaRPr lang="en-IN" sz="3600" b="1" dirty="0">
              <a:solidFill>
                <a:schemeClr val="tx1"/>
              </a:solidFill>
              <a:latin typeface="Californian FB" pitchFamily="18" charset="0"/>
            </a:endParaRPr>
          </a:p>
          <a:p>
            <a:pPr>
              <a:buNone/>
            </a:pPr>
            <a:r>
              <a:rPr lang="en-IN" sz="3600" b="1" dirty="0" err="1" smtClean="0">
                <a:solidFill>
                  <a:schemeClr val="tx1"/>
                </a:solidFill>
                <a:latin typeface="Californian FB" pitchFamily="18" charset="0"/>
              </a:rPr>
              <a:t>Amr</a:t>
            </a:r>
            <a:r>
              <a:rPr lang="en-IN" sz="3600" b="1" dirty="0" smtClean="0">
                <a:solidFill>
                  <a:schemeClr val="tx1"/>
                </a:solidFill>
                <a:latin typeface="Californian FB" pitchFamily="18" charset="0"/>
              </a:rPr>
              <a:t> </a:t>
            </a:r>
            <a:r>
              <a:rPr lang="en-IN" sz="3600" b="1" dirty="0" err="1" smtClean="0">
                <a:solidFill>
                  <a:schemeClr val="tx1"/>
                </a:solidFill>
                <a:latin typeface="Californian FB" pitchFamily="18" charset="0"/>
              </a:rPr>
              <a:t>ibn</a:t>
            </a:r>
            <a:r>
              <a:rPr lang="en-IN" sz="3600" b="1" dirty="0" smtClean="0">
                <a:solidFill>
                  <a:schemeClr val="tx1"/>
                </a:solidFill>
                <a:latin typeface="Californian FB" pitchFamily="18" charset="0"/>
              </a:rPr>
              <a:t> </a:t>
            </a:r>
            <a:r>
              <a:rPr lang="en-IN" sz="3600" b="1" dirty="0" err="1" smtClean="0">
                <a:solidFill>
                  <a:schemeClr val="tx1"/>
                </a:solidFill>
                <a:latin typeface="Californian FB" pitchFamily="18" charset="0"/>
              </a:rPr>
              <a:t>Kulthum</a:t>
            </a:r>
            <a:endParaRPr lang="en-IN" sz="3600" b="1" dirty="0">
              <a:solidFill>
                <a:schemeClr val="tx1"/>
              </a:solidFill>
              <a:latin typeface="Californian FB" pitchFamily="18" charset="0"/>
            </a:endParaRPr>
          </a:p>
          <a:p>
            <a:pPr>
              <a:buNone/>
            </a:pPr>
            <a:r>
              <a:rPr lang="en-IN" sz="3600" b="1" dirty="0" err="1">
                <a:solidFill>
                  <a:schemeClr val="tx1"/>
                </a:solidFill>
                <a:latin typeface="Californian FB" pitchFamily="18" charset="0"/>
              </a:rPr>
              <a:t>Harith</a:t>
            </a:r>
            <a:r>
              <a:rPr lang="en-IN" sz="3600" b="1" dirty="0">
                <a:solidFill>
                  <a:schemeClr val="tx1"/>
                </a:solidFill>
                <a:latin typeface="Californian FB" pitchFamily="18" charset="0"/>
              </a:rPr>
              <a:t> </a:t>
            </a:r>
            <a:r>
              <a:rPr lang="en-IN" sz="3600" b="1" dirty="0" err="1" smtClean="0">
                <a:solidFill>
                  <a:schemeClr val="tx1"/>
                </a:solidFill>
                <a:latin typeface="Californian FB" pitchFamily="18" charset="0"/>
              </a:rPr>
              <a:t>ibn</a:t>
            </a:r>
            <a:r>
              <a:rPr lang="en-IN" sz="3600" b="1" dirty="0" smtClean="0">
                <a:solidFill>
                  <a:schemeClr val="tx1"/>
                </a:solidFill>
                <a:latin typeface="Californian FB" pitchFamily="18" charset="0"/>
              </a:rPr>
              <a:t> </a:t>
            </a:r>
            <a:r>
              <a:rPr lang="en-IN" sz="3600" b="1" dirty="0" err="1">
                <a:solidFill>
                  <a:schemeClr val="tx1"/>
                </a:solidFill>
                <a:latin typeface="Californian FB" pitchFamily="18" charset="0"/>
              </a:rPr>
              <a:t>Hilliza</a:t>
            </a:r>
            <a:endParaRPr lang="en-IN" sz="3600" b="1" dirty="0">
              <a:solidFill>
                <a:schemeClr val="tx1"/>
              </a:solidFill>
              <a:latin typeface="Californian FB" pitchFamily="18" charset="0"/>
            </a:endParaRPr>
          </a:p>
          <a:p>
            <a:pPr>
              <a:lnSpc>
                <a:spcPct val="80000"/>
              </a:lnSpc>
              <a:buNone/>
            </a:pPr>
            <a:endParaRPr lang="ru-RU" sz="3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685800"/>
            <a:ext cx="6934200" cy="715963"/>
          </a:xfrm>
        </p:spPr>
        <p:txBody>
          <a:bodyPr/>
          <a:lstStyle/>
          <a:p>
            <a:r>
              <a:rPr lang="en-IN" sz="4000" b="1" dirty="0" err="1" smtClean="0">
                <a:solidFill>
                  <a:schemeClr val="tx1"/>
                </a:solidFill>
                <a:latin typeface="Californian FB" pitchFamily="18" charset="0"/>
              </a:rPr>
              <a:t>Imru</a:t>
            </a:r>
            <a:r>
              <a:rPr lang="en-IN" sz="4000" b="1" dirty="0" smtClean="0">
                <a:solidFill>
                  <a:schemeClr val="tx1"/>
                </a:solidFill>
                <a:latin typeface="Californian FB" pitchFamily="18" charset="0"/>
              </a:rPr>
              <a:t>' al-</a:t>
            </a:r>
            <a:r>
              <a:rPr lang="en-IN" sz="4000" b="1" dirty="0" err="1" smtClean="0">
                <a:solidFill>
                  <a:schemeClr val="tx1"/>
                </a:solidFill>
                <a:latin typeface="Californian FB" pitchFamily="18" charset="0"/>
              </a:rPr>
              <a:t>Qais</a:t>
            </a:r>
            <a:endParaRPr lang="en-IN" sz="4000" b="1" dirty="0">
              <a:solidFill>
                <a:schemeClr val="tx1"/>
              </a:solidFill>
              <a:latin typeface="Californian FB" pitchFamily="18" charset="0"/>
            </a:endParaRPr>
          </a:p>
        </p:txBody>
      </p:sp>
      <p:sp>
        <p:nvSpPr>
          <p:cNvPr id="60419" name="Rectangle 3"/>
          <p:cNvSpPr>
            <a:spLocks noGrp="1" noChangeArrowheads="1"/>
          </p:cNvSpPr>
          <p:nvPr>
            <p:ph type="body" idx="1"/>
          </p:nvPr>
        </p:nvSpPr>
        <p:spPr>
          <a:xfrm>
            <a:off x="1928794" y="1905000"/>
            <a:ext cx="6986606" cy="4267200"/>
          </a:xfrm>
        </p:spPr>
        <p:txBody>
          <a:bodyPr/>
          <a:lstStyle/>
          <a:p>
            <a:pPr marL="0" indent="0" algn="just">
              <a:buNone/>
            </a:pPr>
            <a:r>
              <a:rPr lang="en-IN" sz="2400" dirty="0" smtClean="0">
                <a:solidFill>
                  <a:schemeClr val="tx1"/>
                </a:solidFill>
                <a:latin typeface="Californian FB" pitchFamily="18" charset="0"/>
              </a:rPr>
              <a:t>	The</a:t>
            </a:r>
            <a:r>
              <a:rPr lang="en-IN" sz="2400" dirty="0">
                <a:solidFill>
                  <a:schemeClr val="tx1"/>
                </a:solidFill>
                <a:latin typeface="Californian FB" pitchFamily="18" charset="0"/>
              </a:rPr>
              <a:t> </a:t>
            </a:r>
            <a:r>
              <a:rPr lang="en-IN" sz="2400" i="1" dirty="0" err="1">
                <a:solidFill>
                  <a:schemeClr val="tx1"/>
                </a:solidFill>
                <a:latin typeface="Californian FB" pitchFamily="18" charset="0"/>
              </a:rPr>
              <a:t>Muallaqa</a:t>
            </a:r>
            <a:r>
              <a:rPr lang="en-IN" sz="2400" dirty="0">
                <a:solidFill>
                  <a:schemeClr val="tx1"/>
                </a:solidFill>
                <a:latin typeface="Californian FB" pitchFamily="18" charset="0"/>
              </a:rPr>
              <a:t> of the Pre-Islamic Arab poet </a:t>
            </a:r>
            <a:r>
              <a:rPr lang="en-IN" sz="2400" dirty="0" err="1">
                <a:solidFill>
                  <a:schemeClr val="tx1"/>
                </a:solidFill>
                <a:latin typeface="Californian FB" pitchFamily="18" charset="0"/>
              </a:rPr>
              <a:t>Imru</a:t>
            </a:r>
            <a:r>
              <a:rPr lang="en-IN" sz="2400" dirty="0">
                <a:solidFill>
                  <a:schemeClr val="tx1"/>
                </a:solidFill>
                <a:latin typeface="Californian FB" pitchFamily="18" charset="0"/>
              </a:rPr>
              <a:t> al </a:t>
            </a:r>
            <a:r>
              <a:rPr lang="en-IN" sz="2400" dirty="0" err="1" smtClean="0">
                <a:solidFill>
                  <a:schemeClr val="tx1"/>
                </a:solidFill>
                <a:latin typeface="Californian FB" pitchFamily="18" charset="0"/>
              </a:rPr>
              <a:t>Qays</a:t>
            </a:r>
            <a:r>
              <a:rPr lang="en-IN" sz="2400" dirty="0">
                <a:solidFill>
                  <a:schemeClr val="tx1"/>
                </a:solidFill>
                <a:latin typeface="Californian FB" pitchFamily="18" charset="0"/>
              </a:rPr>
              <a:t> is his most important poem. It is considered by many to be one of the greatest masterpieces of ancient Arabic literature, or even of Arabic literature in general. It has been translated into English several times; the first translation was done by Sir William Jones in the </a:t>
            </a:r>
            <a:r>
              <a:rPr lang="en-IN" sz="2400" dirty="0" smtClean="0">
                <a:solidFill>
                  <a:schemeClr val="tx1"/>
                </a:solidFill>
                <a:latin typeface="Californian FB" pitchFamily="18" charset="0"/>
              </a:rPr>
              <a:t>18</a:t>
            </a:r>
            <a:r>
              <a:rPr lang="en-IN" sz="2400" baseline="30000" dirty="0" smtClean="0">
                <a:solidFill>
                  <a:schemeClr val="tx1"/>
                </a:solidFill>
                <a:latin typeface="Californian FB" pitchFamily="18" charset="0"/>
              </a:rPr>
              <a:t>th</a:t>
            </a:r>
            <a:r>
              <a:rPr lang="en-IN" sz="2400" dirty="0" smtClean="0">
                <a:solidFill>
                  <a:schemeClr val="tx1"/>
                </a:solidFill>
                <a:latin typeface="Californian FB" pitchFamily="18" charset="0"/>
              </a:rPr>
              <a:t>  </a:t>
            </a:r>
            <a:r>
              <a:rPr lang="en-IN" sz="2400" dirty="0">
                <a:solidFill>
                  <a:schemeClr val="tx1"/>
                </a:solidFill>
                <a:latin typeface="Californian FB" pitchFamily="18" charset="0"/>
              </a:rPr>
              <a:t>Century, and the most recent just a few years ago, by the Irish poet Desmond </a:t>
            </a:r>
            <a:r>
              <a:rPr lang="en-IN" sz="2400" dirty="0" smtClean="0">
                <a:solidFill>
                  <a:schemeClr val="tx1"/>
                </a:solidFill>
                <a:latin typeface="Californian FB" pitchFamily="18" charset="0"/>
              </a:rPr>
              <a:t>O'Grady.</a:t>
            </a:r>
          </a:p>
          <a:p>
            <a:pPr marL="0" indent="0" algn="just">
              <a:buNone/>
            </a:pPr>
            <a:r>
              <a:rPr lang="en-IN" sz="2400" dirty="0">
                <a:latin typeface="Californian FB" pitchFamily="18" charset="0"/>
              </a:rPr>
              <a:t>	</a:t>
            </a:r>
            <a:r>
              <a:rPr lang="en-IN" sz="2400" dirty="0" smtClean="0">
                <a:solidFill>
                  <a:schemeClr val="tx1"/>
                </a:solidFill>
                <a:latin typeface="Californian FB" pitchFamily="18" charset="0"/>
              </a:rPr>
              <a:t>Yet </a:t>
            </a:r>
            <a:r>
              <a:rPr lang="en-IN" sz="2400" dirty="0">
                <a:solidFill>
                  <a:schemeClr val="tx1"/>
                </a:solidFill>
                <a:latin typeface="Californian FB" pitchFamily="18" charset="0"/>
              </a:rPr>
              <a:t>in order to truly understand its significance, it is first necessary to first explain a little the background of the time and place in which it was written.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685800"/>
            <a:ext cx="6934200" cy="715963"/>
          </a:xfrm>
        </p:spPr>
        <p:txBody>
          <a:bodyPr/>
          <a:lstStyle/>
          <a:p>
            <a:r>
              <a:rPr lang="en-IN" sz="4000" b="1" dirty="0" err="1" smtClean="0">
                <a:solidFill>
                  <a:schemeClr val="tx1"/>
                </a:solidFill>
                <a:latin typeface="Californian FB" pitchFamily="18" charset="0"/>
              </a:rPr>
              <a:t>Imru</a:t>
            </a:r>
            <a:r>
              <a:rPr lang="en-IN" sz="4000" b="1" dirty="0" smtClean="0">
                <a:solidFill>
                  <a:schemeClr val="tx1"/>
                </a:solidFill>
                <a:latin typeface="Californian FB" pitchFamily="18" charset="0"/>
              </a:rPr>
              <a:t>' al-</a:t>
            </a:r>
            <a:r>
              <a:rPr lang="en-IN" sz="4000" b="1" dirty="0" err="1" smtClean="0">
                <a:solidFill>
                  <a:schemeClr val="tx1"/>
                </a:solidFill>
                <a:latin typeface="Californian FB" pitchFamily="18" charset="0"/>
              </a:rPr>
              <a:t>Qais</a:t>
            </a:r>
            <a:endParaRPr lang="en-IN" sz="4000" b="1" dirty="0">
              <a:solidFill>
                <a:schemeClr val="tx1"/>
              </a:solidFill>
              <a:latin typeface="Californian FB" pitchFamily="18" charset="0"/>
            </a:endParaRPr>
          </a:p>
        </p:txBody>
      </p:sp>
      <p:sp>
        <p:nvSpPr>
          <p:cNvPr id="60419" name="Rectangle 3"/>
          <p:cNvSpPr>
            <a:spLocks noGrp="1" noChangeArrowheads="1"/>
          </p:cNvSpPr>
          <p:nvPr>
            <p:ph type="body" idx="1"/>
          </p:nvPr>
        </p:nvSpPr>
        <p:spPr>
          <a:xfrm>
            <a:off x="1928794" y="1571612"/>
            <a:ext cx="6986606" cy="4267200"/>
          </a:xfrm>
        </p:spPr>
        <p:txBody>
          <a:bodyPr/>
          <a:lstStyle/>
          <a:p>
            <a:pPr marL="0" indent="0" algn="just">
              <a:buNone/>
            </a:pPr>
            <a:r>
              <a:rPr lang="en-IN" sz="2400" dirty="0" smtClean="0">
                <a:solidFill>
                  <a:schemeClr val="tx1"/>
                </a:solidFill>
                <a:latin typeface="Californian FB" pitchFamily="18" charset="0"/>
              </a:rPr>
              <a:t>	</a:t>
            </a:r>
            <a:r>
              <a:rPr lang="en-IN" sz="2400" dirty="0" smtClean="0">
                <a:solidFill>
                  <a:schemeClr val="accent6">
                    <a:lumMod val="50000"/>
                  </a:schemeClr>
                </a:solidFill>
                <a:latin typeface="Californian FB" pitchFamily="18" charset="0"/>
              </a:rPr>
              <a:t>The </a:t>
            </a:r>
            <a:r>
              <a:rPr lang="en-IN" sz="2400" dirty="0">
                <a:solidFill>
                  <a:schemeClr val="accent6">
                    <a:lumMod val="50000"/>
                  </a:schemeClr>
                </a:solidFill>
                <a:latin typeface="Californian FB" pitchFamily="18" charset="0"/>
              </a:rPr>
              <a:t>days </a:t>
            </a:r>
            <a:r>
              <a:rPr lang="en-IN" sz="2400" dirty="0" smtClean="0">
                <a:solidFill>
                  <a:schemeClr val="accent6">
                    <a:lumMod val="50000"/>
                  </a:schemeClr>
                </a:solidFill>
                <a:latin typeface="Californian FB" pitchFamily="18" charset="0"/>
              </a:rPr>
              <a:t>before Islam</a:t>
            </a:r>
            <a:r>
              <a:rPr lang="en-IN" sz="2400" dirty="0">
                <a:solidFill>
                  <a:schemeClr val="accent6">
                    <a:lumMod val="50000"/>
                  </a:schemeClr>
                </a:solidFill>
                <a:latin typeface="Californian FB" pitchFamily="18" charset="0"/>
              </a:rPr>
              <a:t> </a:t>
            </a:r>
            <a:r>
              <a:rPr lang="en-IN" sz="2400" dirty="0" smtClean="0">
                <a:solidFill>
                  <a:schemeClr val="accent6">
                    <a:lumMod val="50000"/>
                  </a:schemeClr>
                </a:solidFill>
                <a:latin typeface="Californian FB" pitchFamily="18" charset="0"/>
              </a:rPr>
              <a:t>are </a:t>
            </a:r>
            <a:r>
              <a:rPr lang="en-IN" sz="2400" dirty="0">
                <a:solidFill>
                  <a:schemeClr val="accent6">
                    <a:lumMod val="50000"/>
                  </a:schemeClr>
                </a:solidFill>
                <a:latin typeface="Californian FB" pitchFamily="18" charset="0"/>
              </a:rPr>
              <a:t>called in Arabic </a:t>
            </a:r>
            <a:r>
              <a:rPr lang="en-IN" sz="2400" i="1" dirty="0">
                <a:solidFill>
                  <a:schemeClr val="accent6">
                    <a:lumMod val="50000"/>
                  </a:schemeClr>
                </a:solidFill>
                <a:latin typeface="Californian FB" pitchFamily="18" charset="0"/>
              </a:rPr>
              <a:t>Al </a:t>
            </a:r>
            <a:r>
              <a:rPr lang="en-IN" sz="2400" i="1" dirty="0" err="1">
                <a:solidFill>
                  <a:schemeClr val="accent6">
                    <a:lumMod val="50000"/>
                  </a:schemeClr>
                </a:solidFill>
                <a:latin typeface="Californian FB" pitchFamily="18" charset="0"/>
              </a:rPr>
              <a:t>Jahiliyya</a:t>
            </a:r>
            <a:r>
              <a:rPr lang="en-IN" sz="2400" dirty="0">
                <a:solidFill>
                  <a:schemeClr val="accent6">
                    <a:lumMod val="50000"/>
                  </a:schemeClr>
                </a:solidFill>
                <a:latin typeface="Californian FB" pitchFamily="18" charset="0"/>
              </a:rPr>
              <a:t>, meaning the time of ignorance or barbarity. However, it is during this time that some of the greatest Arabic poetry was conceived - a fact recognised even by the Muslims themselves. In these days, the Arab Peninsula was divided among many small tribal territories and kingdoms, and in each tribe there was a poet, </a:t>
            </a:r>
            <a:r>
              <a:rPr lang="en-IN" sz="2400" i="1" dirty="0" err="1">
                <a:solidFill>
                  <a:schemeClr val="accent6">
                    <a:lumMod val="50000"/>
                  </a:schemeClr>
                </a:solidFill>
                <a:latin typeface="Californian FB" pitchFamily="18" charset="0"/>
              </a:rPr>
              <a:t>Sha'ir</a:t>
            </a:r>
            <a:r>
              <a:rPr lang="en-IN" sz="2400" dirty="0">
                <a:solidFill>
                  <a:schemeClr val="accent6">
                    <a:lumMod val="50000"/>
                  </a:schemeClr>
                </a:solidFill>
                <a:latin typeface="Californian FB" pitchFamily="18" charset="0"/>
              </a:rPr>
              <a:t>, who was second in importance only to the Sheikh, the head of the tribe. The poet was responsible for keeping the history and the genealogy of the tribe, and in his poems he glorified the tribe and mocked its enemies.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714348" y="685800"/>
            <a:ext cx="6934200" cy="715963"/>
          </a:xfrm>
        </p:spPr>
        <p:txBody>
          <a:bodyPr/>
          <a:lstStyle/>
          <a:p>
            <a:r>
              <a:rPr lang="en-IN" sz="4000" b="1" dirty="0" err="1" smtClean="0">
                <a:solidFill>
                  <a:schemeClr val="accent4">
                    <a:lumMod val="50000"/>
                  </a:schemeClr>
                </a:solidFill>
                <a:latin typeface="Californian FB" pitchFamily="18" charset="0"/>
              </a:rPr>
              <a:t>Labīd</a:t>
            </a:r>
            <a:endParaRPr lang="en-IN" sz="4000" b="1" dirty="0">
              <a:solidFill>
                <a:schemeClr val="accent4">
                  <a:lumMod val="50000"/>
                </a:schemeClr>
              </a:solidFill>
              <a:latin typeface="Californian FB" pitchFamily="18" charset="0"/>
            </a:endParaRPr>
          </a:p>
        </p:txBody>
      </p:sp>
      <p:sp>
        <p:nvSpPr>
          <p:cNvPr id="60419" name="Rectangle 3"/>
          <p:cNvSpPr>
            <a:spLocks noGrp="1" noChangeArrowheads="1"/>
          </p:cNvSpPr>
          <p:nvPr>
            <p:ph type="body" idx="1"/>
          </p:nvPr>
        </p:nvSpPr>
        <p:spPr>
          <a:xfrm>
            <a:off x="857224" y="1571612"/>
            <a:ext cx="6929486" cy="4267200"/>
          </a:xfrm>
        </p:spPr>
        <p:txBody>
          <a:bodyPr/>
          <a:lstStyle/>
          <a:p>
            <a:pPr marL="0" indent="0" algn="just">
              <a:buNone/>
            </a:pPr>
            <a:r>
              <a:rPr lang="en-IN" sz="2400" dirty="0" smtClean="0">
                <a:solidFill>
                  <a:schemeClr val="accent4">
                    <a:lumMod val="50000"/>
                  </a:schemeClr>
                </a:solidFill>
                <a:latin typeface="Californian FB" pitchFamily="18" charset="0"/>
              </a:rPr>
              <a:t>	</a:t>
            </a:r>
            <a:r>
              <a:rPr lang="en-IN" sz="2400" dirty="0">
                <a:solidFill>
                  <a:schemeClr val="accent4">
                    <a:lumMod val="50000"/>
                  </a:schemeClr>
                </a:solidFill>
                <a:latin typeface="Californian FB" pitchFamily="18" charset="0"/>
              </a:rPr>
              <a:t>He belonged to </a:t>
            </a:r>
            <a:r>
              <a:rPr lang="en-IN" sz="2400" dirty="0" smtClean="0">
                <a:solidFill>
                  <a:schemeClr val="accent4">
                    <a:lumMod val="50000"/>
                  </a:schemeClr>
                </a:solidFill>
                <a:latin typeface="Californian FB" pitchFamily="18" charset="0"/>
              </a:rPr>
              <a:t>the </a:t>
            </a:r>
            <a:r>
              <a:rPr lang="en-IN" sz="2400" dirty="0" err="1" smtClean="0">
                <a:solidFill>
                  <a:schemeClr val="accent4">
                    <a:lumMod val="50000"/>
                  </a:schemeClr>
                </a:solidFill>
                <a:latin typeface="Californian FB" pitchFamily="18" charset="0"/>
              </a:rPr>
              <a:t>Bani</a:t>
            </a:r>
            <a:r>
              <a:rPr lang="en-IN" sz="2400" dirty="0" smtClean="0">
                <a:solidFill>
                  <a:schemeClr val="accent4">
                    <a:lumMod val="50000"/>
                  </a:schemeClr>
                </a:solidFill>
                <a:latin typeface="Californian FB" pitchFamily="18" charset="0"/>
              </a:rPr>
              <a:t> Amir, </a:t>
            </a:r>
            <a:r>
              <a:rPr lang="en-IN" sz="2400" dirty="0">
                <a:solidFill>
                  <a:schemeClr val="accent4">
                    <a:lumMod val="50000"/>
                  </a:schemeClr>
                </a:solidFill>
                <a:latin typeface="Californian FB" pitchFamily="18" charset="0"/>
              </a:rPr>
              <a:t>a division of the tribe of </a:t>
            </a:r>
            <a:r>
              <a:rPr lang="en-IN" sz="2400" dirty="0" smtClean="0">
                <a:solidFill>
                  <a:schemeClr val="accent4">
                    <a:lumMod val="50000"/>
                  </a:schemeClr>
                </a:solidFill>
                <a:latin typeface="Californian FB" pitchFamily="18" charset="0"/>
              </a:rPr>
              <a:t>the </a:t>
            </a:r>
            <a:r>
              <a:rPr lang="en-IN" sz="2400" dirty="0" err="1" smtClean="0">
                <a:solidFill>
                  <a:schemeClr val="accent4">
                    <a:lumMod val="50000"/>
                  </a:schemeClr>
                </a:solidFill>
                <a:latin typeface="Californian FB" pitchFamily="18" charset="0"/>
              </a:rPr>
              <a:t>Hawazin</a:t>
            </a:r>
            <a:r>
              <a:rPr lang="en-IN" sz="2400" dirty="0" smtClean="0">
                <a:solidFill>
                  <a:schemeClr val="accent4">
                    <a:lumMod val="50000"/>
                  </a:schemeClr>
                </a:solidFill>
                <a:latin typeface="Californian FB" pitchFamily="18" charset="0"/>
              </a:rPr>
              <a:t>. </a:t>
            </a:r>
            <a:r>
              <a:rPr lang="en-IN" sz="2400" dirty="0">
                <a:solidFill>
                  <a:schemeClr val="accent4">
                    <a:lumMod val="50000"/>
                  </a:schemeClr>
                </a:solidFill>
                <a:latin typeface="Californian FB" pitchFamily="18" charset="0"/>
              </a:rPr>
              <a:t>In his younger years he was an active warrior, and his verse is largely concerned with inter-tribal disputes. Later, he was sent by a sick uncle to get a remedy </a:t>
            </a:r>
            <a:r>
              <a:rPr lang="en-IN" sz="2400" dirty="0" smtClean="0">
                <a:solidFill>
                  <a:schemeClr val="accent4">
                    <a:lumMod val="50000"/>
                  </a:schemeClr>
                </a:solidFill>
                <a:latin typeface="Californian FB" pitchFamily="18" charset="0"/>
              </a:rPr>
              <a:t>from Muhammad at Medina and </a:t>
            </a:r>
            <a:r>
              <a:rPr lang="en-IN" sz="2400" dirty="0">
                <a:solidFill>
                  <a:schemeClr val="accent4">
                    <a:lumMod val="50000"/>
                  </a:schemeClr>
                </a:solidFill>
                <a:latin typeface="Californian FB" pitchFamily="18" charset="0"/>
              </a:rPr>
              <a:t>on this occasion was much influenced by a part of the Koran, shortest </a:t>
            </a:r>
            <a:r>
              <a:rPr lang="en-IN" sz="2400" dirty="0" err="1">
                <a:solidFill>
                  <a:schemeClr val="accent4">
                    <a:lumMod val="50000"/>
                  </a:schemeClr>
                </a:solidFill>
                <a:latin typeface="Californian FB" pitchFamily="18" charset="0"/>
              </a:rPr>
              <a:t>Surah</a:t>
            </a:r>
            <a:r>
              <a:rPr lang="en-IN" sz="2400" dirty="0" smtClean="0">
                <a:solidFill>
                  <a:schemeClr val="accent4">
                    <a:lumMod val="50000"/>
                  </a:schemeClr>
                </a:solidFill>
                <a:latin typeface="Californian FB" pitchFamily="18" charset="0"/>
              </a:rPr>
              <a:t>, Al </a:t>
            </a:r>
            <a:r>
              <a:rPr lang="en-IN" sz="2400" dirty="0" err="1" smtClean="0">
                <a:solidFill>
                  <a:schemeClr val="accent4">
                    <a:lumMod val="50000"/>
                  </a:schemeClr>
                </a:solidFill>
                <a:latin typeface="Californian FB" pitchFamily="18" charset="0"/>
              </a:rPr>
              <a:t>Kawthar</a:t>
            </a:r>
            <a:r>
              <a:rPr lang="en-IN" sz="2400" dirty="0" smtClean="0">
                <a:solidFill>
                  <a:schemeClr val="accent4">
                    <a:lumMod val="50000"/>
                  </a:schemeClr>
                </a:solidFill>
                <a:latin typeface="Californian FB" pitchFamily="18" charset="0"/>
              </a:rPr>
              <a:t>. He accepted Islam soon </a:t>
            </a:r>
            <a:r>
              <a:rPr lang="en-IN" sz="2400" dirty="0">
                <a:solidFill>
                  <a:schemeClr val="accent4">
                    <a:lumMod val="50000"/>
                  </a:schemeClr>
                </a:solidFill>
                <a:latin typeface="Californian FB" pitchFamily="18" charset="0"/>
              </a:rPr>
              <a:t>after, but seems then to have ceased writing. In </a:t>
            </a:r>
            <a:r>
              <a:rPr lang="en-IN" sz="2400" dirty="0" err="1" smtClean="0">
                <a:solidFill>
                  <a:schemeClr val="accent4">
                    <a:lumMod val="50000"/>
                  </a:schemeClr>
                </a:solidFill>
                <a:latin typeface="Californian FB" pitchFamily="18" charset="0"/>
              </a:rPr>
              <a:t>Umar’s</a:t>
            </a:r>
            <a:r>
              <a:rPr lang="en-IN" sz="2400" dirty="0" smtClean="0">
                <a:solidFill>
                  <a:schemeClr val="accent4">
                    <a:lumMod val="50000"/>
                  </a:schemeClr>
                </a:solidFill>
                <a:latin typeface="Californian FB" pitchFamily="18" charset="0"/>
              </a:rPr>
              <a:t> </a:t>
            </a:r>
            <a:r>
              <a:rPr lang="en-IN" sz="2400" dirty="0" err="1" smtClean="0">
                <a:solidFill>
                  <a:schemeClr val="accent4">
                    <a:lumMod val="50000"/>
                  </a:schemeClr>
                </a:solidFill>
                <a:latin typeface="Californian FB" pitchFamily="18" charset="0"/>
              </a:rPr>
              <a:t>calipate</a:t>
            </a:r>
            <a:r>
              <a:rPr lang="en-IN" sz="2400" dirty="0" smtClean="0">
                <a:solidFill>
                  <a:schemeClr val="accent4">
                    <a:lumMod val="50000"/>
                  </a:schemeClr>
                </a:solidFill>
                <a:latin typeface="Californian FB" pitchFamily="18" charset="0"/>
              </a:rPr>
              <a:t> he </a:t>
            </a:r>
            <a:r>
              <a:rPr lang="en-IN" sz="2400" dirty="0">
                <a:solidFill>
                  <a:schemeClr val="accent4">
                    <a:lumMod val="50000"/>
                  </a:schemeClr>
                </a:solidFill>
                <a:latin typeface="Californian FB" pitchFamily="18" charset="0"/>
              </a:rPr>
              <a:t>is said to have settled </a:t>
            </a:r>
            <a:r>
              <a:rPr lang="en-IN" sz="2400" dirty="0" smtClean="0">
                <a:solidFill>
                  <a:schemeClr val="accent4">
                    <a:lumMod val="50000"/>
                  </a:schemeClr>
                </a:solidFill>
                <a:latin typeface="Californian FB" pitchFamily="18" charset="0"/>
              </a:rPr>
              <a:t>in </a:t>
            </a:r>
            <a:r>
              <a:rPr lang="en-IN" sz="2400" dirty="0" err="1" smtClean="0">
                <a:solidFill>
                  <a:schemeClr val="accent4">
                    <a:lumMod val="50000"/>
                  </a:schemeClr>
                </a:solidFill>
                <a:latin typeface="Californian FB" pitchFamily="18" charset="0"/>
              </a:rPr>
              <a:t>Kufa</a:t>
            </a:r>
            <a:r>
              <a:rPr lang="en-IN" sz="2400" dirty="0" smtClean="0">
                <a:solidFill>
                  <a:schemeClr val="accent4">
                    <a:lumMod val="50000"/>
                  </a:schemeClr>
                </a:solidFill>
                <a:latin typeface="Californian FB" pitchFamily="18" charset="0"/>
              </a:rPr>
              <a:t>. Tradition </a:t>
            </a:r>
            <a:r>
              <a:rPr lang="en-IN" sz="2400" dirty="0">
                <a:solidFill>
                  <a:schemeClr val="accent4">
                    <a:lumMod val="50000"/>
                  </a:schemeClr>
                </a:solidFill>
                <a:latin typeface="Californian FB" pitchFamily="18" charset="0"/>
              </a:rPr>
              <a:t>ascribes to him a long life, but dates given are uncertain and contradictory. One of his poems is contained in </a:t>
            </a:r>
            <a:r>
              <a:rPr lang="en-IN" sz="2400" dirty="0" smtClean="0">
                <a:solidFill>
                  <a:schemeClr val="accent4">
                    <a:lumMod val="50000"/>
                  </a:schemeClr>
                </a:solidFill>
                <a:latin typeface="Californian FB" pitchFamily="18" charset="0"/>
              </a:rPr>
              <a:t>the </a:t>
            </a:r>
            <a:r>
              <a:rPr lang="en-IN" sz="2400" dirty="0" err="1" smtClean="0">
                <a:solidFill>
                  <a:schemeClr val="accent4">
                    <a:lumMod val="50000"/>
                  </a:schemeClr>
                </a:solidFill>
                <a:latin typeface="Californian FB" pitchFamily="18" charset="0"/>
              </a:rPr>
              <a:t>Mu’allaqat</a:t>
            </a:r>
            <a:r>
              <a:rPr lang="en-IN" sz="2400" dirty="0" smtClean="0">
                <a:solidFill>
                  <a:schemeClr val="accent4">
                    <a:lumMod val="50000"/>
                  </a:schemeClr>
                </a:solidFill>
                <a:latin typeface="Californian FB" pitchFamily="18" charset="0"/>
              </a:rPr>
              <a:t>’</a:t>
            </a:r>
            <a:endParaRPr lang="en-IN" sz="2400" dirty="0">
              <a:solidFill>
                <a:schemeClr val="accent4">
                  <a:lumMod val="50000"/>
                </a:schemeClr>
              </a:solidFill>
              <a:latin typeface="Californian FB"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714348" y="685800"/>
            <a:ext cx="6934200" cy="715963"/>
          </a:xfrm>
        </p:spPr>
        <p:txBody>
          <a:bodyPr/>
          <a:lstStyle/>
          <a:p>
            <a:r>
              <a:rPr lang="en-IN" sz="4000" b="1" dirty="0" err="1" smtClean="0">
                <a:solidFill>
                  <a:schemeClr val="accent4">
                    <a:lumMod val="50000"/>
                  </a:schemeClr>
                </a:solidFill>
                <a:latin typeface="Californian FB" pitchFamily="18" charset="0"/>
              </a:rPr>
              <a:t>Labīd</a:t>
            </a:r>
            <a:endParaRPr lang="en-IN" sz="4000" b="1" dirty="0">
              <a:solidFill>
                <a:schemeClr val="accent4">
                  <a:lumMod val="50000"/>
                </a:schemeClr>
              </a:solidFill>
              <a:latin typeface="Californian FB" pitchFamily="18" charset="0"/>
            </a:endParaRPr>
          </a:p>
        </p:txBody>
      </p:sp>
      <p:sp>
        <p:nvSpPr>
          <p:cNvPr id="60419" name="Rectangle 3"/>
          <p:cNvSpPr>
            <a:spLocks noGrp="1" noChangeArrowheads="1"/>
          </p:cNvSpPr>
          <p:nvPr>
            <p:ph type="body" idx="1"/>
          </p:nvPr>
        </p:nvSpPr>
        <p:spPr>
          <a:xfrm>
            <a:off x="357158" y="1357298"/>
            <a:ext cx="7429552" cy="5286388"/>
          </a:xfrm>
        </p:spPr>
        <p:txBody>
          <a:bodyPr/>
          <a:lstStyle/>
          <a:p>
            <a:pPr>
              <a:spcBef>
                <a:spcPts val="0"/>
              </a:spcBef>
              <a:buNone/>
            </a:pPr>
            <a:r>
              <a:rPr lang="en-IN" sz="2400" dirty="0">
                <a:solidFill>
                  <a:schemeClr val="accent4">
                    <a:lumMod val="50000"/>
                  </a:schemeClr>
                </a:solidFill>
                <a:latin typeface="Californian FB" pitchFamily="18" charset="0"/>
              </a:rPr>
              <a:t>	</a:t>
            </a:r>
            <a:r>
              <a:rPr lang="en-IN" sz="2400" dirty="0" smtClean="0">
                <a:solidFill>
                  <a:schemeClr val="tx1"/>
                </a:solidFill>
                <a:latin typeface="Californian FB" pitchFamily="18" charset="0"/>
              </a:rPr>
              <a:t>In </a:t>
            </a:r>
            <a:r>
              <a:rPr lang="en-IN" sz="2400" dirty="0">
                <a:solidFill>
                  <a:schemeClr val="tx1"/>
                </a:solidFill>
                <a:latin typeface="Californian FB" pitchFamily="18" charset="0"/>
              </a:rPr>
              <a:t>an elegy composed for </a:t>
            </a:r>
            <a:r>
              <a:rPr lang="en-IN" sz="2400" dirty="0" err="1">
                <a:solidFill>
                  <a:schemeClr val="tx1"/>
                </a:solidFill>
                <a:latin typeface="Californian FB" pitchFamily="18" charset="0"/>
              </a:rPr>
              <a:t>Nu'mh</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Mundhii</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Labid</a:t>
            </a:r>
            <a:r>
              <a:rPr lang="en-IN" sz="2400" dirty="0">
                <a:solidFill>
                  <a:schemeClr val="tx1"/>
                </a:solidFill>
                <a:latin typeface="Californian FB" pitchFamily="18" charset="0"/>
              </a:rPr>
              <a:t> </a:t>
            </a:r>
            <a:r>
              <a:rPr lang="en-IN" sz="2400" dirty="0" smtClean="0">
                <a:solidFill>
                  <a:schemeClr val="tx1"/>
                </a:solidFill>
                <a:latin typeface="Californian FB" pitchFamily="18" charset="0"/>
              </a:rPr>
              <a:t>wrote:</a:t>
            </a:r>
          </a:p>
          <a:p>
            <a:pPr algn="just">
              <a:spcBef>
                <a:spcPts val="0"/>
              </a:spcBef>
              <a:buNone/>
            </a:pPr>
            <a:r>
              <a:rPr lang="en-IN" sz="2400" dirty="0" smtClean="0">
                <a:latin typeface="Californian FB" pitchFamily="18" charset="0"/>
              </a:rPr>
              <a:t>	</a:t>
            </a:r>
            <a:r>
              <a:rPr lang="en-IN" sz="2400" dirty="0">
                <a:latin typeface="Californian FB" pitchFamily="18" charset="0"/>
              </a:rPr>
              <a:t>	</a:t>
            </a:r>
            <a:r>
              <a:rPr lang="en-IN" sz="2400" i="1" dirty="0" smtClean="0">
                <a:latin typeface="Californian FB" pitchFamily="18" charset="0"/>
              </a:rPr>
              <a:t>Every thing, but Allah, is vain</a:t>
            </a:r>
          </a:p>
          <a:p>
            <a:pPr algn="just">
              <a:spcBef>
                <a:spcPts val="0"/>
              </a:spcBef>
              <a:buNone/>
            </a:pPr>
            <a:r>
              <a:rPr lang="en-IN" sz="2400" i="1" dirty="0">
                <a:latin typeface="Californian FB" pitchFamily="18" charset="0"/>
              </a:rPr>
              <a:t>	</a:t>
            </a:r>
            <a:r>
              <a:rPr lang="en-IN" sz="2400" i="1" dirty="0" smtClean="0">
                <a:latin typeface="Californian FB" pitchFamily="18" charset="0"/>
              </a:rPr>
              <a:t>	And all happiness, unconditionally, will vanish</a:t>
            </a:r>
          </a:p>
          <a:p>
            <a:pPr algn="just">
              <a:spcBef>
                <a:spcPts val="0"/>
              </a:spcBef>
              <a:buNone/>
            </a:pPr>
            <a:r>
              <a:rPr lang="en-IN" sz="2400" i="1" dirty="0">
                <a:latin typeface="Californian FB" pitchFamily="18" charset="0"/>
              </a:rPr>
              <a:t>	</a:t>
            </a:r>
            <a:r>
              <a:rPr lang="en-IN" sz="2400" i="1" dirty="0" smtClean="0">
                <a:latin typeface="Californian FB" pitchFamily="18" charset="0"/>
              </a:rPr>
              <a:t>	When a man is on a night journey, he thinks that </a:t>
            </a:r>
            <a:br>
              <a:rPr lang="en-IN" sz="2400" i="1" dirty="0" smtClean="0">
                <a:latin typeface="Californian FB" pitchFamily="18" charset="0"/>
              </a:rPr>
            </a:br>
            <a:r>
              <a:rPr lang="en-IN" sz="2400" i="1" dirty="0" smtClean="0">
                <a:latin typeface="Californian FB" pitchFamily="18" charset="0"/>
              </a:rPr>
              <a:t>	he has accomplished some deed</a:t>
            </a:r>
          </a:p>
          <a:p>
            <a:pPr algn="just">
              <a:spcBef>
                <a:spcPts val="0"/>
              </a:spcBef>
              <a:buNone/>
            </a:pPr>
            <a:r>
              <a:rPr lang="en-IN" sz="2400" i="1" dirty="0">
                <a:latin typeface="Californian FB" pitchFamily="18" charset="0"/>
              </a:rPr>
              <a:t>		</a:t>
            </a:r>
            <a:r>
              <a:rPr lang="en-IN" sz="2400" i="1" dirty="0" smtClean="0">
                <a:latin typeface="Californian FB" pitchFamily="18" charset="0"/>
              </a:rPr>
              <a:t>But man spends his life in hopes</a:t>
            </a:r>
          </a:p>
          <a:p>
            <a:pPr algn="just">
              <a:spcBef>
                <a:spcPts val="0"/>
              </a:spcBef>
              <a:buNone/>
            </a:pPr>
            <a:r>
              <a:rPr lang="en-IN" sz="2400" b="1" i="1" dirty="0">
                <a:latin typeface="Californian FB" pitchFamily="18" charset="0"/>
              </a:rPr>
              <a:t>	</a:t>
            </a:r>
            <a:r>
              <a:rPr lang="en-IN" sz="2400" b="1" i="1" dirty="0" smtClean="0">
                <a:latin typeface="Californian FB" pitchFamily="18" charset="0"/>
              </a:rPr>
              <a:t>	...</a:t>
            </a:r>
          </a:p>
          <a:p>
            <a:pPr algn="just">
              <a:spcBef>
                <a:spcPts val="0"/>
              </a:spcBef>
              <a:buNone/>
            </a:pPr>
            <a:r>
              <a:rPr lang="en-IN" sz="2400" b="1" i="1" dirty="0">
                <a:latin typeface="Californian FB" pitchFamily="18" charset="0"/>
              </a:rPr>
              <a:t>	</a:t>
            </a:r>
            <a:r>
              <a:rPr lang="en-IN" sz="2400" b="1" i="1" dirty="0" smtClean="0">
                <a:latin typeface="Californian FB" pitchFamily="18" charset="0"/>
              </a:rPr>
              <a:t>	</a:t>
            </a:r>
            <a:r>
              <a:rPr lang="en-IN" sz="2400" i="1" dirty="0" smtClean="0">
                <a:latin typeface="Californian FB" pitchFamily="18" charset="0"/>
              </a:rPr>
              <a:t>If you do not trust your self, approve it</a:t>
            </a:r>
          </a:p>
          <a:p>
            <a:pPr algn="just">
              <a:spcBef>
                <a:spcPts val="0"/>
              </a:spcBef>
              <a:buNone/>
            </a:pPr>
            <a:r>
              <a:rPr lang="en-IN" sz="2400" i="1" dirty="0">
                <a:latin typeface="Californian FB" pitchFamily="18" charset="0"/>
              </a:rPr>
              <a:t>	</a:t>
            </a:r>
            <a:r>
              <a:rPr lang="en-IN" sz="2400" i="1" dirty="0" smtClean="0">
                <a:latin typeface="Californian FB" pitchFamily="18" charset="0"/>
              </a:rPr>
              <a:t>	Perhaps the past would unclose it to you</a:t>
            </a:r>
          </a:p>
          <a:p>
            <a:pPr algn="just">
              <a:spcBef>
                <a:spcPts val="0"/>
              </a:spcBef>
              <a:buNone/>
            </a:pPr>
            <a:r>
              <a:rPr lang="en-IN" sz="2400" i="1" dirty="0">
                <a:latin typeface="Californian FB" pitchFamily="18" charset="0"/>
              </a:rPr>
              <a:t>	</a:t>
            </a:r>
            <a:r>
              <a:rPr lang="en-IN" sz="2400" i="1" dirty="0" smtClean="0">
                <a:latin typeface="Californian FB" pitchFamily="18" charset="0"/>
              </a:rPr>
              <a:t>	When you do not find a father other than '</a:t>
            </a:r>
            <a:r>
              <a:rPr lang="en-IN" sz="2400" i="1" dirty="0" err="1" smtClean="0">
                <a:latin typeface="Californian FB" pitchFamily="18" charset="0"/>
              </a:rPr>
              <a:t>Adnan</a:t>
            </a:r>
            <a:r>
              <a:rPr lang="en-IN" sz="2400" i="1" dirty="0">
                <a:latin typeface="Californian FB" pitchFamily="18" charset="0"/>
              </a:rPr>
              <a:t/>
            </a:r>
            <a:br>
              <a:rPr lang="en-IN" sz="2400" i="1" dirty="0">
                <a:latin typeface="Californian FB" pitchFamily="18" charset="0"/>
              </a:rPr>
            </a:br>
            <a:r>
              <a:rPr lang="en-IN" sz="2400" i="1" dirty="0" smtClean="0">
                <a:latin typeface="Californian FB" pitchFamily="18" charset="0"/>
              </a:rPr>
              <a:t>	and </a:t>
            </a:r>
            <a:r>
              <a:rPr lang="en-IN" sz="2400" i="1" dirty="0" err="1" smtClean="0">
                <a:latin typeface="Californian FB" pitchFamily="18" charset="0"/>
              </a:rPr>
              <a:t>Ma'ad</a:t>
            </a:r>
            <a:r>
              <a:rPr lang="en-IN" sz="2400" i="1" dirty="0" smtClean="0">
                <a:latin typeface="Californian FB" pitchFamily="18" charset="0"/>
              </a:rPr>
              <a:t>,</a:t>
            </a:r>
          </a:p>
          <a:p>
            <a:pPr algn="just">
              <a:spcBef>
                <a:spcPts val="0"/>
              </a:spcBef>
              <a:buNone/>
            </a:pPr>
            <a:r>
              <a:rPr lang="en-IN" sz="2400" i="1" dirty="0">
                <a:latin typeface="Californian FB" pitchFamily="18" charset="0"/>
              </a:rPr>
              <a:t>	</a:t>
            </a:r>
            <a:r>
              <a:rPr lang="en-IN" sz="2400" i="1" dirty="0" smtClean="0">
                <a:latin typeface="Californian FB" pitchFamily="18" charset="0"/>
              </a:rPr>
              <a:t>	The judge (God) will punish you</a:t>
            </a:r>
          </a:p>
          <a:p>
            <a:pPr algn="just">
              <a:spcBef>
                <a:spcPts val="0"/>
              </a:spcBef>
              <a:buNone/>
            </a:pPr>
            <a:r>
              <a:rPr lang="en-IN" sz="2400" i="1" dirty="0">
                <a:latin typeface="Californian FB" pitchFamily="18" charset="0"/>
              </a:rPr>
              <a:t>	</a:t>
            </a:r>
            <a:r>
              <a:rPr lang="en-IN" sz="2400" i="1" dirty="0" smtClean="0">
                <a:latin typeface="Californian FB" pitchFamily="18" charset="0"/>
              </a:rPr>
              <a:t>	On the day when every body will be informed of </a:t>
            </a:r>
            <a:br>
              <a:rPr lang="en-IN" sz="2400" i="1" dirty="0" smtClean="0">
                <a:latin typeface="Californian FB" pitchFamily="18" charset="0"/>
              </a:rPr>
            </a:br>
            <a:r>
              <a:rPr lang="en-IN" sz="2400" i="1" dirty="0" smtClean="0">
                <a:latin typeface="Californian FB" pitchFamily="18" charset="0"/>
              </a:rPr>
              <a:t>	his deeds</a:t>
            </a:r>
            <a:endParaRPr lang="en-IN" sz="2400" i="1" dirty="0">
              <a:solidFill>
                <a:schemeClr val="accent4">
                  <a:lumMod val="50000"/>
                </a:schemeClr>
              </a:solidFill>
              <a:latin typeface="Californian FB"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24"/>
            <a:ext cx="6934200" cy="715963"/>
          </a:xfrm>
        </p:spPr>
        <p:txBody>
          <a:bodyPr/>
          <a:lstStyle/>
          <a:p>
            <a:r>
              <a:rPr lang="en-IN" sz="4000" b="1" dirty="0" err="1" smtClean="0">
                <a:solidFill>
                  <a:schemeClr val="tx1"/>
                </a:solidFill>
                <a:latin typeface="Californian FB" pitchFamily="18" charset="0"/>
              </a:rPr>
              <a:t>Tarafah</a:t>
            </a:r>
            <a:endParaRPr lang="en-IN" sz="4000" b="1" dirty="0">
              <a:solidFill>
                <a:schemeClr val="tx1"/>
              </a:solidFill>
              <a:latin typeface="Californian FB" pitchFamily="18" charset="0"/>
            </a:endParaRPr>
          </a:p>
        </p:txBody>
      </p:sp>
      <p:sp>
        <p:nvSpPr>
          <p:cNvPr id="60419" name="Rectangle 3"/>
          <p:cNvSpPr>
            <a:spLocks noGrp="1" noChangeArrowheads="1"/>
          </p:cNvSpPr>
          <p:nvPr>
            <p:ph type="body" idx="1"/>
          </p:nvPr>
        </p:nvSpPr>
        <p:spPr>
          <a:xfrm>
            <a:off x="1785918" y="714356"/>
            <a:ext cx="7129482" cy="5000660"/>
          </a:xfrm>
        </p:spPr>
        <p:txBody>
          <a:bodyPr/>
          <a:lstStyle/>
          <a:p>
            <a:pPr marL="0" indent="0" algn="just">
              <a:buNone/>
            </a:pPr>
            <a:r>
              <a:rPr lang="en-IN" sz="2400" dirty="0" smtClean="0">
                <a:solidFill>
                  <a:schemeClr val="tx1"/>
                </a:solidFill>
                <a:latin typeface="Californian FB" pitchFamily="18" charset="0"/>
              </a:rPr>
              <a:t>	</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Ṭarafah</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ibn</a:t>
            </a:r>
            <a:r>
              <a:rPr lang="en-IN" sz="2400" dirty="0">
                <a:solidFill>
                  <a:schemeClr val="tx1"/>
                </a:solidFill>
                <a:latin typeface="Californian FB" pitchFamily="18" charset="0"/>
              </a:rPr>
              <a:t> al-‘</a:t>
            </a:r>
            <a:r>
              <a:rPr lang="en-IN" sz="2400" dirty="0" err="1">
                <a:solidFill>
                  <a:schemeClr val="tx1"/>
                </a:solidFill>
                <a:latin typeface="Californian FB" pitchFamily="18" charset="0"/>
              </a:rPr>
              <a:t>Abd</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ibn</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Sufyān</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ibn</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Sa‘d</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Abū</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Amr</a:t>
            </a:r>
            <a:r>
              <a:rPr lang="en-IN" sz="2400" dirty="0">
                <a:solidFill>
                  <a:schemeClr val="tx1"/>
                </a:solidFill>
                <a:latin typeface="Californian FB" pitchFamily="18" charset="0"/>
              </a:rPr>
              <a:t> al-</a:t>
            </a:r>
            <a:r>
              <a:rPr lang="en-IN" sz="2400" dirty="0" err="1">
                <a:solidFill>
                  <a:schemeClr val="tx1"/>
                </a:solidFill>
                <a:latin typeface="Californian FB" pitchFamily="18" charset="0"/>
              </a:rPr>
              <a:t>Bakrī</a:t>
            </a:r>
            <a:r>
              <a:rPr lang="en-IN" sz="2400" dirty="0">
                <a:solidFill>
                  <a:schemeClr val="tx1"/>
                </a:solidFill>
                <a:latin typeface="Californian FB" pitchFamily="18" charset="0"/>
              </a:rPr>
              <a:t> al-</a:t>
            </a:r>
            <a:r>
              <a:rPr lang="en-IN" sz="2400" dirty="0" err="1">
                <a:solidFill>
                  <a:schemeClr val="tx1"/>
                </a:solidFill>
                <a:latin typeface="Californian FB" pitchFamily="18" charset="0"/>
              </a:rPr>
              <a:t>Wā’ilī</a:t>
            </a:r>
            <a:r>
              <a:rPr lang="en-IN" sz="2400" dirty="0">
                <a:solidFill>
                  <a:schemeClr val="tx1"/>
                </a:solidFill>
                <a:latin typeface="Californian FB" pitchFamily="18" charset="0"/>
              </a:rPr>
              <a:t>), was </a:t>
            </a:r>
            <a:r>
              <a:rPr lang="en-IN" sz="2400" dirty="0" smtClean="0">
                <a:solidFill>
                  <a:schemeClr val="tx1"/>
                </a:solidFill>
                <a:latin typeface="Californian FB" pitchFamily="18" charset="0"/>
              </a:rPr>
              <a:t>a 6</a:t>
            </a:r>
            <a:r>
              <a:rPr lang="en-IN" sz="2400" baseline="30000" dirty="0" smtClean="0">
                <a:solidFill>
                  <a:schemeClr val="tx1"/>
                </a:solidFill>
                <a:latin typeface="Californian FB" pitchFamily="18" charset="0"/>
              </a:rPr>
              <a:t>th</a:t>
            </a:r>
            <a:r>
              <a:rPr lang="en-IN" sz="2400" dirty="0" smtClean="0">
                <a:solidFill>
                  <a:schemeClr val="tx1"/>
                </a:solidFill>
                <a:latin typeface="Californian FB" pitchFamily="18" charset="0"/>
              </a:rPr>
              <a:t> century Arabian</a:t>
            </a:r>
            <a:r>
              <a:rPr lang="en-IN" sz="2400" dirty="0">
                <a:solidFill>
                  <a:schemeClr val="tx1"/>
                </a:solidFill>
                <a:latin typeface="Californian FB" pitchFamily="18" charset="0"/>
              </a:rPr>
              <a:t> poet of the tribe of </a:t>
            </a:r>
            <a:r>
              <a:rPr lang="en-IN" sz="2400" dirty="0" smtClean="0">
                <a:solidFill>
                  <a:schemeClr val="tx1"/>
                </a:solidFill>
                <a:latin typeface="Californian FB" pitchFamily="18" charset="0"/>
              </a:rPr>
              <a:t>the </a:t>
            </a:r>
            <a:r>
              <a:rPr lang="en-IN" sz="2400" dirty="0" err="1" smtClean="0">
                <a:solidFill>
                  <a:schemeClr val="tx1"/>
                </a:solidFill>
                <a:latin typeface="Californian FB" pitchFamily="18" charset="0"/>
              </a:rPr>
              <a:t>Bakr</a:t>
            </a:r>
            <a:r>
              <a:rPr lang="en-IN" sz="2400" dirty="0" smtClean="0">
                <a:solidFill>
                  <a:schemeClr val="tx1"/>
                </a:solidFill>
                <a:latin typeface="Californian FB" pitchFamily="18" charset="0"/>
              </a:rPr>
              <a:t>. He </a:t>
            </a:r>
            <a:r>
              <a:rPr lang="en-IN" sz="2400" dirty="0">
                <a:solidFill>
                  <a:schemeClr val="tx1"/>
                </a:solidFill>
                <a:latin typeface="Californian FB" pitchFamily="18" charset="0"/>
              </a:rPr>
              <a:t>is one of the seven poets of the most celebrated anthology </a:t>
            </a:r>
            <a:r>
              <a:rPr lang="en-IN" sz="2400" dirty="0" smtClean="0">
                <a:solidFill>
                  <a:schemeClr val="tx1"/>
                </a:solidFill>
                <a:latin typeface="Californian FB" pitchFamily="18" charset="0"/>
              </a:rPr>
              <a:t>of ancient Arabic poetry, known </a:t>
            </a:r>
            <a:r>
              <a:rPr lang="en-IN" sz="2400" dirty="0">
                <a:solidFill>
                  <a:schemeClr val="tx1"/>
                </a:solidFill>
                <a:latin typeface="Californian FB" pitchFamily="18" charset="0"/>
              </a:rPr>
              <a:t>as </a:t>
            </a:r>
            <a:r>
              <a:rPr lang="en-IN" sz="2400" dirty="0" smtClean="0">
                <a:solidFill>
                  <a:schemeClr val="tx1"/>
                </a:solidFill>
                <a:latin typeface="Californian FB" pitchFamily="18" charset="0"/>
              </a:rPr>
              <a:t>the </a:t>
            </a:r>
            <a:r>
              <a:rPr lang="en-IN" sz="2400" dirty="0" err="1" smtClean="0">
                <a:solidFill>
                  <a:schemeClr val="tx1"/>
                </a:solidFill>
                <a:latin typeface="Californian FB" pitchFamily="18" charset="0"/>
              </a:rPr>
              <a:t>Muallakat</a:t>
            </a:r>
            <a:r>
              <a:rPr lang="en-IN" sz="2400" dirty="0" smtClean="0">
                <a:solidFill>
                  <a:schemeClr val="tx1"/>
                </a:solidFill>
                <a:latin typeface="Californian FB" pitchFamily="18" charset="0"/>
              </a:rPr>
              <a:t>, however </a:t>
            </a:r>
            <a:r>
              <a:rPr lang="en-IN" sz="2400" dirty="0">
                <a:solidFill>
                  <a:schemeClr val="tx1"/>
                </a:solidFill>
                <a:latin typeface="Californian FB" pitchFamily="18" charset="0"/>
              </a:rPr>
              <a:t>just one of his poems is included. His fellow poets preserved in this work are </a:t>
            </a:r>
            <a:r>
              <a:rPr lang="en-IN" sz="2400" dirty="0" smtClean="0">
                <a:solidFill>
                  <a:schemeClr val="tx1"/>
                </a:solidFill>
                <a:latin typeface="Californian FB" pitchFamily="18" charset="0"/>
              </a:rPr>
              <a:t> Al </a:t>
            </a:r>
            <a:r>
              <a:rPr lang="en-IN" sz="2400" dirty="0" smtClean="0">
                <a:solidFill>
                  <a:schemeClr val="tx1"/>
                </a:solidFill>
                <a:latin typeface="Californian FB" pitchFamily="18" charset="0"/>
                <a:hlinkClick r:id="rId4" tooltip="Al-Nabigha"/>
              </a:rPr>
              <a:t>–</a:t>
            </a:r>
            <a:r>
              <a:rPr lang="en-IN" sz="2400" dirty="0" smtClean="0">
                <a:solidFill>
                  <a:schemeClr val="tx1"/>
                </a:solidFill>
                <a:latin typeface="Californian FB" pitchFamily="18" charset="0"/>
              </a:rPr>
              <a:t> </a:t>
            </a:r>
            <a:r>
              <a:rPr lang="en-IN" sz="2400" dirty="0" err="1" smtClean="0">
                <a:solidFill>
                  <a:schemeClr val="tx1"/>
                </a:solidFill>
                <a:latin typeface="Californian FB" pitchFamily="18" charset="0"/>
              </a:rPr>
              <a:t>Nabigha</a:t>
            </a:r>
            <a:r>
              <a:rPr lang="en-IN" sz="2400" dirty="0" smtClean="0">
                <a:solidFill>
                  <a:schemeClr val="tx1"/>
                </a:solidFill>
                <a:latin typeface="Californian FB" pitchFamily="18" charset="0"/>
              </a:rPr>
              <a:t>, </a:t>
            </a:r>
            <a:r>
              <a:rPr lang="en-IN" sz="2400" dirty="0" err="1" smtClean="0">
                <a:solidFill>
                  <a:schemeClr val="tx1"/>
                </a:solidFill>
                <a:latin typeface="Californian FB" pitchFamily="18" charset="0"/>
              </a:rPr>
              <a:t>Antarah</a:t>
            </a:r>
            <a:r>
              <a:rPr lang="en-IN" sz="2400" dirty="0" smtClean="0">
                <a:solidFill>
                  <a:schemeClr val="tx1"/>
                </a:solidFill>
                <a:latin typeface="Californian FB" pitchFamily="18" charset="0"/>
              </a:rPr>
              <a:t> </a:t>
            </a:r>
            <a:r>
              <a:rPr lang="en-IN" sz="2400" dirty="0" err="1" smtClean="0">
                <a:solidFill>
                  <a:schemeClr val="tx1"/>
                </a:solidFill>
                <a:latin typeface="Californian FB" pitchFamily="18" charset="0"/>
              </a:rPr>
              <a:t>ibn</a:t>
            </a:r>
            <a:r>
              <a:rPr lang="en-IN" sz="2400" dirty="0" smtClean="0">
                <a:solidFill>
                  <a:schemeClr val="tx1"/>
                </a:solidFill>
                <a:latin typeface="Californian FB" pitchFamily="18" charset="0"/>
              </a:rPr>
              <a:t> </a:t>
            </a:r>
            <a:r>
              <a:rPr lang="en-IN" sz="2400" dirty="0" err="1" smtClean="0">
                <a:solidFill>
                  <a:schemeClr val="tx1"/>
                </a:solidFill>
                <a:latin typeface="Californian FB" pitchFamily="18" charset="0"/>
              </a:rPr>
              <a:t>Shaddad</a:t>
            </a:r>
            <a:r>
              <a:rPr lang="en-IN" sz="2400" dirty="0" smtClean="0">
                <a:solidFill>
                  <a:schemeClr val="tx1"/>
                </a:solidFill>
                <a:latin typeface="Californian FB" pitchFamily="18" charset="0"/>
              </a:rPr>
              <a:t>, </a:t>
            </a:r>
            <a:r>
              <a:rPr lang="en-IN" sz="2400" dirty="0" err="1" smtClean="0">
                <a:solidFill>
                  <a:schemeClr val="tx1"/>
                </a:solidFill>
                <a:latin typeface="Californian FB" pitchFamily="18" charset="0"/>
              </a:rPr>
              <a:t>Zuhayr</a:t>
            </a:r>
            <a:r>
              <a:rPr lang="en-IN" sz="2400" dirty="0" smtClean="0">
                <a:solidFill>
                  <a:schemeClr val="tx1"/>
                </a:solidFill>
                <a:latin typeface="Californian FB" pitchFamily="18" charset="0"/>
              </a:rPr>
              <a:t> bin </a:t>
            </a:r>
            <a:r>
              <a:rPr lang="en-IN" sz="2400" dirty="0" err="1" smtClean="0">
                <a:solidFill>
                  <a:schemeClr val="tx1"/>
                </a:solidFill>
                <a:latin typeface="Californian FB" pitchFamily="18" charset="0"/>
              </a:rPr>
              <a:t>Abi</a:t>
            </a:r>
            <a:r>
              <a:rPr lang="en-IN" sz="2400" dirty="0" smtClean="0">
                <a:solidFill>
                  <a:schemeClr val="tx1"/>
                </a:solidFill>
                <a:latin typeface="Californian FB" pitchFamily="18" charset="0"/>
              </a:rPr>
              <a:t> </a:t>
            </a:r>
            <a:r>
              <a:rPr lang="en-IN" sz="2400" dirty="0" err="1" smtClean="0">
                <a:solidFill>
                  <a:schemeClr val="tx1"/>
                </a:solidFill>
                <a:latin typeface="Californian FB" pitchFamily="18" charset="0"/>
              </a:rPr>
              <a:t>Sulma</a:t>
            </a:r>
            <a:r>
              <a:rPr lang="en-IN" sz="2400" dirty="0" smtClean="0">
                <a:solidFill>
                  <a:schemeClr val="tx1"/>
                </a:solidFill>
                <a:latin typeface="Californian FB" pitchFamily="18" charset="0"/>
              </a:rPr>
              <a:t>, </a:t>
            </a:r>
            <a:r>
              <a:rPr lang="en-IN" sz="2400" dirty="0" err="1" smtClean="0">
                <a:solidFill>
                  <a:schemeClr val="tx1"/>
                </a:solidFill>
                <a:latin typeface="Californian FB" pitchFamily="18" charset="0"/>
              </a:rPr>
              <a:t>Alqama</a:t>
            </a:r>
            <a:r>
              <a:rPr lang="en-IN" sz="2400" dirty="0" smtClean="0">
                <a:solidFill>
                  <a:schemeClr val="tx1"/>
                </a:solidFill>
                <a:latin typeface="Californian FB" pitchFamily="18" charset="0"/>
              </a:rPr>
              <a:t> </a:t>
            </a:r>
            <a:r>
              <a:rPr lang="en-IN" sz="2400" dirty="0" err="1" smtClean="0">
                <a:latin typeface="Californian FB" pitchFamily="18" charset="0"/>
              </a:rPr>
              <a:t>ibn</a:t>
            </a:r>
            <a:r>
              <a:rPr lang="en-IN" sz="2400" dirty="0" smtClean="0">
                <a:latin typeface="Californian FB" pitchFamily="18" charset="0"/>
              </a:rPr>
              <a:t> </a:t>
            </a:r>
            <a:r>
              <a:rPr lang="en-IN" sz="2400" dirty="0" err="1" smtClean="0">
                <a:latin typeface="Californian FB" pitchFamily="18" charset="0"/>
              </a:rPr>
              <a:t>Abada</a:t>
            </a:r>
            <a:r>
              <a:rPr lang="en-IN" sz="2400" dirty="0" smtClean="0">
                <a:latin typeface="Californian FB" pitchFamily="18" charset="0"/>
              </a:rPr>
              <a:t> </a:t>
            </a:r>
            <a:r>
              <a:rPr lang="en-IN" sz="2400" dirty="0" smtClean="0">
                <a:solidFill>
                  <a:schemeClr val="tx1"/>
                </a:solidFill>
                <a:latin typeface="Californian FB" pitchFamily="18" charset="0"/>
              </a:rPr>
              <a:t>an </a:t>
            </a:r>
            <a:r>
              <a:rPr lang="en-IN" sz="2400" dirty="0" err="1" smtClean="0">
                <a:solidFill>
                  <a:schemeClr val="tx1"/>
                </a:solidFill>
                <a:latin typeface="Californian FB" pitchFamily="18" charset="0"/>
              </a:rPr>
              <a:t>arafah</a:t>
            </a:r>
            <a:r>
              <a:rPr lang="en-IN" sz="2400" dirty="0" smtClean="0">
                <a:solidFill>
                  <a:schemeClr val="tx1"/>
                </a:solidFill>
                <a:latin typeface="Californian FB" pitchFamily="18" charset="0"/>
              </a:rPr>
              <a:t> </a:t>
            </a:r>
            <a:r>
              <a:rPr lang="en-IN" sz="2400" dirty="0">
                <a:solidFill>
                  <a:schemeClr val="tx1"/>
                </a:solidFill>
                <a:latin typeface="Californian FB" pitchFamily="18" charset="0"/>
              </a:rPr>
              <a:t>was the half-brother or nephew of the </a:t>
            </a:r>
            <a:r>
              <a:rPr lang="en-IN" sz="2400" dirty="0" smtClean="0">
                <a:solidFill>
                  <a:schemeClr val="tx1"/>
                </a:solidFill>
                <a:latin typeface="Californian FB" pitchFamily="18" charset="0"/>
              </a:rPr>
              <a:t>elegist AL – </a:t>
            </a:r>
            <a:r>
              <a:rPr lang="en-IN" sz="2400" dirty="0" err="1" smtClean="0">
                <a:solidFill>
                  <a:schemeClr val="tx1"/>
                </a:solidFill>
                <a:latin typeface="Californian FB" pitchFamily="18" charset="0"/>
              </a:rPr>
              <a:t>Khirniq</a:t>
            </a:r>
            <a:r>
              <a:rPr lang="en-IN" sz="2400" dirty="0" smtClean="0">
                <a:solidFill>
                  <a:schemeClr val="tx1"/>
                </a:solidFill>
                <a:latin typeface="Californian FB" pitchFamily="18" charset="0"/>
              </a:rPr>
              <a:t> bint </a:t>
            </a:r>
            <a:r>
              <a:rPr lang="en-IN" sz="2400" dirty="0" err="1" smtClean="0">
                <a:solidFill>
                  <a:schemeClr val="tx1"/>
                </a:solidFill>
                <a:latin typeface="Californian FB" pitchFamily="18" charset="0"/>
              </a:rPr>
              <a:t>Badr</a:t>
            </a:r>
            <a:r>
              <a:rPr lang="en-IN" sz="2400" dirty="0" smtClean="0">
                <a:solidFill>
                  <a:schemeClr val="tx1"/>
                </a:solidFill>
                <a:latin typeface="Californian FB" pitchFamily="18" charset="0"/>
              </a:rPr>
              <a:t>.</a:t>
            </a:r>
          </a:p>
          <a:p>
            <a:pPr marL="0" indent="0" algn="just">
              <a:buNone/>
            </a:pPr>
            <a:r>
              <a:rPr lang="en-IN" sz="2400" dirty="0">
                <a:latin typeface="Californian FB" pitchFamily="18" charset="0"/>
              </a:rPr>
              <a:t>	</a:t>
            </a:r>
            <a:r>
              <a:rPr lang="en-IN" sz="2400" dirty="0" err="1" smtClean="0">
                <a:latin typeface="Californian FB" pitchFamily="18" charset="0"/>
              </a:rPr>
              <a:t>Tarafa's</a:t>
            </a:r>
            <a:r>
              <a:rPr lang="en-IN" sz="2400" dirty="0" smtClean="0">
                <a:latin typeface="Californian FB" pitchFamily="18" charset="0"/>
              </a:rPr>
              <a:t> bitter tongue was destined to cost him dear. Fatigued and disgusted by the rigid ceremony of the court, he improvised a satire in which he said:-</a:t>
            </a:r>
          </a:p>
          <a:p>
            <a:pPr>
              <a:buNone/>
            </a:pPr>
            <a:r>
              <a:rPr lang="en-IN" sz="2400" i="1" dirty="0" smtClean="0">
                <a:latin typeface="Californian FB" pitchFamily="18" charset="0"/>
              </a:rPr>
              <a:t>	"Would that we had instead of '</a:t>
            </a:r>
            <a:r>
              <a:rPr lang="en-IN" sz="2400" i="1" dirty="0" err="1" smtClean="0">
                <a:latin typeface="Californian FB" pitchFamily="18" charset="0"/>
              </a:rPr>
              <a:t>Amr</a:t>
            </a:r>
            <a:endParaRPr lang="en-IN" sz="2400" i="1" dirty="0" smtClean="0">
              <a:latin typeface="Californian FB" pitchFamily="18" charset="0"/>
            </a:endParaRPr>
          </a:p>
          <a:p>
            <a:pPr>
              <a:buNone/>
            </a:pPr>
            <a:r>
              <a:rPr lang="en-IN" sz="2400" i="1" dirty="0">
                <a:latin typeface="Californian FB" pitchFamily="18" charset="0"/>
              </a:rPr>
              <a:t>	</a:t>
            </a:r>
            <a:r>
              <a:rPr lang="en-IN" sz="2400" i="1" dirty="0" smtClean="0">
                <a:latin typeface="Californian FB" pitchFamily="18" charset="0"/>
              </a:rPr>
              <a:t>A </a:t>
            </a:r>
            <a:r>
              <a:rPr lang="en-IN" sz="2400" i="1" dirty="0" err="1" smtClean="0">
                <a:latin typeface="Californian FB" pitchFamily="18" charset="0"/>
              </a:rPr>
              <a:t>milch</a:t>
            </a:r>
            <a:r>
              <a:rPr lang="en-IN" sz="2400" i="1" dirty="0" smtClean="0">
                <a:latin typeface="Californian FB" pitchFamily="18" charset="0"/>
              </a:rPr>
              <a:t>-ewe bleating round our tent”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24"/>
            <a:ext cx="6934200" cy="715963"/>
          </a:xfrm>
        </p:spPr>
        <p:txBody>
          <a:bodyPr/>
          <a:lstStyle/>
          <a:p>
            <a:r>
              <a:rPr lang="en-IN" sz="4000" b="1" dirty="0" err="1" smtClean="0">
                <a:solidFill>
                  <a:schemeClr val="tx1"/>
                </a:solidFill>
                <a:latin typeface="Californian FB" pitchFamily="18" charset="0"/>
              </a:rPr>
              <a:t>Tarafah</a:t>
            </a:r>
            <a:endParaRPr lang="en-IN" sz="4000" b="1" dirty="0">
              <a:solidFill>
                <a:schemeClr val="tx1"/>
              </a:solidFill>
              <a:latin typeface="Californian FB" pitchFamily="18" charset="0"/>
            </a:endParaRPr>
          </a:p>
        </p:txBody>
      </p:sp>
      <p:sp>
        <p:nvSpPr>
          <p:cNvPr id="60419" name="Rectangle 3"/>
          <p:cNvSpPr>
            <a:spLocks noGrp="1" noChangeArrowheads="1"/>
          </p:cNvSpPr>
          <p:nvPr>
            <p:ph type="body" idx="1"/>
          </p:nvPr>
        </p:nvSpPr>
        <p:spPr>
          <a:xfrm>
            <a:off x="1785918" y="714356"/>
            <a:ext cx="7129482" cy="5000660"/>
          </a:xfrm>
        </p:spPr>
        <p:txBody>
          <a:bodyPr/>
          <a:lstStyle/>
          <a:p>
            <a:pPr marL="0" indent="0" algn="just">
              <a:buNone/>
            </a:pPr>
            <a:r>
              <a:rPr lang="en-IN" sz="2400" dirty="0" smtClean="0">
                <a:solidFill>
                  <a:schemeClr val="tx1"/>
                </a:solidFill>
                <a:latin typeface="Californian FB" pitchFamily="18" charset="0"/>
              </a:rPr>
              <a:t>	</a:t>
            </a:r>
            <a:r>
              <a:rPr lang="en-IN" sz="2400" dirty="0" err="1" smtClean="0">
                <a:solidFill>
                  <a:schemeClr val="tx1"/>
                </a:solidFill>
                <a:latin typeface="Californian FB" pitchFamily="18" charset="0"/>
              </a:rPr>
              <a:t>Amr</a:t>
            </a:r>
            <a:r>
              <a:rPr lang="en-IN" sz="2400" dirty="0" smtClean="0">
                <a:solidFill>
                  <a:schemeClr val="tx1"/>
                </a:solidFill>
                <a:latin typeface="Californian FB" pitchFamily="18" charset="0"/>
              </a:rPr>
              <a:t> b. Hind was </a:t>
            </a:r>
            <a:r>
              <a:rPr lang="en-IN" sz="2400" dirty="0">
                <a:solidFill>
                  <a:schemeClr val="tx1"/>
                </a:solidFill>
                <a:latin typeface="Californian FB" pitchFamily="18" charset="0"/>
              </a:rPr>
              <a:t>a man of violent and implacable temper. </a:t>
            </a:r>
            <a:r>
              <a:rPr lang="en-IN" sz="2400" dirty="0" err="1">
                <a:solidFill>
                  <a:schemeClr val="tx1"/>
                </a:solidFill>
                <a:latin typeface="Californian FB" pitchFamily="18" charset="0"/>
              </a:rPr>
              <a:t>Tarafa's</a:t>
            </a:r>
            <a:r>
              <a:rPr lang="en-IN" sz="2400" dirty="0">
                <a:solidFill>
                  <a:schemeClr val="tx1"/>
                </a:solidFill>
                <a:latin typeface="Californian FB" pitchFamily="18" charset="0"/>
              </a:rPr>
              <a:t> satire had already been reported to him, and this new impertinence added fuel to his wrath. Sending for </a:t>
            </a:r>
            <a:r>
              <a:rPr lang="en-IN" sz="2400" dirty="0" err="1">
                <a:solidFill>
                  <a:schemeClr val="tx1"/>
                </a:solidFill>
                <a:latin typeface="Californian FB" pitchFamily="18" charset="0"/>
              </a:rPr>
              <a:t>Tarafa</a:t>
            </a:r>
            <a:r>
              <a:rPr lang="en-IN" sz="2400" dirty="0">
                <a:solidFill>
                  <a:schemeClr val="tx1"/>
                </a:solidFill>
                <a:latin typeface="Californian FB" pitchFamily="18" charset="0"/>
              </a:rPr>
              <a:t> and </a:t>
            </a:r>
            <a:r>
              <a:rPr lang="en-IN" sz="2400" dirty="0" err="1">
                <a:solidFill>
                  <a:schemeClr val="tx1"/>
                </a:solidFill>
                <a:latin typeface="Californian FB" pitchFamily="18" charset="0"/>
              </a:rPr>
              <a:t>Mutalammis</a:t>
            </a:r>
            <a:r>
              <a:rPr lang="en-IN" sz="2400" dirty="0">
                <a:solidFill>
                  <a:schemeClr val="tx1"/>
                </a:solidFill>
                <a:latin typeface="Californian FB" pitchFamily="18" charset="0"/>
              </a:rPr>
              <a:t>, he granted them leave to visit their homes, and gave to each of them a sealed letter addressed to the governor </a:t>
            </a:r>
            <a:r>
              <a:rPr lang="en-IN" sz="2400" dirty="0" smtClean="0">
                <a:solidFill>
                  <a:schemeClr val="tx1"/>
                </a:solidFill>
                <a:latin typeface="Californian FB" pitchFamily="18" charset="0"/>
              </a:rPr>
              <a:t>of </a:t>
            </a:r>
            <a:r>
              <a:rPr lang="en-IN" sz="2400" dirty="0" err="1" smtClean="0">
                <a:solidFill>
                  <a:schemeClr val="tx1"/>
                </a:solidFill>
                <a:latin typeface="Californian FB" pitchFamily="18" charset="0"/>
              </a:rPr>
              <a:t>Bahrayn</a:t>
            </a:r>
            <a:r>
              <a:rPr lang="en-IN" sz="2400" dirty="0" smtClean="0">
                <a:solidFill>
                  <a:schemeClr val="tx1"/>
                </a:solidFill>
                <a:latin typeface="Californian FB" pitchFamily="18" charset="0"/>
              </a:rPr>
              <a:t>. </a:t>
            </a:r>
            <a:r>
              <a:rPr lang="en-IN" sz="2400" dirty="0">
                <a:solidFill>
                  <a:schemeClr val="tx1"/>
                </a:solidFill>
                <a:latin typeface="Californian FB" pitchFamily="18" charset="0"/>
              </a:rPr>
              <a:t>When they had passed outside the city the suspicions of </a:t>
            </a:r>
            <a:r>
              <a:rPr lang="en-IN" sz="2400" dirty="0" err="1">
                <a:solidFill>
                  <a:schemeClr val="tx1"/>
                </a:solidFill>
                <a:latin typeface="Californian FB" pitchFamily="18" charset="0"/>
              </a:rPr>
              <a:t>Mutalammis</a:t>
            </a:r>
            <a:r>
              <a:rPr lang="en-IN" sz="2400" dirty="0">
                <a:solidFill>
                  <a:schemeClr val="tx1"/>
                </a:solidFill>
                <a:latin typeface="Californian FB" pitchFamily="18" charset="0"/>
              </a:rPr>
              <a:t> were aroused. As neither he nor his companion could read, he handed his own letter to a boy </a:t>
            </a:r>
            <a:r>
              <a:rPr lang="en-IN" sz="2400" dirty="0" smtClean="0">
                <a:solidFill>
                  <a:schemeClr val="tx1"/>
                </a:solidFill>
                <a:latin typeface="Californian FB" pitchFamily="18" charset="0"/>
              </a:rPr>
              <a:t>of </a:t>
            </a:r>
            <a:r>
              <a:rPr lang="en-IN" sz="2400" dirty="0" err="1" smtClean="0">
                <a:solidFill>
                  <a:schemeClr val="tx1"/>
                </a:solidFill>
                <a:latin typeface="Californian FB" pitchFamily="18" charset="0"/>
              </a:rPr>
              <a:t>Hira</a:t>
            </a:r>
            <a:r>
              <a:rPr lang="en-IN" sz="2400" dirty="0" smtClean="0">
                <a:solidFill>
                  <a:schemeClr val="tx1"/>
                </a:solidFill>
                <a:latin typeface="Californian FB" pitchFamily="18" charset="0"/>
              </a:rPr>
              <a:t> and </a:t>
            </a:r>
            <a:r>
              <a:rPr lang="en-IN" sz="2400" dirty="0">
                <a:solidFill>
                  <a:schemeClr val="tx1"/>
                </a:solidFill>
                <a:latin typeface="Californian FB" pitchFamily="18" charset="0"/>
              </a:rPr>
              <a:t>learned that it contained orders to bury him alive. Thereupon he flung the treacherous missive into the stream and implored </a:t>
            </a:r>
            <a:r>
              <a:rPr lang="en-IN" sz="2400" dirty="0" err="1">
                <a:solidFill>
                  <a:schemeClr val="tx1"/>
                </a:solidFill>
                <a:latin typeface="Californian FB" pitchFamily="18" charset="0"/>
              </a:rPr>
              <a:t>Tarafa</a:t>
            </a:r>
            <a:r>
              <a:rPr lang="en-IN" sz="2400" dirty="0">
                <a:solidFill>
                  <a:schemeClr val="tx1"/>
                </a:solidFill>
                <a:latin typeface="Californian FB" pitchFamily="18" charset="0"/>
              </a:rPr>
              <a:t> to do likewise. </a:t>
            </a:r>
            <a:r>
              <a:rPr lang="en-IN" sz="2400" dirty="0" err="1">
                <a:solidFill>
                  <a:schemeClr val="tx1"/>
                </a:solidFill>
                <a:latin typeface="Californian FB" pitchFamily="18" charset="0"/>
              </a:rPr>
              <a:t>Tarafa</a:t>
            </a:r>
            <a:r>
              <a:rPr lang="en-IN" sz="2400" dirty="0">
                <a:solidFill>
                  <a:schemeClr val="tx1"/>
                </a:solidFill>
                <a:latin typeface="Californian FB" pitchFamily="18" charset="0"/>
              </a:rPr>
              <a:t> refused to break the royal seal. He continued his journey to </a:t>
            </a:r>
            <a:r>
              <a:rPr lang="en-IN" sz="2400" dirty="0" err="1">
                <a:solidFill>
                  <a:schemeClr val="tx1"/>
                </a:solidFill>
                <a:latin typeface="Californian FB" pitchFamily="18" charset="0"/>
              </a:rPr>
              <a:t>Bahrayn</a:t>
            </a:r>
            <a:r>
              <a:rPr lang="en-IN" sz="2400" dirty="0">
                <a:solidFill>
                  <a:schemeClr val="tx1"/>
                </a:solidFill>
                <a:latin typeface="Californian FB" pitchFamily="18" charset="0"/>
              </a:rPr>
              <a:t>, where he was thrown into prison and executed</a:t>
            </a:r>
            <a:endParaRPr lang="en-IN" sz="2400" i="1" dirty="0" smtClean="0">
              <a:latin typeface="Californian FB"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23882" y="1142984"/>
            <a:ext cx="6934200" cy="715963"/>
          </a:xfrm>
        </p:spPr>
        <p:txBody>
          <a:bodyPr/>
          <a:lstStyle/>
          <a:p>
            <a:r>
              <a:rPr lang="en-IN" sz="4000" b="1" dirty="0" err="1" smtClean="0">
                <a:solidFill>
                  <a:schemeClr val="tx1"/>
                </a:solidFill>
                <a:latin typeface="Californian FB" pitchFamily="18" charset="0"/>
              </a:rPr>
              <a:t>Zuhayr</a:t>
            </a:r>
            <a:r>
              <a:rPr lang="en-IN" sz="4000" b="1" dirty="0" smtClean="0">
                <a:solidFill>
                  <a:schemeClr val="tx1"/>
                </a:solidFill>
                <a:latin typeface="Californian FB" pitchFamily="18" charset="0"/>
              </a:rPr>
              <a:t> bin </a:t>
            </a:r>
            <a:r>
              <a:rPr lang="en-IN" sz="4000" b="1" dirty="0" err="1" smtClean="0">
                <a:solidFill>
                  <a:schemeClr val="tx1"/>
                </a:solidFill>
                <a:latin typeface="Californian FB" pitchFamily="18" charset="0"/>
              </a:rPr>
              <a:t>Abi</a:t>
            </a:r>
            <a:r>
              <a:rPr lang="en-IN" sz="4000" b="1" dirty="0" smtClean="0">
                <a:solidFill>
                  <a:schemeClr val="tx1"/>
                </a:solidFill>
                <a:latin typeface="Californian FB" pitchFamily="18" charset="0"/>
              </a:rPr>
              <a:t> </a:t>
            </a:r>
            <a:r>
              <a:rPr lang="en-IN" sz="4000" b="1" dirty="0" err="1" smtClean="0">
                <a:solidFill>
                  <a:schemeClr val="tx1"/>
                </a:solidFill>
                <a:latin typeface="Californian FB" pitchFamily="18" charset="0"/>
              </a:rPr>
              <a:t>Sulma</a:t>
            </a:r>
            <a:endParaRPr lang="en-IN" sz="4000" b="1" dirty="0">
              <a:solidFill>
                <a:schemeClr val="tx1"/>
              </a:solidFill>
              <a:latin typeface="Californian FB" pitchFamily="18" charset="0"/>
            </a:endParaRPr>
          </a:p>
        </p:txBody>
      </p:sp>
      <p:sp>
        <p:nvSpPr>
          <p:cNvPr id="60419" name="Rectangle 3"/>
          <p:cNvSpPr>
            <a:spLocks noGrp="1" noChangeArrowheads="1"/>
          </p:cNvSpPr>
          <p:nvPr>
            <p:ph type="body" idx="1"/>
          </p:nvPr>
        </p:nvSpPr>
        <p:spPr>
          <a:xfrm>
            <a:off x="-142908" y="1928802"/>
            <a:ext cx="8643998" cy="5000660"/>
          </a:xfrm>
        </p:spPr>
        <p:txBody>
          <a:bodyPr/>
          <a:lstStyle/>
          <a:p>
            <a:pPr algn="just">
              <a:buNone/>
            </a:pPr>
            <a:r>
              <a:rPr lang="en-IN" sz="2400" dirty="0" smtClean="0">
                <a:solidFill>
                  <a:schemeClr val="tx1"/>
                </a:solidFill>
                <a:latin typeface="Californian FB" pitchFamily="18" charset="0"/>
              </a:rPr>
              <a:t>		</a:t>
            </a:r>
            <a:r>
              <a:rPr lang="en-IN" sz="2400" dirty="0" err="1" smtClean="0">
                <a:solidFill>
                  <a:schemeClr val="tx1"/>
                </a:solidFill>
                <a:latin typeface="Californian FB" pitchFamily="18" charset="0"/>
              </a:rPr>
              <a:t>Zuhayr</a:t>
            </a:r>
            <a:r>
              <a:rPr lang="en-IN" sz="2400" dirty="0" smtClean="0">
                <a:solidFill>
                  <a:schemeClr val="tx1"/>
                </a:solidFill>
                <a:latin typeface="Californian FB" pitchFamily="18" charset="0"/>
              </a:rPr>
              <a:t> </a:t>
            </a:r>
            <a:r>
              <a:rPr lang="en-IN" sz="2400" dirty="0">
                <a:solidFill>
                  <a:schemeClr val="tx1"/>
                </a:solidFill>
                <a:latin typeface="Californian FB" pitchFamily="18" charset="0"/>
              </a:rPr>
              <a:t>bin </a:t>
            </a:r>
            <a:r>
              <a:rPr lang="en-IN" sz="2400" dirty="0" err="1">
                <a:solidFill>
                  <a:schemeClr val="tx1"/>
                </a:solidFill>
                <a:latin typeface="Californian FB" pitchFamily="18" charset="0"/>
              </a:rPr>
              <a:t>Abī</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Sūlmā</a:t>
            </a:r>
            <a:r>
              <a:rPr lang="en-IN" sz="2400" dirty="0">
                <a:solidFill>
                  <a:schemeClr val="tx1"/>
                </a:solidFill>
                <a:latin typeface="Californian FB" pitchFamily="18" charset="0"/>
              </a:rPr>
              <a:t> </a:t>
            </a:r>
            <a:r>
              <a:rPr lang="en-IN" sz="2400" dirty="0" smtClean="0">
                <a:solidFill>
                  <a:schemeClr val="tx1"/>
                </a:solidFill>
                <a:latin typeface="Californian FB" pitchFamily="18" charset="0"/>
              </a:rPr>
              <a:t>also </a:t>
            </a:r>
            <a:r>
              <a:rPr lang="en-IN" sz="2400" dirty="0" err="1">
                <a:solidFill>
                  <a:schemeClr val="tx1"/>
                </a:solidFill>
                <a:latin typeface="Californian FB" pitchFamily="18" charset="0"/>
              </a:rPr>
              <a:t>romanized</a:t>
            </a:r>
            <a:r>
              <a:rPr lang="en-IN" sz="2400" dirty="0">
                <a:solidFill>
                  <a:schemeClr val="tx1"/>
                </a:solidFill>
                <a:latin typeface="Californian FB" pitchFamily="18" charset="0"/>
              </a:rPr>
              <a:t> as </a:t>
            </a:r>
            <a:r>
              <a:rPr lang="en-IN" sz="2400" dirty="0" err="1">
                <a:solidFill>
                  <a:schemeClr val="tx1"/>
                </a:solidFill>
                <a:latin typeface="Californian FB" pitchFamily="18" charset="0"/>
              </a:rPr>
              <a:t>Zuhair</a:t>
            </a:r>
            <a:r>
              <a:rPr lang="en-IN" sz="2400" dirty="0">
                <a:solidFill>
                  <a:schemeClr val="tx1"/>
                </a:solidFill>
                <a:latin typeface="Californian FB" pitchFamily="18" charset="0"/>
              </a:rPr>
              <a:t> or </a:t>
            </a:r>
            <a:r>
              <a:rPr lang="en-IN" sz="2400" dirty="0" err="1">
                <a:solidFill>
                  <a:schemeClr val="tx1"/>
                </a:solidFill>
                <a:latin typeface="Californian FB" pitchFamily="18" charset="0"/>
              </a:rPr>
              <a:t>Zoheir</a:t>
            </a:r>
            <a:r>
              <a:rPr lang="en-IN" sz="2400" dirty="0">
                <a:solidFill>
                  <a:schemeClr val="tx1"/>
                </a:solidFill>
                <a:latin typeface="Californian FB" pitchFamily="18" charset="0"/>
              </a:rPr>
              <a:t>, was a pre-Islamic Arabian poet who lived in the 6th &amp; 7th centuries AD. He is considered one of the greatest writers of Arabic poetry in pre-Islamic times. </a:t>
            </a:r>
            <a:r>
              <a:rPr lang="en-IN" sz="2400" dirty="0" err="1">
                <a:solidFill>
                  <a:schemeClr val="tx1"/>
                </a:solidFill>
                <a:latin typeface="Californian FB" pitchFamily="18" charset="0"/>
              </a:rPr>
              <a:t>Zuhayr</a:t>
            </a:r>
            <a:r>
              <a:rPr lang="en-IN" sz="2400" dirty="0">
                <a:solidFill>
                  <a:schemeClr val="tx1"/>
                </a:solidFill>
                <a:latin typeface="Californian FB" pitchFamily="18" charset="0"/>
              </a:rPr>
              <a:t> belonged to the </a:t>
            </a:r>
            <a:r>
              <a:rPr lang="en-IN" sz="2400" dirty="0" err="1">
                <a:solidFill>
                  <a:schemeClr val="tx1"/>
                </a:solidFill>
                <a:latin typeface="Californian FB" pitchFamily="18" charset="0"/>
              </a:rPr>
              <a:t>Banu</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Muzaina</a:t>
            </a:r>
            <a:r>
              <a:rPr lang="en-IN" sz="2400" dirty="0">
                <a:solidFill>
                  <a:schemeClr val="tx1"/>
                </a:solidFill>
                <a:latin typeface="Californian FB" pitchFamily="18" charset="0"/>
              </a:rPr>
              <a:t>. His father was a poet and his elder son </a:t>
            </a:r>
            <a:r>
              <a:rPr lang="en-IN" sz="2400" dirty="0" err="1">
                <a:solidFill>
                  <a:schemeClr val="tx1"/>
                </a:solidFill>
                <a:latin typeface="Californian FB" pitchFamily="18" charset="0"/>
              </a:rPr>
              <a:t>Ka'b</a:t>
            </a:r>
            <a:r>
              <a:rPr lang="en-IN" sz="2400" dirty="0">
                <a:solidFill>
                  <a:schemeClr val="tx1"/>
                </a:solidFill>
                <a:latin typeface="Californian FB" pitchFamily="18" charset="0"/>
              </a:rPr>
              <a:t> bin </a:t>
            </a:r>
            <a:r>
              <a:rPr lang="en-IN" sz="2400" dirty="0" err="1">
                <a:solidFill>
                  <a:schemeClr val="tx1"/>
                </a:solidFill>
                <a:latin typeface="Californian FB" pitchFamily="18" charset="0"/>
              </a:rPr>
              <a:t>Zuhayr</a:t>
            </a:r>
            <a:r>
              <a:rPr lang="en-IN" sz="2400" dirty="0">
                <a:solidFill>
                  <a:schemeClr val="tx1"/>
                </a:solidFill>
                <a:latin typeface="Californian FB" pitchFamily="18" charset="0"/>
              </a:rPr>
              <a:t> also became a poet, reading his works to the Prophet Muhammad. </a:t>
            </a:r>
            <a:endParaRPr lang="en-IN" sz="2400" dirty="0" smtClean="0">
              <a:solidFill>
                <a:schemeClr val="tx1"/>
              </a:solidFill>
              <a:latin typeface="Californian FB" pitchFamily="18" charset="0"/>
            </a:endParaRPr>
          </a:p>
          <a:p>
            <a:pPr algn="just">
              <a:buNone/>
            </a:pPr>
            <a:r>
              <a:rPr lang="en-IN" sz="2400" dirty="0">
                <a:latin typeface="Californian FB" pitchFamily="18" charset="0"/>
              </a:rPr>
              <a:t>	</a:t>
            </a:r>
            <a:r>
              <a:rPr lang="en-IN" sz="2400" dirty="0" smtClean="0">
                <a:latin typeface="Californian FB" pitchFamily="18" charset="0"/>
              </a:rPr>
              <a:t>	</a:t>
            </a:r>
            <a:r>
              <a:rPr lang="en-IN" sz="2400" dirty="0" smtClean="0">
                <a:solidFill>
                  <a:schemeClr val="tx1"/>
                </a:solidFill>
                <a:latin typeface="Californian FB" pitchFamily="18" charset="0"/>
              </a:rPr>
              <a:t>Since </a:t>
            </a:r>
            <a:r>
              <a:rPr lang="en-IN" sz="2400" dirty="0">
                <a:solidFill>
                  <a:schemeClr val="tx1"/>
                </a:solidFill>
                <a:latin typeface="Californian FB" pitchFamily="18" charset="0"/>
              </a:rPr>
              <a:t>2007, the English Wikipedia page of </a:t>
            </a:r>
            <a:r>
              <a:rPr lang="en-IN" sz="2400" dirty="0" err="1">
                <a:solidFill>
                  <a:schemeClr val="tx1"/>
                </a:solidFill>
                <a:latin typeface="Californian FB" pitchFamily="18" charset="0"/>
              </a:rPr>
              <a:t>Zuhayr</a:t>
            </a:r>
            <a:r>
              <a:rPr lang="en-IN" sz="2400" dirty="0">
                <a:solidFill>
                  <a:schemeClr val="tx1"/>
                </a:solidFill>
                <a:latin typeface="Californian FB" pitchFamily="18" charset="0"/>
              </a:rPr>
              <a:t> bin </a:t>
            </a:r>
            <a:r>
              <a:rPr lang="en-IN" sz="2400" dirty="0" err="1">
                <a:solidFill>
                  <a:schemeClr val="tx1"/>
                </a:solidFill>
                <a:latin typeface="Californian FB" pitchFamily="18" charset="0"/>
              </a:rPr>
              <a:t>Abi</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Sulma</a:t>
            </a:r>
            <a:r>
              <a:rPr lang="en-IN" sz="2400" dirty="0">
                <a:solidFill>
                  <a:schemeClr val="tx1"/>
                </a:solidFill>
                <a:latin typeface="Californian FB" pitchFamily="18" charset="0"/>
              </a:rPr>
              <a:t> has received more than 49,001 page views. Her biography is available in 16 different languages on Wikipedia. </a:t>
            </a:r>
            <a:r>
              <a:rPr lang="en-IN" sz="2400" dirty="0" err="1">
                <a:solidFill>
                  <a:schemeClr val="tx1"/>
                </a:solidFill>
                <a:latin typeface="Californian FB" pitchFamily="18" charset="0"/>
              </a:rPr>
              <a:t>Zuhayr</a:t>
            </a:r>
            <a:r>
              <a:rPr lang="en-IN" sz="2400" dirty="0">
                <a:solidFill>
                  <a:schemeClr val="tx1"/>
                </a:solidFill>
                <a:latin typeface="Californian FB" pitchFamily="18" charset="0"/>
              </a:rPr>
              <a:t> bin </a:t>
            </a:r>
            <a:r>
              <a:rPr lang="en-IN" sz="2400" dirty="0" err="1">
                <a:solidFill>
                  <a:schemeClr val="tx1"/>
                </a:solidFill>
                <a:latin typeface="Californian FB" pitchFamily="18" charset="0"/>
              </a:rPr>
              <a:t>Abi</a:t>
            </a:r>
            <a:r>
              <a:rPr lang="en-IN" sz="2400" dirty="0">
                <a:solidFill>
                  <a:schemeClr val="tx1"/>
                </a:solidFill>
                <a:latin typeface="Californian FB" pitchFamily="18" charset="0"/>
              </a:rPr>
              <a:t> </a:t>
            </a:r>
            <a:r>
              <a:rPr lang="en-IN" sz="2400" dirty="0" err="1">
                <a:solidFill>
                  <a:schemeClr val="tx1"/>
                </a:solidFill>
                <a:latin typeface="Californian FB" pitchFamily="18" charset="0"/>
              </a:rPr>
              <a:t>Sulma</a:t>
            </a:r>
            <a:r>
              <a:rPr lang="en-IN" sz="2400" dirty="0">
                <a:solidFill>
                  <a:schemeClr val="tx1"/>
                </a:solidFill>
                <a:latin typeface="Californian FB" pitchFamily="18" charset="0"/>
              </a:rPr>
              <a:t> is the 2,710th most </a:t>
            </a:r>
            <a:r>
              <a:rPr lang="en-IN" sz="2400" dirty="0" smtClean="0">
                <a:solidFill>
                  <a:schemeClr val="tx1"/>
                </a:solidFill>
                <a:latin typeface="Californian FB" pitchFamily="18" charset="0"/>
              </a:rPr>
              <a:t>popular writer (</a:t>
            </a:r>
            <a:r>
              <a:rPr lang="en-IN" sz="2400" dirty="0">
                <a:solidFill>
                  <a:schemeClr val="tx1"/>
                </a:solidFill>
                <a:latin typeface="Californian FB" pitchFamily="18" charset="0"/>
              </a:rPr>
              <a:t>down from 2,548th in 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en">
  <a:themeElements>
    <a:clrScheme name="powerpoint-template-24 11">
      <a:dk1>
        <a:srgbClr val="4D4D4D"/>
      </a:dk1>
      <a:lt1>
        <a:srgbClr val="FFFFFF"/>
      </a:lt1>
      <a:dk2>
        <a:srgbClr val="4D4D4D"/>
      </a:dk2>
      <a:lt2>
        <a:srgbClr val="00629E"/>
      </a:lt2>
      <a:accent1>
        <a:srgbClr val="0077C0"/>
      </a:accent1>
      <a:accent2>
        <a:srgbClr val="0082D2"/>
      </a:accent2>
      <a:accent3>
        <a:srgbClr val="FFFFFF"/>
      </a:accent3>
      <a:accent4>
        <a:srgbClr val="404040"/>
      </a:accent4>
      <a:accent5>
        <a:srgbClr val="AABDDC"/>
      </a:accent5>
      <a:accent6>
        <a:srgbClr val="0075BE"/>
      </a:accent6>
      <a:hlink>
        <a:srgbClr val="008CE2"/>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IN"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IN"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C75F06"/>
        </a:lt2>
        <a:accent1>
          <a:srgbClr val="E07D06"/>
        </a:accent1>
        <a:accent2>
          <a:srgbClr val="F2A016"/>
        </a:accent2>
        <a:accent3>
          <a:srgbClr val="FFFFFF"/>
        </a:accent3>
        <a:accent4>
          <a:srgbClr val="404040"/>
        </a:accent4>
        <a:accent5>
          <a:srgbClr val="EDBFAA"/>
        </a:accent5>
        <a:accent6>
          <a:srgbClr val="DB9113"/>
        </a:accent6>
        <a:hlink>
          <a:srgbClr val="F7C91C"/>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CD5B12"/>
        </a:lt2>
        <a:accent1>
          <a:srgbClr val="E6721D"/>
        </a:accent1>
        <a:accent2>
          <a:srgbClr val="F09125"/>
        </a:accent2>
        <a:accent3>
          <a:srgbClr val="FFFFFF"/>
        </a:accent3>
        <a:accent4>
          <a:srgbClr val="404040"/>
        </a:accent4>
        <a:accent5>
          <a:srgbClr val="F0BCAB"/>
        </a:accent5>
        <a:accent6>
          <a:srgbClr val="D98320"/>
        </a:accent6>
        <a:hlink>
          <a:srgbClr val="F0973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BB5206"/>
        </a:lt2>
        <a:accent1>
          <a:srgbClr val="622C0A"/>
        </a:accent1>
        <a:accent2>
          <a:srgbClr val="E58218"/>
        </a:accent2>
        <a:accent3>
          <a:srgbClr val="FFFFFF"/>
        </a:accent3>
        <a:accent4>
          <a:srgbClr val="404040"/>
        </a:accent4>
        <a:accent5>
          <a:srgbClr val="B7ACAA"/>
        </a:accent5>
        <a:accent6>
          <a:srgbClr val="CF7515"/>
        </a:accent6>
        <a:hlink>
          <a:srgbClr val="8B350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6C362C"/>
        </a:lt2>
        <a:accent1>
          <a:srgbClr val="CA7920"/>
        </a:accent1>
        <a:accent2>
          <a:srgbClr val="E4980F"/>
        </a:accent2>
        <a:accent3>
          <a:srgbClr val="FFFFFF"/>
        </a:accent3>
        <a:accent4>
          <a:srgbClr val="404040"/>
        </a:accent4>
        <a:accent5>
          <a:srgbClr val="E1BEAB"/>
        </a:accent5>
        <a:accent6>
          <a:srgbClr val="CF890C"/>
        </a:accent6>
        <a:hlink>
          <a:srgbClr val="F1AD0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C28E32"/>
        </a:lt2>
        <a:accent1>
          <a:srgbClr val="D89306"/>
        </a:accent1>
        <a:accent2>
          <a:srgbClr val="E19E06"/>
        </a:accent2>
        <a:accent3>
          <a:srgbClr val="FFFFFF"/>
        </a:accent3>
        <a:accent4>
          <a:srgbClr val="404040"/>
        </a:accent4>
        <a:accent5>
          <a:srgbClr val="E9C8AA"/>
        </a:accent5>
        <a:accent6>
          <a:srgbClr val="CC8F05"/>
        </a:accent6>
        <a:hlink>
          <a:srgbClr val="EFB206"/>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00629E"/>
        </a:lt2>
        <a:accent1>
          <a:srgbClr val="0077C0"/>
        </a:accent1>
        <a:accent2>
          <a:srgbClr val="E4980F"/>
        </a:accent2>
        <a:accent3>
          <a:srgbClr val="FFFFFF"/>
        </a:accent3>
        <a:accent4>
          <a:srgbClr val="404040"/>
        </a:accent4>
        <a:accent5>
          <a:srgbClr val="AABDDC"/>
        </a:accent5>
        <a:accent6>
          <a:srgbClr val="CF890C"/>
        </a:accent6>
        <a:hlink>
          <a:srgbClr val="F1AD0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00629E"/>
        </a:lt2>
        <a:accent1>
          <a:srgbClr val="0077C0"/>
        </a:accent1>
        <a:accent2>
          <a:srgbClr val="0082D2"/>
        </a:accent2>
        <a:accent3>
          <a:srgbClr val="FFFFFF"/>
        </a:accent3>
        <a:accent4>
          <a:srgbClr val="404040"/>
        </a:accent4>
        <a:accent5>
          <a:srgbClr val="AABDDC"/>
        </a:accent5>
        <a:accent6>
          <a:srgbClr val="0075BE"/>
        </a:accent6>
        <a:hlink>
          <a:srgbClr val="008CE2"/>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Pen</Template>
  <TotalTime>82</TotalTime>
  <Words>106</Words>
  <Application>Microsoft Office PowerPoint</Application>
  <PresentationFormat>On-screen Show (4:3)</PresentationFormat>
  <Paragraphs>66</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Microsoft Sans Serif</vt:lpstr>
      <vt:lpstr>Verdana</vt:lpstr>
      <vt:lpstr>굴림</vt:lpstr>
      <vt:lpstr>Times New Roman</vt:lpstr>
      <vt:lpstr>Pen</vt:lpstr>
      <vt:lpstr>SEVEN POETS IN AYYAMUL JAHILIYA</vt:lpstr>
      <vt:lpstr>Seven Poets in Ayyamul Jahiliya</vt:lpstr>
      <vt:lpstr>Imru' al-Qais</vt:lpstr>
      <vt:lpstr>Imru' al-Qais</vt:lpstr>
      <vt:lpstr>Labīd</vt:lpstr>
      <vt:lpstr>Labīd</vt:lpstr>
      <vt:lpstr>Tarafah</vt:lpstr>
      <vt:lpstr>Tarafah</vt:lpstr>
      <vt:lpstr>Zuhayr bin Abi Sulma</vt:lpstr>
      <vt:lpstr>Antarah ibn Shaddad</vt:lpstr>
      <vt:lpstr>Amr ibn Kulthum</vt:lpstr>
      <vt:lpstr>Harith ibn Hilliza</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 POETS IN AYYAMUL JAHILIYA</dc:title>
  <dc:creator>Staff</dc:creator>
  <cp:lastModifiedBy>Staff</cp:lastModifiedBy>
  <cp:revision>15</cp:revision>
  <dcterms:created xsi:type="dcterms:W3CDTF">2021-01-29T06:46:01Z</dcterms:created>
  <dcterms:modified xsi:type="dcterms:W3CDTF">2021-01-29T08:08:36Z</dcterms:modified>
</cp:coreProperties>
</file>