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9" autoAdjust="0"/>
    <p:restoredTop sz="94434" autoAdjust="0"/>
  </p:normalViewPr>
  <p:slideViewPr>
    <p:cSldViewPr>
      <p:cViewPr varScale="1">
        <p:scale>
          <a:sx n="74" d="100"/>
          <a:sy n="74" d="100"/>
        </p:scale>
        <p:origin x="9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9D153-C51D-4387-9E0F-5ADA2DDD2EB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0E9A7-149F-4408-B1FE-6CA8BDCD35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24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776F7-6967-495C-8EBB-EC1A2B92063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31E1B-EED0-44F0-B915-434DC1C3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5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777847-E868-41EF-8512-5DA0496BD270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19200"/>
            <a:ext cx="6858000" cy="1295400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latin typeface="Book Antiqua" pitchFamily="18" charset="0"/>
                <a:ea typeface="Verdana" pitchFamily="34" charset="0"/>
                <a:cs typeface="Verdana" pitchFamily="34" charset="0"/>
              </a:rPr>
              <a:t>Assistant Professor of Arabic</a:t>
            </a:r>
          </a:p>
          <a:p>
            <a:pPr algn="l"/>
            <a:r>
              <a:rPr lang="en-US" sz="2500" b="1" dirty="0" err="1" smtClean="0">
                <a:latin typeface="Book Antiqua" pitchFamily="18" charset="0"/>
                <a:ea typeface="Verdana" pitchFamily="34" charset="0"/>
                <a:cs typeface="Verdana" pitchFamily="34" charset="0"/>
              </a:rPr>
              <a:t>Hajee</a:t>
            </a:r>
            <a:r>
              <a:rPr lang="en-US" sz="2500" b="1" dirty="0" smtClean="0">
                <a:latin typeface="Book Antiqu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b="1" dirty="0" err="1" smtClean="0">
                <a:latin typeface="Book Antiqua" pitchFamily="18" charset="0"/>
                <a:ea typeface="Verdana" pitchFamily="34" charset="0"/>
                <a:cs typeface="Verdana" pitchFamily="34" charset="0"/>
              </a:rPr>
              <a:t>Karutha</a:t>
            </a:r>
            <a:r>
              <a:rPr lang="en-US" sz="2500" b="1" dirty="0" smtClean="0">
                <a:latin typeface="Book Antiqu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b="1" dirty="0" err="1" smtClean="0">
                <a:latin typeface="Book Antiqua" pitchFamily="18" charset="0"/>
                <a:ea typeface="Verdana" pitchFamily="34" charset="0"/>
                <a:cs typeface="Verdana" pitchFamily="34" charset="0"/>
              </a:rPr>
              <a:t>Rowther</a:t>
            </a:r>
            <a:r>
              <a:rPr lang="en-US" sz="2500" b="1" dirty="0" smtClean="0">
                <a:latin typeface="Book Antiqu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b="1" dirty="0" err="1" smtClean="0">
                <a:latin typeface="Book Antiqua" pitchFamily="18" charset="0"/>
                <a:ea typeface="Verdana" pitchFamily="34" charset="0"/>
                <a:cs typeface="Verdana" pitchFamily="34" charset="0"/>
              </a:rPr>
              <a:t>Howdia</a:t>
            </a:r>
            <a:r>
              <a:rPr lang="en-US" sz="2500" b="1" dirty="0" smtClean="0">
                <a:latin typeface="Book Antiqua" pitchFamily="18" charset="0"/>
                <a:ea typeface="Verdana" pitchFamily="34" charset="0"/>
                <a:cs typeface="Verdana" pitchFamily="34" charset="0"/>
              </a:rPr>
              <a:t> College</a:t>
            </a:r>
          </a:p>
          <a:p>
            <a:pPr algn="l"/>
            <a:r>
              <a:rPr lang="en-US" sz="2500" b="1" dirty="0" err="1" smtClean="0">
                <a:latin typeface="Book Antiqua" pitchFamily="18" charset="0"/>
                <a:ea typeface="Verdana" pitchFamily="34" charset="0"/>
                <a:cs typeface="Verdana" pitchFamily="34" charset="0"/>
              </a:rPr>
              <a:t>Uthamapalayam</a:t>
            </a:r>
            <a:endParaRPr lang="en-US" sz="2500" b="1" dirty="0">
              <a:latin typeface="Book Antiqu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2501" y="381000"/>
            <a:ext cx="55274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905">
                  <a:solidFill>
                    <a:schemeClr val="tx1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R.Minnalvizhi</a:t>
            </a:r>
            <a:r>
              <a:rPr lang="en-US" sz="6000" b="1" cap="none" spc="0" dirty="0" smtClean="0">
                <a:ln w="1905">
                  <a:solidFill>
                    <a:schemeClr val="tx1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</a:t>
            </a:r>
            <a:endParaRPr lang="en-US" sz="6000" b="1" cap="none" spc="0" dirty="0">
              <a:ln w="1905">
                <a:solidFill>
                  <a:schemeClr val="tx1"/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4267201"/>
            <a:ext cx="510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Subject Name : Commercial      Arabic                                   Subject Code : </a:t>
            </a:r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17UARA41</a:t>
            </a:r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/>
            </a:r>
            <a:b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</a:br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Class : </a:t>
            </a:r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II</a:t>
            </a:r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 </a:t>
            </a:r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B.A. Arabic</a:t>
            </a:r>
            <a:b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</a:br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/>
            </a:r>
            <a:br>
              <a:rPr lang="en-US" sz="3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</a:br>
            <a:endParaRPr lang="en-US" sz="3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991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>
                <a:latin typeface="ArialMT"/>
              </a:rPr>
              <a:t>جدة – 21412 المملكة العربية السعودية</a:t>
            </a:r>
          </a:p>
          <a:p>
            <a:pPr algn="r"/>
            <a:r>
              <a:rPr lang="ar-SA" dirty="0">
                <a:latin typeface="ArialMT"/>
              </a:rPr>
              <a:t>الرقم </a:t>
            </a:r>
            <a:r>
              <a:rPr lang="ar-SA" dirty="0">
                <a:latin typeface="Arial" panose="020B0604020202020204" pitchFamily="34" charset="0"/>
              </a:rPr>
              <a:t>: </a:t>
            </a:r>
            <a:r>
              <a:rPr lang="ar-SA" dirty="0">
                <a:latin typeface="ArialMT"/>
              </a:rPr>
              <a:t>22 </a:t>
            </a:r>
            <a:r>
              <a:rPr lang="ar-SA" dirty="0">
                <a:latin typeface="Arial" panose="020B0604020202020204" pitchFamily="34" charset="0"/>
              </a:rPr>
              <a:t>/ </a:t>
            </a:r>
            <a:r>
              <a:rPr lang="ar-SA" dirty="0">
                <a:latin typeface="ArialMT"/>
              </a:rPr>
              <a:t>تي </a:t>
            </a:r>
            <a:r>
              <a:rPr lang="ar-SA" dirty="0">
                <a:latin typeface="Arial" panose="020B0604020202020204" pitchFamily="34" charset="0"/>
              </a:rPr>
              <a:t>/ </a:t>
            </a:r>
            <a:r>
              <a:rPr lang="ar-SA" dirty="0">
                <a:latin typeface="ArialMT"/>
              </a:rPr>
              <a:t>21 </a:t>
            </a:r>
            <a:r>
              <a:rPr lang="ar-SA" dirty="0" smtClean="0">
                <a:latin typeface="ArialMT"/>
              </a:rPr>
              <a:t>                                                                                            التاريخ </a:t>
            </a:r>
            <a:r>
              <a:rPr lang="ar-SA" dirty="0">
                <a:latin typeface="Arial" panose="020B0604020202020204" pitchFamily="34" charset="0"/>
              </a:rPr>
              <a:t>: </a:t>
            </a:r>
            <a:r>
              <a:rPr lang="ar-SA" dirty="0">
                <a:latin typeface="ArialMT"/>
              </a:rPr>
              <a:t>23 بناير 1984 م</a:t>
            </a:r>
          </a:p>
          <a:p>
            <a:pPr algn="r"/>
            <a:r>
              <a:rPr lang="ar-SA" dirty="0">
                <a:latin typeface="ArialMT"/>
              </a:rPr>
              <a:t>الدكتور</a:t>
            </a:r>
            <a:r>
              <a:rPr lang="ar-SA" dirty="0">
                <a:latin typeface="Arial" panose="020B0604020202020204" pitchFamily="34" charset="0"/>
              </a:rPr>
              <a:t>/ </a:t>
            </a:r>
            <a:r>
              <a:rPr lang="ar-SA" dirty="0">
                <a:latin typeface="ArialMT"/>
              </a:rPr>
              <a:t>أبو جوزي المحترم</a:t>
            </a:r>
          </a:p>
          <a:p>
            <a:pPr algn="r"/>
            <a:r>
              <a:rPr lang="ar-SA" dirty="0">
                <a:latin typeface="ArialMT"/>
              </a:rPr>
              <a:t>محاضر بكلية الجامعة</a:t>
            </a:r>
          </a:p>
          <a:p>
            <a:pPr algn="r"/>
            <a:r>
              <a:rPr lang="ar-SA" dirty="0">
                <a:latin typeface="ArialMT"/>
              </a:rPr>
              <a:t>ترفاندرام </a:t>
            </a:r>
            <a:r>
              <a:rPr lang="ar-SA" dirty="0">
                <a:latin typeface="Arial" panose="020B0604020202020204" pitchFamily="34" charset="0"/>
              </a:rPr>
              <a:t>/ </a:t>
            </a:r>
            <a:r>
              <a:rPr lang="ar-SA" dirty="0">
                <a:latin typeface="ArialMT"/>
              </a:rPr>
              <a:t>الهند</a:t>
            </a:r>
          </a:p>
          <a:p>
            <a:pPr algn="r"/>
            <a:r>
              <a:rPr lang="ar-SA" dirty="0">
                <a:latin typeface="ArialMT"/>
              </a:rPr>
              <a:t>عزيزي الدكتور أبو جوزي،</a:t>
            </a:r>
          </a:p>
          <a:p>
            <a:pPr algn="r"/>
            <a:r>
              <a:rPr lang="ar-SA" dirty="0">
                <a:latin typeface="ArialMT"/>
              </a:rPr>
              <a:t>أود أن أنتهز هذه الفرصة لأشكركم على رغبتكم وطلبكم للعمل لدينا في</a:t>
            </a:r>
          </a:p>
          <a:p>
            <a:pPr algn="r"/>
            <a:r>
              <a:rPr lang="ar-SA" dirty="0">
                <a:latin typeface="ArialMT"/>
              </a:rPr>
              <a:t>وظيفة مترجم )من العربية إلى الإنجليزية وبالعكس( ويسرني أن أفيدكم بأن تمت الموافقة</a:t>
            </a:r>
          </a:p>
          <a:p>
            <a:pPr algn="r"/>
            <a:r>
              <a:rPr lang="ar-SA" dirty="0">
                <a:latin typeface="ArialMT"/>
              </a:rPr>
              <a:t>تعيينكم لدينا وفقًا للشروط الآتية :</a:t>
            </a:r>
          </a:p>
          <a:p>
            <a:pPr algn="r"/>
            <a:r>
              <a:rPr lang="ar-SA" dirty="0" smtClean="0">
                <a:latin typeface="ArialMT"/>
              </a:rPr>
              <a:t>1. </a:t>
            </a:r>
            <a:r>
              <a:rPr lang="ar-SA" dirty="0">
                <a:latin typeface="ArialMT"/>
              </a:rPr>
              <a:t>الراتب الأساسي </a:t>
            </a:r>
            <a:r>
              <a:rPr lang="ar-SA" dirty="0">
                <a:latin typeface="Arial" panose="020B0604020202020204" pitchFamily="34" charset="0"/>
              </a:rPr>
              <a:t>: </a:t>
            </a:r>
            <a:r>
              <a:rPr lang="ar-SA" dirty="0">
                <a:latin typeface="ArialMT"/>
              </a:rPr>
              <a:t>4500 ريال سعودي شهريًا .</a:t>
            </a:r>
          </a:p>
          <a:p>
            <a:pPr algn="r"/>
            <a:r>
              <a:rPr lang="ar-SA" dirty="0" smtClean="0">
                <a:latin typeface="ArialMT"/>
              </a:rPr>
              <a:t>2. </a:t>
            </a:r>
            <a:r>
              <a:rPr lang="ar-SA" dirty="0">
                <a:latin typeface="ArialMT"/>
              </a:rPr>
              <a:t>السكن مجانًا أو ما يعادل الراتب لمدة ثلاثة أشهر سنويًا .</a:t>
            </a:r>
          </a:p>
          <a:p>
            <a:pPr algn="r"/>
            <a:r>
              <a:rPr lang="ar-SA" smtClean="0">
                <a:latin typeface="ArialMT"/>
              </a:rPr>
              <a:t>300.3 </a:t>
            </a:r>
            <a:r>
              <a:rPr lang="ar-SA" dirty="0">
                <a:latin typeface="ArialMT"/>
              </a:rPr>
              <a:t>ريال سعودي شهريًا مقابل مصاريف النقل </a:t>
            </a:r>
            <a:r>
              <a:rPr lang="ar-SA" dirty="0" smtClean="0">
                <a:latin typeface="ArialMT"/>
              </a:rPr>
              <a:t>.</a:t>
            </a:r>
            <a:endParaRPr lang="ar-SA" dirty="0">
              <a:latin typeface="ArialMT"/>
            </a:endParaRPr>
          </a:p>
          <a:p>
            <a:pPr algn="r"/>
            <a:r>
              <a:rPr lang="ar-SA" dirty="0" smtClean="0">
                <a:latin typeface="ArialMT"/>
              </a:rPr>
              <a:t>4. </a:t>
            </a:r>
            <a:r>
              <a:rPr lang="ar-SA" dirty="0">
                <a:latin typeface="ArialMT"/>
              </a:rPr>
              <a:t>عناية طبية مجانًا .</a:t>
            </a:r>
          </a:p>
          <a:p>
            <a:pPr algn="r"/>
            <a:r>
              <a:rPr lang="ar-SA" dirty="0" smtClean="0">
                <a:latin typeface="ArialMT"/>
              </a:rPr>
              <a:t>5.إجازة </a:t>
            </a:r>
            <a:r>
              <a:rPr lang="ar-SA" dirty="0">
                <a:latin typeface="ArialMT"/>
              </a:rPr>
              <a:t>سنوية قدرها ثلاثون يوما مع الراتب .</a:t>
            </a:r>
          </a:p>
          <a:p>
            <a:pPr algn="r"/>
            <a:r>
              <a:rPr lang="ar-SA" dirty="0" smtClean="0">
                <a:latin typeface="ArialMT"/>
              </a:rPr>
              <a:t>6. </a:t>
            </a:r>
            <a:r>
              <a:rPr lang="ar-SA" dirty="0">
                <a:latin typeface="ArialMT"/>
              </a:rPr>
              <a:t>تذكرة السفر جدة – ترفاندام ذهابا وإيابًا مرة كل سنة .</a:t>
            </a:r>
          </a:p>
          <a:p>
            <a:pPr algn="r"/>
            <a:r>
              <a:rPr lang="ar-SA" dirty="0">
                <a:latin typeface="ArialMT"/>
              </a:rPr>
              <a:t>وأما إذا كانت هذ ه الشروط مقبولة لديكم، فالرجاء إفادتنا فورًا ليتسني لنا استكمال</a:t>
            </a:r>
          </a:p>
          <a:p>
            <a:pPr algn="r"/>
            <a:r>
              <a:rPr lang="ar-SA" dirty="0">
                <a:latin typeface="ArialMT"/>
              </a:rPr>
              <a:t>إجراءات الاستخدام والله ولي التوفيق .</a:t>
            </a:r>
          </a:p>
          <a:p>
            <a:pPr algn="ctr"/>
            <a:r>
              <a:rPr lang="ar-SA" dirty="0">
                <a:latin typeface="ArialMT"/>
              </a:rPr>
              <a:t>مع أطيب التحيات ،</a:t>
            </a:r>
          </a:p>
          <a:p>
            <a:pPr algn="ctr"/>
            <a:r>
              <a:rPr lang="ar-SA" dirty="0" smtClean="0">
                <a:latin typeface="ArialMT"/>
              </a:rPr>
              <a:t>(فاروق </a:t>
            </a:r>
            <a:r>
              <a:rPr lang="ar-SA" dirty="0">
                <a:latin typeface="ArialMT"/>
              </a:rPr>
              <a:t>سليمان / رئيس هيئة </a:t>
            </a:r>
            <a:r>
              <a:rPr lang="ar-SA" dirty="0" smtClean="0">
                <a:latin typeface="ArialMT"/>
              </a:rPr>
              <a:t>التحري)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for the post of Translator</a:t>
            </a:r>
          </a:p>
          <a:p>
            <a:r>
              <a:rPr lang="en-US" dirty="0"/>
              <a:t>Reply to a selected candidate</a:t>
            </a:r>
          </a:p>
          <a:p>
            <a:r>
              <a:rPr lang="en-US" dirty="0"/>
              <a:t>Application for annual leave</a:t>
            </a:r>
          </a:p>
          <a:p>
            <a:r>
              <a:rPr lang="en-US" dirty="0"/>
              <a:t>A Personal appeal</a:t>
            </a:r>
          </a:p>
          <a:p>
            <a:r>
              <a:rPr lang="en-US" dirty="0"/>
              <a:t>Letter to a Publisher</a:t>
            </a:r>
          </a:p>
          <a:p>
            <a:r>
              <a:rPr lang="en-US" dirty="0"/>
              <a:t>Letter to a Bookshop</a:t>
            </a:r>
          </a:p>
          <a:p>
            <a:r>
              <a:rPr lang="en-US" dirty="0"/>
              <a:t>Letter to Bank to open an SB </a:t>
            </a:r>
            <a:r>
              <a:rPr lang="en-US" dirty="0" smtClean="0"/>
              <a:t>Account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Verdana" panose="020B0604030504040204" pitchFamily="34" charset="0"/>
              </a:rPr>
              <a:t>Job Applications - Bio </a:t>
            </a:r>
            <a:r>
              <a:rPr lang="en-US" sz="4400" dirty="0" smtClean="0">
                <a:latin typeface="Verdana" panose="020B0604030504040204" pitchFamily="34" charset="0"/>
              </a:rPr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4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Applications for a job can be written mainly in two</a:t>
            </a:r>
          </a:p>
          <a:p>
            <a:pPr marL="0" indent="0">
              <a:buNone/>
            </a:pPr>
            <a:r>
              <a:rPr lang="en-US" dirty="0"/>
              <a:t>ways. Usually a covering letter is sent enclosing a </a:t>
            </a:r>
            <a:r>
              <a:rPr lang="en-US" dirty="0" smtClean="0"/>
              <a:t>bio-data showing </a:t>
            </a:r>
            <a:r>
              <a:rPr lang="en-US" dirty="0"/>
              <a:t>the details of qualifications, experience and </a:t>
            </a:r>
            <a:r>
              <a:rPr lang="en-US" dirty="0" smtClean="0"/>
              <a:t>personal information </a:t>
            </a:r>
            <a:r>
              <a:rPr lang="en-US" dirty="0"/>
              <a:t>etc. The other method is to state these details </a:t>
            </a:r>
            <a:r>
              <a:rPr lang="en-US" dirty="0" smtClean="0"/>
              <a:t>in the </a:t>
            </a:r>
            <a:r>
              <a:rPr lang="en-US" dirty="0"/>
              <a:t>letter itself in different </a:t>
            </a:r>
            <a:r>
              <a:rPr lang="en-US" dirty="0" smtClean="0"/>
              <a:t>paragraphs. A </a:t>
            </a:r>
            <a:r>
              <a:rPr lang="en-US" dirty="0"/>
              <a:t>bio-data is a mirror of the applicant. The </a:t>
            </a:r>
            <a:r>
              <a:rPr lang="en-US" dirty="0" smtClean="0"/>
              <a:t>employer observes </a:t>
            </a:r>
            <a:r>
              <a:rPr lang="en-US" dirty="0"/>
              <a:t>the candidate closely through it. So care must </a:t>
            </a:r>
            <a:r>
              <a:rPr lang="en-US" dirty="0" smtClean="0"/>
              <a:t>be taken </a:t>
            </a:r>
            <a:r>
              <a:rPr lang="en-US" dirty="0"/>
              <a:t>in preparing a bio-data in order to give a </a:t>
            </a:r>
            <a:r>
              <a:rPr lang="en-US" dirty="0" smtClean="0"/>
              <a:t>good impression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 bio-data or Curriculum Vitae (C.V) or </a:t>
            </a:r>
            <a:r>
              <a:rPr lang="en-US" dirty="0" smtClean="0"/>
              <a:t>Resume            </a:t>
            </a:r>
            <a:r>
              <a:rPr lang="ar-SA" dirty="0" smtClean="0"/>
              <a:t>الشخصية</a:t>
            </a:r>
            <a:r>
              <a:rPr lang="ar-SA" dirty="0"/>
              <a:t>/ السيرة الذاتية / مختصر المؤهلات و الخبرة </a:t>
            </a:r>
            <a:r>
              <a:rPr lang="ar-SA" dirty="0" smtClean="0"/>
              <a:t>البيانات </a:t>
            </a:r>
            <a:r>
              <a:rPr lang="en-US" dirty="0" smtClean="0"/>
              <a:t>[[[usually </a:t>
            </a:r>
            <a:r>
              <a:rPr lang="en-US" dirty="0"/>
              <a:t>contains </a:t>
            </a:r>
            <a:r>
              <a:rPr lang="en-US" dirty="0" smtClean="0"/>
              <a:t>the following </a:t>
            </a:r>
            <a:r>
              <a:rPr lang="en-US" dirty="0"/>
              <a:t>details.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Applications - Bio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7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440" y="228600"/>
            <a:ext cx="892183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Verdana" panose="020B0604030504040204" pitchFamily="34" charset="0"/>
              </a:rPr>
              <a:t>1. Full </a:t>
            </a:r>
            <a:r>
              <a:rPr lang="en-US" dirty="0" smtClean="0">
                <a:latin typeface="Verdana" panose="020B0604030504040204" pitchFamily="34" charset="0"/>
              </a:rPr>
              <a:t>name    </a:t>
            </a:r>
            <a:r>
              <a:rPr lang="ar-SA" sz="2000" dirty="0" smtClean="0">
                <a:latin typeface="ArialMT"/>
              </a:rPr>
              <a:t>الاسم الكامل</a:t>
            </a:r>
            <a:r>
              <a:rPr lang="en-US" sz="2000" dirty="0" smtClean="0">
                <a:latin typeface="ArialMT"/>
              </a:rPr>
              <a:t>                                                                                     2.  </a:t>
            </a:r>
            <a:r>
              <a:rPr lang="en-US" sz="2000" dirty="0" smtClean="0">
                <a:latin typeface="Verdana" panose="020B0604030504040204" pitchFamily="34" charset="0"/>
              </a:rPr>
              <a:t>Address     </a:t>
            </a:r>
            <a:r>
              <a:rPr lang="ar-SA" sz="2400" dirty="0" smtClean="0">
                <a:latin typeface="ArialMT"/>
              </a:rPr>
              <a:t>العنوان </a:t>
            </a:r>
            <a:r>
              <a:rPr lang="ar-SA" sz="2400" dirty="0">
                <a:latin typeface="ArialMT"/>
              </a:rPr>
              <a:t>الدائم</a:t>
            </a:r>
          </a:p>
          <a:p>
            <a:r>
              <a:rPr lang="en-US" sz="2000" dirty="0">
                <a:latin typeface="Verdana" panose="020B0604030504040204" pitchFamily="34" charset="0"/>
              </a:rPr>
              <a:t>3. Present </a:t>
            </a:r>
            <a:r>
              <a:rPr lang="en-US" sz="2000" dirty="0" smtClean="0">
                <a:latin typeface="Verdana" panose="020B0604030504040204" pitchFamily="34" charset="0"/>
              </a:rPr>
              <a:t>address   </a:t>
            </a:r>
            <a:r>
              <a:rPr lang="ar-SA" sz="2400" dirty="0">
                <a:latin typeface="ArialMT"/>
              </a:rPr>
              <a:t>العنوان الحالي</a:t>
            </a:r>
          </a:p>
          <a:p>
            <a:r>
              <a:rPr lang="en-US" sz="2000" dirty="0">
                <a:latin typeface="Verdana" panose="020B0604030504040204" pitchFamily="34" charset="0"/>
              </a:rPr>
              <a:t>4. Date of </a:t>
            </a:r>
            <a:r>
              <a:rPr lang="en-US" sz="2000" dirty="0" smtClean="0">
                <a:latin typeface="Verdana" panose="020B0604030504040204" pitchFamily="34" charset="0"/>
              </a:rPr>
              <a:t>birth  </a:t>
            </a:r>
            <a:r>
              <a:rPr lang="ar-SA" sz="2400" dirty="0">
                <a:latin typeface="ArialMT"/>
              </a:rPr>
              <a:t>تاريخ الميلاد</a:t>
            </a:r>
          </a:p>
          <a:p>
            <a:r>
              <a:rPr lang="en-US" sz="2000" dirty="0">
                <a:latin typeface="Verdana" panose="020B0604030504040204" pitchFamily="34" charset="0"/>
              </a:rPr>
              <a:t>5. </a:t>
            </a:r>
            <a:r>
              <a:rPr lang="en-US" sz="2000" dirty="0" smtClean="0">
                <a:latin typeface="Verdana" panose="020B0604030504040204" pitchFamily="34" charset="0"/>
              </a:rPr>
              <a:t>Nationality   </a:t>
            </a:r>
            <a:r>
              <a:rPr lang="ar-SA" sz="2400" dirty="0">
                <a:latin typeface="ArialMT"/>
              </a:rPr>
              <a:t>الجنسية</a:t>
            </a:r>
          </a:p>
          <a:p>
            <a:r>
              <a:rPr lang="en-US" sz="2000" dirty="0">
                <a:latin typeface="Verdana" panose="020B0604030504040204" pitchFamily="34" charset="0"/>
              </a:rPr>
              <a:t>6. Marital </a:t>
            </a:r>
            <a:r>
              <a:rPr lang="en-US" sz="2000" dirty="0" smtClean="0">
                <a:latin typeface="Verdana" panose="020B0604030504040204" pitchFamily="34" charset="0"/>
              </a:rPr>
              <a:t>status  </a:t>
            </a:r>
            <a:r>
              <a:rPr lang="ar-SA" sz="2400" dirty="0">
                <a:latin typeface="ArialMT"/>
              </a:rPr>
              <a:t>الحالة الاجتماعية الوضع العانلي</a:t>
            </a:r>
          </a:p>
          <a:p>
            <a:r>
              <a:rPr lang="en-US" sz="2000" dirty="0">
                <a:latin typeface="Verdana" panose="020B0604030504040204" pitchFamily="34" charset="0"/>
              </a:rPr>
              <a:t>7. </a:t>
            </a:r>
            <a:r>
              <a:rPr lang="en-US" sz="2000" dirty="0" smtClean="0">
                <a:latin typeface="Verdana" panose="020B0604030504040204" pitchFamily="34" charset="0"/>
              </a:rPr>
              <a:t>Religion  </a:t>
            </a:r>
            <a:r>
              <a:rPr lang="ar-SA" sz="2400" dirty="0">
                <a:latin typeface="ArialMT"/>
              </a:rPr>
              <a:t>الديانة</a:t>
            </a:r>
          </a:p>
          <a:p>
            <a:r>
              <a:rPr lang="en-US" sz="2000" dirty="0">
                <a:latin typeface="Verdana" panose="020B0604030504040204" pitchFamily="34" charset="0"/>
              </a:rPr>
              <a:t>8. Passport </a:t>
            </a:r>
            <a:r>
              <a:rPr lang="en-US" sz="2000" dirty="0" smtClean="0">
                <a:latin typeface="Verdana" panose="020B0604030504040204" pitchFamily="34" charset="0"/>
              </a:rPr>
              <a:t>No  </a:t>
            </a:r>
            <a:r>
              <a:rPr lang="ar-SA" sz="2400" dirty="0">
                <a:latin typeface="ArialMT"/>
              </a:rPr>
              <a:t>رقم جواز السفر</a:t>
            </a:r>
          </a:p>
          <a:p>
            <a:r>
              <a:rPr lang="en-US" sz="2000" dirty="0">
                <a:latin typeface="Verdana" panose="020B0604030504040204" pitchFamily="34" charset="0"/>
              </a:rPr>
              <a:t>9. Date of issue </a:t>
            </a:r>
            <a:r>
              <a:rPr lang="en-US" sz="2000" dirty="0" smtClean="0">
                <a:latin typeface="Verdana" panose="020B0604030504040204" pitchFamily="34" charset="0"/>
              </a:rPr>
              <a:t> </a:t>
            </a:r>
            <a:r>
              <a:rPr lang="ar-SA" sz="2400" dirty="0" smtClean="0">
                <a:latin typeface="ArialMT"/>
              </a:rPr>
              <a:t>تاريخ الإصدار</a:t>
            </a:r>
            <a:r>
              <a:rPr lang="en-US" sz="2400" dirty="0" smtClean="0">
                <a:latin typeface="ArialMT"/>
              </a:rPr>
              <a:t>                                                          </a:t>
            </a:r>
            <a:r>
              <a:rPr lang="en-US" sz="2000" dirty="0" smtClean="0">
                <a:latin typeface="Verdana" panose="020B0604030504040204" pitchFamily="34" charset="0"/>
              </a:rPr>
              <a:t>10</a:t>
            </a:r>
            <a:r>
              <a:rPr lang="en-US" sz="2000" dirty="0">
                <a:latin typeface="Verdana" panose="020B0604030504040204" pitchFamily="34" charset="0"/>
              </a:rPr>
              <a:t>. </a:t>
            </a:r>
            <a:r>
              <a:rPr lang="en-US" sz="2000" dirty="0" smtClean="0">
                <a:latin typeface="Verdana" panose="020B0604030504040204" pitchFamily="34" charset="0"/>
              </a:rPr>
              <a:t>place </a:t>
            </a:r>
            <a:r>
              <a:rPr lang="en-US" sz="2000" dirty="0">
                <a:latin typeface="Verdana" panose="020B0604030504040204" pitchFamily="34" charset="0"/>
              </a:rPr>
              <a:t>of issue </a:t>
            </a:r>
            <a:r>
              <a:rPr lang="en-US" sz="2000" dirty="0" smtClean="0">
                <a:latin typeface="Verdana" panose="020B0604030504040204" pitchFamily="34" charset="0"/>
              </a:rPr>
              <a:t> </a:t>
            </a:r>
            <a:r>
              <a:rPr lang="ar-SA" sz="2400" dirty="0" smtClean="0">
                <a:latin typeface="ArialMT"/>
              </a:rPr>
              <a:t>جهة </a:t>
            </a:r>
            <a:r>
              <a:rPr lang="ar-SA" sz="2400" dirty="0">
                <a:latin typeface="ArialMT"/>
              </a:rPr>
              <a:t>مكان الإصدار</a:t>
            </a:r>
          </a:p>
          <a:p>
            <a:r>
              <a:rPr lang="en-US" sz="2000" dirty="0">
                <a:latin typeface="Verdana" panose="020B0604030504040204" pitchFamily="34" charset="0"/>
              </a:rPr>
              <a:t>11. Date of expiry </a:t>
            </a:r>
            <a:r>
              <a:rPr lang="en-US" sz="2000" dirty="0" smtClean="0">
                <a:latin typeface="Verdana" panose="020B0604030504040204" pitchFamily="34" charset="0"/>
              </a:rPr>
              <a:t> </a:t>
            </a:r>
            <a:r>
              <a:rPr lang="ar-SA" sz="2400" dirty="0" smtClean="0">
                <a:latin typeface="ArialMT"/>
              </a:rPr>
              <a:t>تاريخ </a:t>
            </a:r>
            <a:r>
              <a:rPr lang="ar-SA" sz="2400" dirty="0">
                <a:latin typeface="ArialMT"/>
              </a:rPr>
              <a:t>انتهاء الصلاحية</a:t>
            </a:r>
            <a:endParaRPr lang="en-US" sz="2000" dirty="0"/>
          </a:p>
          <a:p>
            <a:r>
              <a:rPr lang="en-US" sz="2000" dirty="0" smtClean="0">
                <a:latin typeface="ArialMT"/>
              </a:rPr>
              <a:t> </a:t>
            </a:r>
            <a:r>
              <a:rPr lang="en-US" sz="2000" dirty="0">
                <a:latin typeface="Verdana" panose="020B0604030504040204" pitchFamily="34" charset="0"/>
              </a:rPr>
              <a:t>12. Educational </a:t>
            </a:r>
            <a:r>
              <a:rPr lang="en-US" sz="2000" dirty="0" smtClean="0">
                <a:latin typeface="Verdana" panose="020B0604030504040204" pitchFamily="34" charset="0"/>
              </a:rPr>
              <a:t>qualifications  </a:t>
            </a:r>
            <a:r>
              <a:rPr lang="ar-SA" sz="2400" dirty="0">
                <a:latin typeface="ArialMT"/>
              </a:rPr>
              <a:t>المؤهلات العلمية</a:t>
            </a:r>
          </a:p>
          <a:p>
            <a:r>
              <a:rPr lang="en-US" sz="2000" dirty="0">
                <a:latin typeface="Verdana" panose="020B0604030504040204" pitchFamily="34" charset="0"/>
              </a:rPr>
              <a:t>13. </a:t>
            </a:r>
            <a:r>
              <a:rPr lang="en-US" sz="2000" dirty="0" smtClean="0">
                <a:latin typeface="Verdana" panose="020B0604030504040204" pitchFamily="34" charset="0"/>
              </a:rPr>
              <a:t>Experience  </a:t>
            </a:r>
            <a:r>
              <a:rPr lang="ar-SA" sz="2400" dirty="0">
                <a:latin typeface="ArialMT"/>
              </a:rPr>
              <a:t>الخبرة</a:t>
            </a:r>
          </a:p>
          <a:p>
            <a:r>
              <a:rPr lang="en-US" sz="2000" dirty="0">
                <a:latin typeface="Verdana" panose="020B0604030504040204" pitchFamily="34" charset="0"/>
              </a:rPr>
              <a:t>14. </a:t>
            </a:r>
            <a:r>
              <a:rPr lang="en-US" sz="2000" dirty="0" smtClean="0">
                <a:latin typeface="Verdana" panose="020B0604030504040204" pitchFamily="34" charset="0"/>
              </a:rPr>
              <a:t>References  </a:t>
            </a:r>
            <a:r>
              <a:rPr lang="ar-SA" sz="2400" dirty="0">
                <a:latin typeface="ArialMT"/>
              </a:rPr>
              <a:t>أشخاص يمكن الرجوع إليهم</a:t>
            </a:r>
          </a:p>
          <a:p>
            <a:r>
              <a:rPr lang="en-US" sz="2000" dirty="0">
                <a:latin typeface="Verdana" panose="020B0604030504040204" pitchFamily="34" charset="0"/>
              </a:rPr>
              <a:t>15. Expected salary </a:t>
            </a:r>
            <a:r>
              <a:rPr lang="en-US" sz="2000" dirty="0" smtClean="0">
                <a:latin typeface="Verdana" panose="020B0604030504040204" pitchFamily="34" charset="0"/>
              </a:rPr>
              <a:t> </a:t>
            </a:r>
            <a:r>
              <a:rPr lang="ar-SA" sz="2400" dirty="0" smtClean="0">
                <a:latin typeface="ArialMT"/>
              </a:rPr>
              <a:t>الراتب </a:t>
            </a:r>
            <a:r>
              <a:rPr lang="ar-SA" sz="2400" dirty="0">
                <a:latin typeface="ArialMT"/>
              </a:rPr>
              <a:t>المتوقع</a:t>
            </a:r>
            <a:endParaRPr lang="ar-SA" sz="200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61828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15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</a:rPr>
              <a:t>The employer will be mainly interested in your</a:t>
            </a:r>
          </a:p>
          <a:p>
            <a:r>
              <a:rPr lang="en-US" sz="2000" dirty="0">
                <a:latin typeface="Verdana" panose="020B0604030504040204" pitchFamily="34" charset="0"/>
              </a:rPr>
              <a:t>personality, qualifications and past experience in the relevant</a:t>
            </a:r>
          </a:p>
          <a:p>
            <a:r>
              <a:rPr lang="en-US" sz="2000" dirty="0">
                <a:latin typeface="Verdana" panose="020B0604030504040204" pitchFamily="34" charset="0"/>
              </a:rPr>
              <a:t>field/s. A recent photograph showing a pleasant appearance</a:t>
            </a:r>
          </a:p>
          <a:p>
            <a:r>
              <a:rPr lang="en-US" sz="2000" dirty="0">
                <a:latin typeface="Verdana" panose="020B0604030504040204" pitchFamily="34" charset="0"/>
              </a:rPr>
              <a:t>may always be attached to the bio data. Your aptitude and</a:t>
            </a:r>
          </a:p>
          <a:p>
            <a:r>
              <a:rPr lang="en-US" sz="2000" dirty="0">
                <a:latin typeface="Verdana" panose="020B0604030504040204" pitchFamily="34" charset="0"/>
              </a:rPr>
              <a:t>competence should be clearly highlighted in your application.</a:t>
            </a:r>
          </a:p>
          <a:p>
            <a:r>
              <a:rPr lang="en-US" sz="2000" dirty="0">
                <a:latin typeface="Verdana" panose="020B0604030504040204" pitchFamily="34" charset="0"/>
              </a:rPr>
              <a:t>Although a person may have a variety of capabilities, it is</a:t>
            </a:r>
          </a:p>
          <a:p>
            <a:r>
              <a:rPr lang="en-US" sz="2000" dirty="0">
                <a:latin typeface="Verdana" panose="020B0604030504040204" pitchFamily="34" charset="0"/>
              </a:rPr>
              <a:t>important that these should be wisely linked and shown as</a:t>
            </a:r>
          </a:p>
          <a:p>
            <a:r>
              <a:rPr lang="en-US" sz="2000" dirty="0">
                <a:latin typeface="Verdana" panose="020B0604030504040204" pitchFamily="34" charset="0"/>
              </a:rPr>
              <a:t>relevant to the requirements of the specific post. You should</a:t>
            </a:r>
          </a:p>
          <a:p>
            <a:r>
              <a:rPr lang="en-US" sz="2000" dirty="0">
                <a:latin typeface="Verdana" panose="020B0604030504040204" pitchFamily="34" charset="0"/>
              </a:rPr>
              <a:t>not hesitate to elaborate any point wherever required. A</a:t>
            </a:r>
          </a:p>
          <a:p>
            <a:r>
              <a:rPr lang="en-US" sz="2000" dirty="0">
                <a:latin typeface="Verdana" panose="020B0604030504040204" pitchFamily="34" charset="0"/>
              </a:rPr>
              <a:t>professional candidate will not say “I am ready to take up any</a:t>
            </a:r>
          </a:p>
          <a:p>
            <a:r>
              <a:rPr lang="en-US" sz="2000" dirty="0">
                <a:latin typeface="Verdana" panose="020B0604030504040204" pitchFamily="34" charset="0"/>
              </a:rPr>
              <a:t>suitable post”, because placement will be made only after</a:t>
            </a:r>
          </a:p>
          <a:p>
            <a:r>
              <a:rPr lang="en-US" sz="2000" dirty="0">
                <a:latin typeface="Verdana" panose="020B0604030504040204" pitchFamily="34" charset="0"/>
              </a:rPr>
              <a:t>considering the abilities and experience of the candidate</a:t>
            </a:r>
          </a:p>
          <a:p>
            <a:r>
              <a:rPr lang="en-US" sz="2000" dirty="0">
                <a:latin typeface="Verdana" panose="020B0604030504040204" pitchFamily="34" charset="0"/>
              </a:rPr>
              <a:t>against the requirements of a particular position. Unless asked</a:t>
            </a:r>
          </a:p>
          <a:p>
            <a:r>
              <a:rPr lang="en-US" sz="2000" dirty="0">
                <a:latin typeface="Verdana" panose="020B0604030504040204" pitchFamily="34" charset="0"/>
              </a:rPr>
              <a:t>for, you should not mention the ‘expected salary’ in the</a:t>
            </a:r>
          </a:p>
          <a:p>
            <a:r>
              <a:rPr lang="en-US" sz="2000" dirty="0">
                <a:latin typeface="Verdana" panose="020B0604030504040204" pitchFamily="34" charset="0"/>
              </a:rPr>
              <a:t>application</a:t>
            </a:r>
            <a:r>
              <a:rPr lang="en-US" sz="2000" dirty="0" smtClean="0">
                <a:latin typeface="Verdana" panose="020B0604030504040204" pitchFamily="34" charset="0"/>
              </a:rPr>
              <a:t>.                                                                              </a:t>
            </a:r>
            <a:r>
              <a:rPr lang="en-US" sz="2000" dirty="0">
                <a:latin typeface="Verdana" panose="020B0604030504040204" pitchFamily="34" charset="0"/>
              </a:rPr>
              <a:t>While listing the past experience, it would be better to</a:t>
            </a:r>
          </a:p>
          <a:p>
            <a:r>
              <a:rPr lang="en-US" sz="2000" dirty="0">
                <a:latin typeface="Verdana" panose="020B0604030504040204" pitchFamily="34" charset="0"/>
              </a:rPr>
              <a:t>start with the most recent one. Assignments taken up and job</a:t>
            </a:r>
          </a:p>
          <a:p>
            <a:r>
              <a:rPr lang="en-US" sz="2000" dirty="0">
                <a:latin typeface="Verdana" panose="020B0604030504040204" pitchFamily="34" charset="0"/>
              </a:rPr>
              <a:t>responsibilities in each place may be tactfully illustrated</a:t>
            </a:r>
          </a:p>
          <a:p>
            <a:r>
              <a:rPr lang="en-US" sz="2000" dirty="0">
                <a:latin typeface="Verdana" panose="020B0604030504040204" pitchFamily="34" charset="0"/>
              </a:rPr>
              <a:t>showing their relevance to the post applied for.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174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35846"/>
            <a:ext cx="8610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 panose="020B0604030504040204" pitchFamily="34" charset="0"/>
              </a:rPr>
              <a:t>In </a:t>
            </a:r>
            <a:r>
              <a:rPr lang="en-US" dirty="0">
                <a:latin typeface="Verdana" panose="020B0604030504040204" pitchFamily="34" charset="0"/>
              </a:rPr>
              <a:t>short, writing bio data is an art, and after reading your</a:t>
            </a:r>
          </a:p>
          <a:p>
            <a:r>
              <a:rPr lang="en-US" dirty="0">
                <a:latin typeface="Verdana" panose="020B0604030504040204" pitchFamily="34" charset="0"/>
              </a:rPr>
              <a:t>bio data, the potential employer should feel that you are the</a:t>
            </a:r>
          </a:p>
          <a:p>
            <a:r>
              <a:rPr lang="en-US" dirty="0">
                <a:latin typeface="Verdana" panose="020B0604030504040204" pitchFamily="34" charset="0"/>
              </a:rPr>
              <a:t>candidate they look for. Recently, making bio data itself has</a:t>
            </a:r>
          </a:p>
          <a:p>
            <a:r>
              <a:rPr lang="en-US" dirty="0">
                <a:latin typeface="Verdana" panose="020B0604030504040204" pitchFamily="34" charset="0"/>
              </a:rPr>
              <a:t>become a business activity, and there are specialized firms</a:t>
            </a:r>
          </a:p>
          <a:p>
            <a:r>
              <a:rPr lang="en-US" dirty="0">
                <a:latin typeface="Verdana" panose="020B0604030504040204" pitchFamily="34" charset="0"/>
              </a:rPr>
              <a:t>handing this, who can make very attractively prepare your bio</a:t>
            </a:r>
          </a:p>
          <a:p>
            <a:r>
              <a:rPr lang="en-US" dirty="0">
                <a:latin typeface="Verdana" panose="020B0604030504040204" pitchFamily="34" charset="0"/>
              </a:rPr>
              <a:t>data, you should be through with each word you are signing</a:t>
            </a:r>
          </a:p>
          <a:p>
            <a:r>
              <a:rPr lang="en-US" dirty="0">
                <a:latin typeface="Verdana" panose="020B0604030504040204" pitchFamily="34" charset="0"/>
              </a:rPr>
              <a:t>for, and you should be able to explain any point, if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7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Verdana-Bold"/>
              </a:rPr>
              <a:t>Application for the Post of Translator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8100" y="611832"/>
            <a:ext cx="8915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anose="020B0604030504040204" pitchFamily="34" charset="0"/>
              </a:rPr>
              <a:t>                                                                                  </a:t>
            </a:r>
            <a:r>
              <a:rPr lang="en-US" sz="1600" dirty="0" err="1" smtClean="0">
                <a:latin typeface="Verdana" panose="020B0604030504040204" pitchFamily="34" charset="0"/>
              </a:rPr>
              <a:t>Mohd</a:t>
            </a:r>
            <a:r>
              <a:rPr lang="en-US" sz="1600" dirty="0" smtClean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Razeen</a:t>
            </a:r>
            <a:endParaRPr lang="en-US" sz="1600" dirty="0">
              <a:latin typeface="Verdana" panose="020B0604030504040204" pitchFamily="34" charset="0"/>
            </a:endParaRPr>
          </a:p>
          <a:p>
            <a:r>
              <a:rPr lang="en-US" sz="1600" dirty="0" smtClean="0">
                <a:latin typeface="Verdana" panose="020B0604030504040204" pitchFamily="34" charset="0"/>
              </a:rPr>
              <a:t>                                                                                 5/12 </a:t>
            </a:r>
            <a:r>
              <a:rPr lang="en-US" sz="1600" dirty="0" err="1">
                <a:latin typeface="Verdana" panose="020B0604030504040204" pitchFamily="34" charset="0"/>
              </a:rPr>
              <a:t>Jayanagar</a:t>
            </a:r>
            <a:endParaRPr lang="en-US" sz="1600" dirty="0">
              <a:latin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</a:rPr>
              <a:t>Date: </a:t>
            </a:r>
            <a:r>
              <a:rPr lang="en-US" sz="1600" dirty="0" smtClean="0">
                <a:latin typeface="Verdana" panose="020B0604030504040204" pitchFamily="34" charset="0"/>
              </a:rPr>
              <a:t>                                                                     Bangalore </a:t>
            </a:r>
            <a:r>
              <a:rPr lang="en-US" sz="1600" dirty="0">
                <a:latin typeface="Verdana" panose="020B0604030504040204" pitchFamily="34" charset="0"/>
              </a:rPr>
              <a:t>– India</a:t>
            </a:r>
          </a:p>
          <a:p>
            <a:r>
              <a:rPr lang="en-US" sz="1600" dirty="0">
                <a:latin typeface="Verdana" panose="020B0604030504040204" pitchFamily="34" charset="0"/>
              </a:rPr>
              <a:t>The Manager, Human Resources Dept.</a:t>
            </a:r>
          </a:p>
          <a:p>
            <a:r>
              <a:rPr lang="en-US" sz="1600" dirty="0" err="1">
                <a:latin typeface="Verdana" panose="020B0604030504040204" pitchFamily="34" charset="0"/>
              </a:rPr>
              <a:t>Burj</a:t>
            </a:r>
            <a:r>
              <a:rPr lang="en-US" sz="1600" dirty="0">
                <a:latin typeface="Verdana" panose="020B0604030504040204" pitchFamily="34" charset="0"/>
              </a:rPr>
              <a:t> Petroleum Co.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Doha-Qatar</a:t>
            </a:r>
          </a:p>
          <a:p>
            <a:r>
              <a:rPr lang="en-US" sz="1600" dirty="0">
                <a:latin typeface="Verdana" panose="020B0604030504040204" pitchFamily="34" charset="0"/>
              </a:rPr>
              <a:t>Dear Sir,</a:t>
            </a:r>
          </a:p>
          <a:p>
            <a:r>
              <a:rPr lang="en-US" sz="1600" dirty="0">
                <a:latin typeface="Verdana" panose="020B0604030504040204" pitchFamily="34" charset="0"/>
              </a:rPr>
              <a:t>Sub: Post of Translator (Code No: 44/04)</a:t>
            </a:r>
          </a:p>
          <a:p>
            <a:r>
              <a:rPr lang="en-US" sz="1600" dirty="0">
                <a:latin typeface="Verdana" panose="020B0604030504040204" pitchFamily="34" charset="0"/>
              </a:rPr>
              <a:t>I have the </a:t>
            </a:r>
            <a:r>
              <a:rPr lang="en-US" sz="1600" dirty="0" err="1">
                <a:latin typeface="Verdana" panose="020B0604030504040204" pitchFamily="34" charset="0"/>
              </a:rPr>
              <a:t>honour</a:t>
            </a:r>
            <a:r>
              <a:rPr lang="en-US" sz="1600" dirty="0">
                <a:latin typeface="Verdana" panose="020B0604030504040204" pitchFamily="34" charset="0"/>
              </a:rPr>
              <a:t> of applying the above post. After</a:t>
            </a:r>
          </a:p>
          <a:p>
            <a:r>
              <a:rPr lang="en-US" sz="1600" dirty="0">
                <a:latin typeface="Verdana" panose="020B0604030504040204" pitchFamily="34" charset="0"/>
              </a:rPr>
              <a:t>graduating in English, I did M.A in Arabic from Bombay</a:t>
            </a:r>
          </a:p>
          <a:p>
            <a:r>
              <a:rPr lang="en-US" sz="1600" dirty="0">
                <a:latin typeface="Verdana" panose="020B0604030504040204" pitchFamily="34" charset="0"/>
              </a:rPr>
              <a:t>University and I have undergone a diploma course in</a:t>
            </a:r>
          </a:p>
          <a:p>
            <a:r>
              <a:rPr lang="en-US" sz="1600" dirty="0">
                <a:latin typeface="Verdana" panose="020B0604030504040204" pitchFamily="34" charset="0"/>
              </a:rPr>
              <a:t>Translation also.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I have been working as a Translator in Al Riyadh</a:t>
            </a:r>
          </a:p>
          <a:p>
            <a:r>
              <a:rPr lang="en-US" sz="1600" dirty="0">
                <a:latin typeface="Verdana" panose="020B0604030504040204" pitchFamily="34" charset="0"/>
              </a:rPr>
              <a:t>Exporters of Mumbai since five years and I have gained</a:t>
            </a:r>
          </a:p>
          <a:p>
            <a:r>
              <a:rPr lang="en-US" sz="1600" dirty="0">
                <a:latin typeface="Verdana" panose="020B0604030504040204" pitchFamily="34" charset="0"/>
              </a:rPr>
              <a:t>sufficient experience in technical translations also.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I am a computer literate also which enables me to</a:t>
            </a:r>
          </a:p>
          <a:p>
            <a:r>
              <a:rPr lang="en-US" sz="1600" dirty="0">
                <a:latin typeface="Verdana" panose="020B0604030504040204" pitchFamily="34" charset="0"/>
              </a:rPr>
              <a:t>translate directly on the computer. I can also type both Arabic</a:t>
            </a:r>
          </a:p>
          <a:p>
            <a:r>
              <a:rPr lang="en-US" sz="1600" dirty="0">
                <a:latin typeface="Verdana" panose="020B0604030504040204" pitchFamily="34" charset="0"/>
              </a:rPr>
              <a:t>and English at a high speed.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My details bio data is enclosed.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Awaiting your </a:t>
            </a:r>
            <a:r>
              <a:rPr lang="en-US" sz="1600" dirty="0" err="1">
                <a:latin typeface="Verdana" panose="020B0604030504040204" pitchFamily="34" charset="0"/>
              </a:rPr>
              <a:t>favourable</a:t>
            </a:r>
            <a:r>
              <a:rPr lang="en-US" sz="1600" dirty="0">
                <a:latin typeface="Verdana" panose="020B0604030504040204" pitchFamily="34" charset="0"/>
              </a:rPr>
              <a:t> response.</a:t>
            </a:r>
          </a:p>
          <a:p>
            <a:r>
              <a:rPr lang="en-US" sz="1600" dirty="0" smtClean="0">
                <a:latin typeface="Verdana" panose="020B0604030504040204" pitchFamily="34" charset="0"/>
              </a:rPr>
              <a:t>                                                                            Yours </a:t>
            </a:r>
            <a:r>
              <a:rPr lang="en-US" sz="1600" dirty="0">
                <a:latin typeface="Verdana" panose="020B0604030504040204" pitchFamily="34" charset="0"/>
              </a:rPr>
              <a:t>faithfully,</a:t>
            </a:r>
          </a:p>
          <a:p>
            <a:r>
              <a:rPr lang="en-US" sz="1600" dirty="0" smtClean="0">
                <a:latin typeface="Verdana" panose="020B0604030504040204" pitchFamily="34" charset="0"/>
              </a:rPr>
              <a:t>                                                                             (</a:t>
            </a:r>
            <a:r>
              <a:rPr lang="en-US" sz="1600" dirty="0" err="1">
                <a:latin typeface="Verdana" panose="020B0604030504040204" pitchFamily="34" charset="0"/>
              </a:rPr>
              <a:t>Mohd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Razeen</a:t>
            </a:r>
            <a:r>
              <a:rPr lang="en-US" sz="1600" dirty="0">
                <a:latin typeface="Verdana" panose="020B0604030504040204" pitchFamily="34" charset="0"/>
              </a:rPr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04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868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dirty="0">
                <a:latin typeface="ArialMT"/>
              </a:rPr>
              <a:t>محمد رزين</a:t>
            </a:r>
          </a:p>
          <a:p>
            <a:r>
              <a:rPr lang="ar-SA" sz="2000" dirty="0">
                <a:latin typeface="ArialMT"/>
              </a:rPr>
              <a:t>12 جايا نكر </a:t>
            </a:r>
            <a:r>
              <a:rPr lang="ar-SA" sz="2000" dirty="0">
                <a:latin typeface="Arial" panose="020B0604020202020204" pitchFamily="34" charset="0"/>
              </a:rPr>
              <a:t>/ </a:t>
            </a:r>
            <a:r>
              <a:rPr lang="ar-SA" sz="2000" dirty="0">
                <a:latin typeface="ArialMT"/>
              </a:rPr>
              <a:t>5</a:t>
            </a:r>
          </a:p>
          <a:p>
            <a:r>
              <a:rPr lang="ar-SA" sz="2000" dirty="0">
                <a:latin typeface="ArialMT"/>
              </a:rPr>
              <a:t>بانغلور</a:t>
            </a:r>
            <a:r>
              <a:rPr lang="ar-SA" sz="2000" dirty="0">
                <a:latin typeface="Arial" panose="020B0604020202020204" pitchFamily="34" charset="0"/>
              </a:rPr>
              <a:t>/ </a:t>
            </a:r>
            <a:r>
              <a:rPr lang="ar-SA" sz="2000" dirty="0">
                <a:latin typeface="ArialMT"/>
              </a:rPr>
              <a:t>الهند</a:t>
            </a:r>
          </a:p>
          <a:p>
            <a:pPr algn="r"/>
            <a:r>
              <a:rPr lang="ar-SA" sz="2000" dirty="0">
                <a:latin typeface="ArialMT"/>
              </a:rPr>
              <a:t>التاريخ</a:t>
            </a:r>
            <a:r>
              <a:rPr lang="ar-SA" sz="2000" dirty="0">
                <a:latin typeface="Arial" panose="020B0604020202020204" pitchFamily="34" charset="0"/>
              </a:rPr>
              <a:t>:</a:t>
            </a:r>
          </a:p>
          <a:p>
            <a:pPr algn="r"/>
            <a:r>
              <a:rPr lang="ar-SA" sz="2000" dirty="0">
                <a:latin typeface="ArialMT"/>
              </a:rPr>
              <a:t>السيد </a:t>
            </a:r>
            <a:r>
              <a:rPr lang="ar-SA" sz="2000" dirty="0">
                <a:latin typeface="Arial" panose="020B0604020202020204" pitchFamily="34" charset="0"/>
              </a:rPr>
              <a:t>/ </a:t>
            </a:r>
            <a:r>
              <a:rPr lang="ar-SA" sz="2000" dirty="0">
                <a:latin typeface="ArialMT"/>
              </a:rPr>
              <a:t>مدير إدارة الموارد البشرية المحترم</a:t>
            </a:r>
          </a:p>
          <a:p>
            <a:pPr algn="r"/>
            <a:r>
              <a:rPr lang="ar-SA" sz="2000" dirty="0">
                <a:latin typeface="ArialMT"/>
              </a:rPr>
              <a:t>شركة البرج للبترول</a:t>
            </a:r>
          </a:p>
          <a:p>
            <a:pPr algn="r"/>
            <a:r>
              <a:rPr lang="ar-SA" sz="2000" dirty="0">
                <a:latin typeface="ArialMT"/>
              </a:rPr>
              <a:t>الدوحة </a:t>
            </a:r>
            <a:r>
              <a:rPr lang="ar-SA" sz="2000" dirty="0">
                <a:latin typeface="Arial" panose="020B0604020202020204" pitchFamily="34" charset="0"/>
              </a:rPr>
              <a:t>/ </a:t>
            </a:r>
            <a:r>
              <a:rPr lang="ar-SA" sz="2000" dirty="0">
                <a:latin typeface="ArialMT"/>
              </a:rPr>
              <a:t>قطر</a:t>
            </a:r>
          </a:p>
          <a:p>
            <a:pPr algn="r"/>
            <a:r>
              <a:rPr lang="ar-SA" sz="2000" dirty="0">
                <a:latin typeface="ArialMT"/>
              </a:rPr>
              <a:t>تحية طيبة وبعد ،</a:t>
            </a:r>
          </a:p>
          <a:p>
            <a:pPr algn="r"/>
            <a:r>
              <a:rPr lang="ar-SA" sz="2000" dirty="0" smtClean="0">
                <a:latin typeface="ArialMT"/>
              </a:rPr>
              <a:t>الموضوع </a:t>
            </a:r>
            <a:r>
              <a:rPr lang="ar-SA" sz="2000" dirty="0">
                <a:latin typeface="Arial" panose="020B0604020202020204" pitchFamily="34" charset="0"/>
              </a:rPr>
              <a:t>: </a:t>
            </a:r>
            <a:r>
              <a:rPr lang="ar-SA" sz="2000" dirty="0">
                <a:latin typeface="ArialMT"/>
              </a:rPr>
              <a:t>وظيفة المترجم </a:t>
            </a:r>
            <a:r>
              <a:rPr lang="ar-SA" sz="2000" dirty="0" smtClean="0">
                <a:latin typeface="ArialMT"/>
              </a:rPr>
              <a:t>(الرقم44\40)</a:t>
            </a:r>
            <a:endParaRPr lang="ar-SA" sz="2000" dirty="0">
              <a:latin typeface="ArialMT"/>
            </a:endParaRPr>
          </a:p>
          <a:p>
            <a:pPr algn="r"/>
            <a:r>
              <a:rPr lang="ar-SA" sz="2000" dirty="0">
                <a:latin typeface="ArialMT"/>
              </a:rPr>
              <a:t>أتشرف بأن أتقدم إليكم بطلبي هذا للوظيفة المذكورة أعلاه. بعد ما تخرجت</a:t>
            </a:r>
          </a:p>
          <a:p>
            <a:pPr algn="r"/>
            <a:r>
              <a:rPr lang="ar-SA" sz="2000" dirty="0">
                <a:latin typeface="ArialMT"/>
              </a:rPr>
              <a:t>بتخصص اللغة الإنجليزية، حصلت على ما جستير في اللغة العربية من جامعة بومباي كما</a:t>
            </a:r>
          </a:p>
          <a:p>
            <a:pPr algn="r"/>
            <a:r>
              <a:rPr lang="ar-SA" sz="2000" dirty="0">
                <a:latin typeface="ArialMT"/>
              </a:rPr>
              <a:t>حصلت على شهادة دبلوم في الترجمة.</a:t>
            </a:r>
          </a:p>
          <a:p>
            <a:pPr algn="r"/>
            <a:r>
              <a:rPr lang="ar-SA" sz="2000" dirty="0">
                <a:latin typeface="ArialMT"/>
              </a:rPr>
              <a:t>ومنذ خمس سنوات أعمل كمترجم في مكتب الرياض للتصدير بممباي واكتسبت</a:t>
            </a:r>
          </a:p>
          <a:p>
            <a:pPr algn="r"/>
            <a:r>
              <a:rPr lang="ar-SA" sz="2000" dirty="0">
                <a:latin typeface="ArialMT"/>
              </a:rPr>
              <a:t>خبرة كافية في مجال الترجمة الفنية أيضا .</a:t>
            </a:r>
          </a:p>
          <a:p>
            <a:pPr algn="r"/>
            <a:r>
              <a:rPr lang="ar-SA" sz="2000" dirty="0">
                <a:latin typeface="ArialMT"/>
              </a:rPr>
              <a:t>هذا وإني أتقن استخدام الكمبيوتر الأمر الذي يؤهلني القيام بأعمال الترجمة مباشرة</a:t>
            </a:r>
          </a:p>
          <a:p>
            <a:pPr algn="r"/>
            <a:r>
              <a:rPr lang="ar-SA" sz="2000" dirty="0">
                <a:latin typeface="ArialMT"/>
              </a:rPr>
              <a:t>على الكمبيوتر، كما أجيد الطباعة باللغتين العربية والإنجليزية وذلك بسرعة ممتازة.</a:t>
            </a:r>
          </a:p>
          <a:p>
            <a:pPr algn="r"/>
            <a:r>
              <a:rPr lang="ar-SA" sz="2000" dirty="0">
                <a:latin typeface="ArialMT"/>
              </a:rPr>
              <a:t>وأرفق لكم طيه نسخة من السيرة الذاتية المفصلة</a:t>
            </a:r>
          </a:p>
          <a:p>
            <a:pPr algn="r"/>
            <a:r>
              <a:rPr lang="ar-SA" sz="2000" dirty="0">
                <a:latin typeface="ArialMT"/>
              </a:rPr>
              <a:t>وإني في انتظار رد ودكم الإيجابية</a:t>
            </a:r>
          </a:p>
          <a:p>
            <a:pPr algn="r"/>
            <a:r>
              <a:rPr lang="ar-SA" sz="2000" dirty="0">
                <a:latin typeface="ArialMT"/>
              </a:rPr>
              <a:t>المخلص</a:t>
            </a:r>
          </a:p>
          <a:p>
            <a:pPr algn="r"/>
            <a:r>
              <a:rPr lang="ar-SA" sz="2000" dirty="0" smtClean="0">
                <a:latin typeface="ArialMT"/>
              </a:rPr>
              <a:t>(محمد رزين)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079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"/>
            <a:ext cx="6203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Verdana-Bold"/>
              </a:rPr>
              <a:t>Reply to a selected candidate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" y="68580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</a:rPr>
              <a:t>Jeddah-21412-Saudi Arabia</a:t>
            </a:r>
          </a:p>
          <a:p>
            <a:pPr algn="r"/>
            <a:r>
              <a:rPr lang="en-US" sz="1600" dirty="0">
                <a:latin typeface="Verdana" panose="020B0604030504040204" pitchFamily="34" charset="0"/>
              </a:rPr>
              <a:t>Ref: 22/T/21 </a:t>
            </a:r>
            <a:r>
              <a:rPr lang="ar-SA" sz="1600" dirty="0" smtClean="0">
                <a:latin typeface="Verdana" panose="020B0604030504040204" pitchFamily="34" charset="0"/>
              </a:rPr>
              <a:t>                                                                                                         </a:t>
            </a:r>
            <a:r>
              <a:rPr lang="en-US" sz="1600" dirty="0" smtClean="0">
                <a:latin typeface="Verdana" panose="020B0604030504040204" pitchFamily="34" charset="0"/>
              </a:rPr>
              <a:t>Date</a:t>
            </a:r>
            <a:r>
              <a:rPr lang="en-US" sz="1600" dirty="0">
                <a:latin typeface="Verdana" panose="020B0604030504040204" pitchFamily="34" charset="0"/>
              </a:rPr>
              <a:t>: 23 Jan 1984</a:t>
            </a:r>
          </a:p>
          <a:p>
            <a:r>
              <a:rPr lang="en-US" sz="1600" dirty="0">
                <a:latin typeface="Verdana" panose="020B0604030504040204" pitchFamily="34" charset="0"/>
              </a:rPr>
              <a:t>Dr. Abu </a:t>
            </a:r>
            <a:r>
              <a:rPr lang="en-US" sz="1600" dirty="0" err="1">
                <a:latin typeface="Verdana" panose="020B0604030504040204" pitchFamily="34" charset="0"/>
              </a:rPr>
              <a:t>Jouzy</a:t>
            </a:r>
            <a:endParaRPr lang="en-US" sz="1600" dirty="0">
              <a:latin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</a:rPr>
              <a:t>Lecturer, University College,</a:t>
            </a:r>
          </a:p>
          <a:p>
            <a:r>
              <a:rPr lang="en-US" sz="1600" dirty="0">
                <a:latin typeface="Verdana" panose="020B0604030504040204" pitchFamily="34" charset="0"/>
              </a:rPr>
              <a:t>Trivandrum, India.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Dear </a:t>
            </a:r>
            <a:r>
              <a:rPr lang="en-US" sz="1600" dirty="0" err="1">
                <a:latin typeface="Verdana" panose="020B0604030504040204" pitchFamily="34" charset="0"/>
              </a:rPr>
              <a:t>Dr.Abu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Jouzy</a:t>
            </a:r>
            <a:r>
              <a:rPr lang="en-US" sz="1600" dirty="0">
                <a:latin typeface="Verdana" panose="020B0604030504040204" pitchFamily="34" charset="0"/>
              </a:rPr>
              <a:t>,</a:t>
            </a:r>
          </a:p>
          <a:p>
            <a:r>
              <a:rPr lang="en-US" sz="1600" dirty="0">
                <a:latin typeface="Verdana" panose="020B0604030504040204" pitchFamily="34" charset="0"/>
              </a:rPr>
              <a:t>I would like to take this opportunity to thank you for your</a:t>
            </a:r>
          </a:p>
          <a:p>
            <a:r>
              <a:rPr lang="en-US" sz="1600" dirty="0">
                <a:latin typeface="Verdana" panose="020B0604030504040204" pitchFamily="34" charset="0"/>
              </a:rPr>
              <a:t>interest and application to work with us in the position of</a:t>
            </a:r>
          </a:p>
          <a:p>
            <a:r>
              <a:rPr lang="en-US" sz="1600" dirty="0">
                <a:latin typeface="Verdana" panose="020B0604030504040204" pitchFamily="34" charset="0"/>
              </a:rPr>
              <a:t>Translator (Arabic - English &amp; Vice versa). I am pleased to</a:t>
            </a:r>
          </a:p>
          <a:p>
            <a:r>
              <a:rPr lang="en-US" sz="1600" dirty="0">
                <a:latin typeface="Verdana" panose="020B0604030504040204" pitchFamily="34" charset="0"/>
              </a:rPr>
              <a:t>inform you that your appointment is approved as per the</a:t>
            </a:r>
          </a:p>
          <a:p>
            <a:r>
              <a:rPr lang="en-US" sz="1600" dirty="0">
                <a:latin typeface="Verdana" panose="020B0604030504040204" pitchFamily="34" charset="0"/>
              </a:rPr>
              <a:t>following terms and conditions:</a:t>
            </a:r>
          </a:p>
          <a:p>
            <a:r>
              <a:rPr lang="en-US" sz="1600" dirty="0">
                <a:latin typeface="Verdana" panose="020B0604030504040204" pitchFamily="34" charset="0"/>
              </a:rPr>
              <a:t>1. Basic salary: SR 4,500/-</a:t>
            </a:r>
          </a:p>
          <a:p>
            <a:r>
              <a:rPr lang="en-US" sz="1600" dirty="0">
                <a:latin typeface="Verdana" panose="020B0604030504040204" pitchFamily="34" charset="0"/>
              </a:rPr>
              <a:t>2. Free accommodation or equivalent of three months</a:t>
            </a:r>
          </a:p>
          <a:p>
            <a:r>
              <a:rPr lang="en-US" sz="1600" dirty="0">
                <a:latin typeface="Verdana" panose="020B0604030504040204" pitchFamily="34" charset="0"/>
              </a:rPr>
              <a:t>salary per annum.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3. SR 300/= per </a:t>
            </a:r>
            <a:r>
              <a:rPr lang="en-US" sz="1600" dirty="0" err="1">
                <a:latin typeface="Verdana" panose="020B0604030504040204" pitchFamily="34" charset="0"/>
              </a:rPr>
              <a:t>mensem</a:t>
            </a:r>
            <a:r>
              <a:rPr lang="en-US" sz="1600" dirty="0">
                <a:latin typeface="Verdana" panose="020B0604030504040204" pitchFamily="34" charset="0"/>
              </a:rPr>
              <a:t> against transport expenses.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4. Free Medical care.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5. 30 days Annual paid vacation.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6. Jeddah-Trivandrum return tickets once in every year.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If these conditions are acceptable to you, kindly let us</a:t>
            </a:r>
          </a:p>
          <a:p>
            <a:r>
              <a:rPr lang="en-US" sz="1600" dirty="0">
                <a:latin typeface="Verdana" panose="020B0604030504040204" pitchFamily="34" charset="0"/>
              </a:rPr>
              <a:t>know immediately to enable us to complete the employment</a:t>
            </a:r>
          </a:p>
          <a:p>
            <a:r>
              <a:rPr lang="en-US" sz="1600" dirty="0">
                <a:latin typeface="Verdana" panose="020B0604030504040204" pitchFamily="34" charset="0"/>
              </a:rPr>
              <a:t>procedures.</a:t>
            </a:r>
          </a:p>
          <a:p>
            <a:r>
              <a:rPr lang="ar-SA" sz="1600" dirty="0" smtClean="0">
                <a:latin typeface="Verdana" panose="020B0604030504040204" pitchFamily="34" charset="0"/>
              </a:rPr>
              <a:t>                                                                                                                                 </a:t>
            </a:r>
            <a:r>
              <a:rPr lang="en-US" sz="1600" dirty="0" smtClean="0">
                <a:latin typeface="Verdana" panose="020B0604030504040204" pitchFamily="34" charset="0"/>
              </a:rPr>
              <a:t>With </a:t>
            </a:r>
            <a:r>
              <a:rPr lang="en-US" sz="1600" dirty="0">
                <a:latin typeface="Verdana" panose="020B0604030504040204" pitchFamily="34" charset="0"/>
              </a:rPr>
              <a:t>best wishes,</a:t>
            </a:r>
          </a:p>
          <a:p>
            <a:r>
              <a:rPr lang="ar-SA" sz="1600" dirty="0" smtClean="0">
                <a:latin typeface="Verdana" panose="020B0604030504040204" pitchFamily="34" charset="0"/>
              </a:rPr>
              <a:t>                                                                                                                                     </a:t>
            </a:r>
            <a:r>
              <a:rPr lang="en-US" sz="1600" dirty="0" smtClean="0">
                <a:latin typeface="Verdana" panose="020B0604030504040204" pitchFamily="34" charset="0"/>
              </a:rPr>
              <a:t>Yours </a:t>
            </a:r>
            <a:r>
              <a:rPr lang="en-US" sz="1600" dirty="0">
                <a:latin typeface="Verdana" panose="020B0604030504040204" pitchFamily="34" charset="0"/>
              </a:rPr>
              <a:t>sincerely,</a:t>
            </a:r>
          </a:p>
          <a:p>
            <a:r>
              <a:rPr lang="ar-SA" sz="1600" dirty="0" smtClean="0">
                <a:latin typeface="Verdana" panose="020B0604030504040204" pitchFamily="34" charset="0"/>
              </a:rPr>
              <a:t>                                                                                                          </a:t>
            </a:r>
            <a:r>
              <a:rPr lang="en-US" sz="1600" dirty="0" smtClean="0">
                <a:latin typeface="Verdana" panose="020B0604030504040204" pitchFamily="34" charset="0"/>
              </a:rPr>
              <a:t>(</a:t>
            </a:r>
            <a:r>
              <a:rPr lang="en-US" sz="1600" dirty="0">
                <a:latin typeface="Verdana" panose="020B0604030504040204" pitchFamily="34" charset="0"/>
              </a:rPr>
              <a:t>Farooq </a:t>
            </a:r>
            <a:r>
              <a:rPr lang="en-US" sz="1600" dirty="0" err="1">
                <a:latin typeface="Verdana" panose="020B0604030504040204" pitchFamily="34" charset="0"/>
              </a:rPr>
              <a:t>Sulaiman</a:t>
            </a:r>
            <a:r>
              <a:rPr lang="en-US" sz="1600" dirty="0">
                <a:latin typeface="Verdana" panose="020B0604030504040204" pitchFamily="34" charset="0"/>
              </a:rPr>
              <a:t>, Chief Editor)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40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">
      <a:dk1>
        <a:sysClr val="windowText" lastClr="000000"/>
      </a:dk1>
      <a:lt1>
        <a:srgbClr val="FEFAC9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1167</Words>
  <Application>Microsoft Office PowerPoint</Application>
  <PresentationFormat>On-screen Show (4:3)</PresentationFormat>
  <Paragraphs>142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ArialMT</vt:lpstr>
      <vt:lpstr>Book Antiqua</vt:lpstr>
      <vt:lpstr>Calibri</vt:lpstr>
      <vt:lpstr>Constantia</vt:lpstr>
      <vt:lpstr>Times New Roman</vt:lpstr>
      <vt:lpstr>Verdana</vt:lpstr>
      <vt:lpstr>Verdana-Bold</vt:lpstr>
      <vt:lpstr>Wingdings 2</vt:lpstr>
      <vt:lpstr>Paper</vt:lpstr>
      <vt:lpstr>PowerPoint Presentation</vt:lpstr>
      <vt:lpstr>Job Applications - Bio data</vt:lpstr>
      <vt:lpstr>Job Applications - Bio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– I For I B.A. Arabic</dc:title>
  <dc:creator>Ahamed Faize</dc:creator>
  <cp:lastModifiedBy>minnal.eflu@hotmail.com</cp:lastModifiedBy>
  <cp:revision>155</cp:revision>
  <dcterms:created xsi:type="dcterms:W3CDTF">2018-09-20T07:23:21Z</dcterms:created>
  <dcterms:modified xsi:type="dcterms:W3CDTF">2021-01-27T08:29:03Z</dcterms:modified>
</cp:coreProperties>
</file>