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0" r:id="rId4"/>
    <p:sldId id="261" r:id="rId5"/>
    <p:sldId id="262" r:id="rId6"/>
    <p:sldId id="263" r:id="rId7"/>
    <p:sldId id="26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792"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6A3051-494C-4A48-82D9-17EB3AB0D3F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A3051-494C-4A48-82D9-17EB3AB0D3F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A3051-494C-4A48-82D9-17EB3AB0D3F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6A3051-494C-4A48-82D9-17EB3AB0D3F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6A3051-494C-4A48-82D9-17EB3AB0D3F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6A3051-494C-4A48-82D9-17EB3AB0D3F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6A3051-494C-4A48-82D9-17EB3AB0D3F1}"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6A3051-494C-4A48-82D9-17EB3AB0D3F1}"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A3051-494C-4A48-82D9-17EB3AB0D3F1}"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A3051-494C-4A48-82D9-17EB3AB0D3F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A3051-494C-4A48-82D9-17EB3AB0D3F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9C41F-FB45-414C-9EF8-35A10A186A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6A3051-494C-4A48-82D9-17EB3AB0D3F1}" type="datetimeFigureOut">
              <a:rPr lang="en-US" smtClean="0"/>
              <a:pPr/>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B29C41F-FB45-414C-9EF8-35A10A186A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97859"/>
            <a:ext cx="7772400" cy="1102519"/>
          </a:xfrm>
        </p:spPr>
        <p:txBody>
          <a:bodyPr/>
          <a:lstStyle/>
          <a:p>
            <a:pPr algn="r"/>
            <a:r>
              <a:rPr lang="en-US" kern="10" dirty="0" smtClean="0">
                <a:ln w="19050">
                  <a:solidFill>
                    <a:srgbClr val="99CCFF"/>
                  </a:solidFill>
                  <a:round/>
                  <a:headEnd/>
                  <a:tailEnd/>
                </a:ln>
                <a:effectLst>
                  <a:outerShdw dist="35921" dir="2700000" algn="ctr" rotWithShape="0">
                    <a:srgbClr val="990000"/>
                  </a:outerShdw>
                </a:effectLst>
                <a:latin typeface="Impact"/>
              </a:rPr>
              <a:t> Treaty of </a:t>
            </a:r>
            <a:r>
              <a:rPr lang="en-US" kern="10" dirty="0" err="1" smtClean="0">
                <a:ln w="19050">
                  <a:solidFill>
                    <a:srgbClr val="99CCFF"/>
                  </a:solidFill>
                  <a:round/>
                  <a:headEnd/>
                  <a:tailEnd/>
                </a:ln>
                <a:effectLst>
                  <a:outerShdw dist="35921" dir="2700000" algn="ctr" rotWithShape="0">
                    <a:srgbClr val="990000"/>
                  </a:outerShdw>
                </a:effectLst>
                <a:latin typeface="Impact"/>
              </a:rPr>
              <a:t>Hudaibiya</a:t>
            </a:r>
            <a:endParaRPr lang="en-US" dirty="0"/>
          </a:p>
        </p:txBody>
      </p:sp>
      <p:sp>
        <p:nvSpPr>
          <p:cNvPr id="4" name="Title 1"/>
          <p:cNvSpPr txBox="1">
            <a:spLocks/>
          </p:cNvSpPr>
          <p:nvPr/>
        </p:nvSpPr>
        <p:spPr>
          <a:xfrm>
            <a:off x="357158" y="571486"/>
            <a:ext cx="7772400" cy="1102519"/>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uLnTx/>
                <a:uFillTx/>
                <a:latin typeface="Britannic Bold" pitchFamily="34" charset="0"/>
                <a:ea typeface="+mj-ea"/>
                <a:cs typeface="+mj-cs"/>
              </a:rPr>
              <a:t>Subject Name – </a:t>
            </a:r>
            <a:r>
              <a:rPr kumimoji="0" lang="en-US" sz="2000" b="0" i="0" u="none" strike="noStrike" kern="1200" cap="none" spc="0" normalizeH="0" baseline="0" noProof="0" dirty="0" err="1" smtClean="0">
                <a:ln>
                  <a:noFill/>
                </a:ln>
                <a:uLnTx/>
                <a:uFillTx/>
                <a:latin typeface="Britannic Bold" pitchFamily="34" charset="0"/>
                <a:ea typeface="+mj-ea"/>
                <a:cs typeface="+mj-cs"/>
              </a:rPr>
              <a:t>Seerath</a:t>
            </a:r>
            <a:r>
              <a:rPr kumimoji="0" lang="en-US" sz="2000" b="0" i="0" u="none" strike="noStrike" kern="1200" cap="none" spc="0" normalizeH="0" baseline="0" noProof="0" dirty="0" smtClean="0">
                <a:ln>
                  <a:noFill/>
                </a:ln>
                <a:uLnTx/>
                <a:uFillTx/>
                <a:latin typeface="Britannic Bold" pitchFamily="34" charset="0"/>
                <a:ea typeface="+mj-ea"/>
                <a:cs typeface="+mj-cs"/>
              </a:rPr>
              <a:t> - </a:t>
            </a:r>
            <a:r>
              <a:rPr kumimoji="0" lang="en-US" sz="2000" b="0" i="0" u="none" strike="noStrike" kern="1200" cap="none" spc="0" normalizeH="0" baseline="0" noProof="0" dirty="0" smtClean="0">
                <a:ln>
                  <a:noFill/>
                </a:ln>
                <a:uLnTx/>
                <a:uFillTx/>
                <a:latin typeface="Britannic Bold" pitchFamily="34" charset="0"/>
                <a:ea typeface="+mj-ea"/>
                <a:cs typeface="+mj-cs"/>
              </a:rPr>
              <a:t>VI</a:t>
            </a:r>
            <a:r>
              <a:rPr kumimoji="0" lang="en-US" sz="2000" b="0" i="0" u="none" strike="noStrike" kern="1200" cap="none" spc="0" normalizeH="0" baseline="0" noProof="0" dirty="0" smtClean="0">
                <a:ln>
                  <a:noFill/>
                </a:ln>
                <a:uLnTx/>
                <a:uFillTx/>
                <a:latin typeface="Britannic Bold" pitchFamily="34" charset="0"/>
                <a:ea typeface="+mj-ea"/>
                <a:cs typeface="+mj-cs"/>
              </a:rPr>
              <a:t/>
            </a:r>
            <a:br>
              <a:rPr kumimoji="0" lang="en-US" sz="2000" b="0" i="0" u="none" strike="noStrike" kern="1200" cap="none" spc="0" normalizeH="0" baseline="0" noProof="0" dirty="0" smtClean="0">
                <a:ln>
                  <a:noFill/>
                </a:ln>
                <a:uLnTx/>
                <a:uFillTx/>
                <a:latin typeface="Britannic Bold" pitchFamily="34" charset="0"/>
                <a:ea typeface="+mj-ea"/>
                <a:cs typeface="+mj-cs"/>
              </a:rPr>
            </a:br>
            <a:r>
              <a:rPr kumimoji="0" lang="en-US" sz="2000" b="0" i="0" u="none" strike="noStrike" kern="1200" cap="none" spc="0" normalizeH="0" baseline="0" noProof="0" dirty="0" smtClean="0">
                <a:ln>
                  <a:noFill/>
                </a:ln>
                <a:uLnTx/>
                <a:uFillTx/>
                <a:latin typeface="Britannic Bold" pitchFamily="34" charset="0"/>
                <a:ea typeface="+mj-ea"/>
                <a:cs typeface="+mj-cs"/>
              </a:rPr>
              <a:t>Subject Code </a:t>
            </a:r>
            <a:r>
              <a:rPr kumimoji="0" lang="en-US" sz="2000" b="0" i="0" u="none" strike="noStrike" kern="1200" cap="none" spc="0" normalizeH="0" baseline="0" noProof="0" smtClean="0">
                <a:ln>
                  <a:noFill/>
                </a:ln>
                <a:uLnTx/>
                <a:uFillTx/>
                <a:latin typeface="Britannic Bold" pitchFamily="34" charset="0"/>
                <a:ea typeface="+mj-ea"/>
                <a:cs typeface="+mj-cs"/>
              </a:rPr>
              <a:t>–</a:t>
            </a:r>
            <a:r>
              <a:rPr kumimoji="0" lang="en-US" sz="2000" b="0" i="0" u="none" strike="noStrike" kern="1200" cap="none" spc="0" normalizeH="0" baseline="0" noProof="0" smtClean="0">
                <a:ln>
                  <a:noFill/>
                </a:ln>
                <a:uLnTx/>
                <a:uFillTx/>
                <a:latin typeface="Britannic Bold" pitchFamily="34" charset="0"/>
                <a:ea typeface="+mj-ea"/>
                <a:cs typeface="+mj-cs"/>
              </a:rPr>
              <a:t>17UARC62 </a:t>
            </a:r>
            <a:r>
              <a:rPr kumimoji="0" lang="en-US" sz="2000" b="0" i="0" u="none" strike="noStrike" kern="1200" cap="none" spc="0" normalizeH="0" baseline="0" noProof="0" dirty="0" smtClean="0">
                <a:ln>
                  <a:noFill/>
                </a:ln>
                <a:uLnTx/>
                <a:uFillTx/>
                <a:latin typeface="Britannic Bold" pitchFamily="34" charset="0"/>
                <a:ea typeface="+mj-ea"/>
                <a:cs typeface="+mj-cs"/>
              </a:rPr>
              <a:t/>
            </a:r>
            <a:br>
              <a:rPr kumimoji="0" lang="en-US" sz="2000" b="0" i="0" u="none" strike="noStrike" kern="1200" cap="none" spc="0" normalizeH="0" baseline="0" noProof="0" dirty="0" smtClean="0">
                <a:ln>
                  <a:noFill/>
                </a:ln>
                <a:uLnTx/>
                <a:uFillTx/>
                <a:latin typeface="Britannic Bold" pitchFamily="34" charset="0"/>
                <a:ea typeface="+mj-ea"/>
                <a:cs typeface="+mj-cs"/>
              </a:rPr>
            </a:br>
            <a:endParaRPr kumimoji="0" lang="en-US" sz="2000" b="0" i="0" u="none" strike="noStrike" kern="1200" cap="none" spc="0" normalizeH="0" baseline="0" noProof="0" dirty="0">
              <a:ln>
                <a:noFill/>
              </a:ln>
              <a:uLnTx/>
              <a:uFillTx/>
              <a:latin typeface="Britannic Bold" pitchFamily="34" charset="0"/>
              <a:ea typeface="+mj-ea"/>
              <a:cs typeface="+mj-cs"/>
            </a:endParaRPr>
          </a:p>
        </p:txBody>
      </p:sp>
      <p:sp>
        <p:nvSpPr>
          <p:cNvPr id="5" name="Subtitle 2"/>
          <p:cNvSpPr txBox="1">
            <a:spLocks/>
          </p:cNvSpPr>
          <p:nvPr/>
        </p:nvSpPr>
        <p:spPr>
          <a:xfrm>
            <a:off x="785786" y="3500444"/>
            <a:ext cx="6400800" cy="1314450"/>
          </a:xfrm>
          <a:prstGeom prst="rect">
            <a:avLst/>
          </a:prstGeom>
        </p:spPr>
        <p:txBody>
          <a:bodyPr vert="horz">
            <a:normAutofit fontScale="77500" lnSpcReduction="20000"/>
          </a:bodyPr>
          <a:lstStyle/>
          <a:p>
            <a:pPr marL="274320" marR="0" lvl="0" indent="-274320" algn="r" defTabSz="914400" rtl="0" eaLnBrk="1" fontAlgn="auto" latinLnBrk="0" hangingPunct="1">
              <a:lnSpc>
                <a:spcPct val="100000"/>
              </a:lnSpc>
              <a:spcBef>
                <a:spcPct val="20000"/>
              </a:spcBef>
              <a:spcAft>
                <a:spcPts val="0"/>
              </a:spcAft>
              <a:buClr>
                <a:schemeClr val="accent1"/>
              </a:buClr>
              <a:buSzPct val="85000"/>
              <a:tabLst/>
              <a:defRPr/>
            </a:pPr>
            <a:r>
              <a:rPr kumimoji="0" lang="en-US" sz="2700" b="1" i="0" u="none" strike="noStrike" kern="1200" cap="none" spc="0" normalizeH="0" baseline="0" noProof="0" dirty="0" smtClean="0">
                <a:ln w="1905"/>
                <a:uLnTx/>
                <a:uFillTx/>
                <a:latin typeface="Britannic Bold" pitchFamily="34" charset="0"/>
              </a:rPr>
              <a:t>K. </a:t>
            </a:r>
            <a:r>
              <a:rPr kumimoji="0" lang="en-US" sz="2700" b="1" i="0" u="none" strike="noStrike" kern="1200" cap="none" spc="0" normalizeH="0" baseline="0" noProof="0" dirty="0" err="1" smtClean="0">
                <a:ln w="1905"/>
                <a:uLnTx/>
                <a:uFillTx/>
                <a:latin typeface="Britannic Bold" pitchFamily="34" charset="0"/>
              </a:rPr>
              <a:t>Bushra</a:t>
            </a:r>
            <a:endParaRPr kumimoji="0" lang="en-US" sz="2700" b="1" i="0" u="none" strike="noStrike" kern="1200" cap="none" spc="0" normalizeH="0" baseline="0" noProof="0" dirty="0" smtClean="0">
              <a:ln w="1905"/>
              <a:uLnTx/>
              <a:uFillTx/>
              <a:latin typeface="Britannic Bold" pitchFamily="34" charset="0"/>
            </a:endParaRPr>
          </a:p>
          <a:p>
            <a:pPr marL="274320" marR="0" lvl="0" indent="-274320" algn="r" defTabSz="914400" rtl="0" eaLnBrk="1" fontAlgn="auto" latinLnBrk="0" hangingPunct="1">
              <a:lnSpc>
                <a:spcPct val="100000"/>
              </a:lnSpc>
              <a:spcBef>
                <a:spcPct val="20000"/>
              </a:spcBef>
              <a:spcAft>
                <a:spcPts val="0"/>
              </a:spcAft>
              <a:buClr>
                <a:schemeClr val="accent1"/>
              </a:buClr>
              <a:buSzPct val="85000"/>
              <a:tabLst/>
              <a:defRPr/>
            </a:pPr>
            <a:r>
              <a:rPr kumimoji="0" lang="en-US" sz="2700" b="1" i="0" u="none" strike="noStrike" kern="1200" cap="none" spc="0" normalizeH="0" baseline="0" noProof="0" dirty="0" smtClean="0">
                <a:ln w="1905"/>
                <a:uLnTx/>
                <a:uFillTx/>
                <a:latin typeface="Britannic Bold" pitchFamily="34" charset="0"/>
              </a:rPr>
              <a:t>Assistant Professor</a:t>
            </a:r>
          </a:p>
          <a:p>
            <a:pPr marL="274320" marR="0" lvl="0" indent="-274320" algn="r" defTabSz="914400" rtl="0" eaLnBrk="1" fontAlgn="auto" latinLnBrk="0" hangingPunct="1">
              <a:lnSpc>
                <a:spcPct val="100000"/>
              </a:lnSpc>
              <a:spcBef>
                <a:spcPct val="20000"/>
              </a:spcBef>
              <a:spcAft>
                <a:spcPts val="0"/>
              </a:spcAft>
              <a:buClr>
                <a:schemeClr val="accent1"/>
              </a:buClr>
              <a:buSzPct val="85000"/>
              <a:tabLst/>
              <a:defRPr/>
            </a:pPr>
            <a:r>
              <a:rPr kumimoji="0" lang="en-US" sz="2700" b="1" i="0" u="none" strike="noStrike" kern="1200" cap="none" spc="0" normalizeH="0" baseline="0" noProof="0" dirty="0" smtClean="0">
                <a:ln w="1905"/>
                <a:uLnTx/>
                <a:uFillTx/>
                <a:latin typeface="Britannic Bold" pitchFamily="34" charset="0"/>
              </a:rPr>
              <a:t>H.K.R.H. College</a:t>
            </a:r>
          </a:p>
          <a:p>
            <a:pPr marL="274320" marR="0" lvl="0" indent="-274320" algn="r" defTabSz="914400" rtl="0" eaLnBrk="1" fontAlgn="auto" latinLnBrk="0" hangingPunct="1">
              <a:lnSpc>
                <a:spcPct val="100000"/>
              </a:lnSpc>
              <a:spcBef>
                <a:spcPct val="20000"/>
              </a:spcBef>
              <a:spcAft>
                <a:spcPts val="0"/>
              </a:spcAft>
              <a:buClr>
                <a:schemeClr val="accent1"/>
              </a:buClr>
              <a:buSzPct val="85000"/>
              <a:tabLst/>
              <a:defRPr/>
            </a:pPr>
            <a:r>
              <a:rPr kumimoji="0" lang="en-US" sz="2700" b="1" i="0" u="none" strike="noStrike" kern="1200" cap="none" spc="0" normalizeH="0" baseline="0" noProof="0" dirty="0" err="1" smtClean="0">
                <a:ln w="1905"/>
                <a:uLnTx/>
                <a:uFillTx/>
                <a:latin typeface="Britannic Bold" pitchFamily="34" charset="0"/>
              </a:rPr>
              <a:t>Uthamapalayam</a:t>
            </a:r>
            <a:endParaRPr kumimoji="0" lang="en-US" sz="2700" b="1" i="0" u="none" strike="noStrike" kern="1200" cap="none" spc="0" normalizeH="0" baseline="0" noProof="0" dirty="0">
              <a:ln w="1905"/>
              <a:uLnTx/>
              <a:uFillTx/>
              <a:latin typeface="Britannic Bold" pitchFamily="34" charset="0"/>
            </a:endParaRPr>
          </a:p>
        </p:txBody>
      </p:sp>
      <p:pic>
        <p:nvPicPr>
          <p:cNvPr id="6" name="Picture 4" descr="Profile – Hajee Karutha Rowther Howdia College, Uthamapalayam"/>
          <p:cNvPicPr>
            <a:picLocks noChangeAspect="1" noChangeArrowheads="1"/>
          </p:cNvPicPr>
          <p:nvPr/>
        </p:nvPicPr>
        <p:blipFill>
          <a:blip r:embed="rId2"/>
          <a:srcRect/>
          <a:stretch>
            <a:fillRect/>
          </a:stretch>
        </p:blipFill>
        <p:spPr bwMode="auto">
          <a:xfrm>
            <a:off x="7502432" y="3429006"/>
            <a:ext cx="1212972" cy="1371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05979"/>
            <a:ext cx="8229600" cy="857250"/>
          </a:xfrm>
        </p:spPr>
        <p:txBody>
          <a:bodyPr/>
          <a:lstStyle/>
          <a:p>
            <a:pPr algn="r"/>
            <a:r>
              <a:rPr lang="en-US" dirty="0" smtClean="0"/>
              <a:t>Content</a:t>
            </a:r>
            <a:endParaRPr lang="en-US" dirty="0"/>
          </a:p>
        </p:txBody>
      </p:sp>
      <p:sp>
        <p:nvSpPr>
          <p:cNvPr id="4" name="Rectangle 3"/>
          <p:cNvSpPr txBox="1">
            <a:spLocks noChangeArrowheads="1"/>
          </p:cNvSpPr>
          <p:nvPr/>
        </p:nvSpPr>
        <p:spPr>
          <a:xfrm>
            <a:off x="971576" y="1457340"/>
            <a:ext cx="7386638" cy="325755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Background History</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The Pledge before Treaty</a:t>
            </a:r>
          </a:p>
          <a:p>
            <a:pPr marL="342900" lvl="0" indent="-342900" algn="r">
              <a:spcBef>
                <a:spcPct val="20000"/>
              </a:spcBef>
            </a:pPr>
            <a:r>
              <a:rPr lang="en-US" sz="2800" b="1" dirty="0"/>
              <a:t>The </a:t>
            </a:r>
            <a:r>
              <a:rPr lang="en-US" sz="2800" b="1" dirty="0" err="1"/>
              <a:t>Hudaibiya</a:t>
            </a:r>
            <a:r>
              <a:rPr lang="en-US" sz="2800" b="1" dirty="0"/>
              <a:t> Treaty</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Muslim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responces</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to the treaty</a:t>
            </a: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Treaty of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Hudaibiya</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and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Mustaliq</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3"/>
          <p:cNvSpPr>
            <a:spLocks noGrp="1" noChangeArrowheads="1"/>
          </p:cNvSpPr>
          <p:nvPr>
            <p:ph type="body" idx="1"/>
          </p:nvPr>
        </p:nvSpPr>
        <p:spPr>
          <a:xfrm>
            <a:off x="263525" y="1071552"/>
            <a:ext cx="8451879" cy="3500462"/>
          </a:xfrm>
        </p:spPr>
        <p:txBody>
          <a:bodyPr>
            <a:noAutofit/>
          </a:bodyPr>
          <a:lstStyle/>
          <a:p>
            <a:pPr algn="ctr" eaLnBrk="1" hangingPunct="1">
              <a:lnSpc>
                <a:spcPct val="80000"/>
              </a:lnSpc>
              <a:buFontTx/>
              <a:buNone/>
            </a:pPr>
            <a:r>
              <a:rPr lang="en-US" sz="1300" dirty="0" smtClean="0">
                <a:latin typeface="Andalus" pitchFamily="18" charset="-78"/>
                <a:cs typeface="Andalus" pitchFamily="18" charset="-78"/>
              </a:rPr>
              <a:t>In 628 C.E. after six years of </a:t>
            </a:r>
            <a:r>
              <a:rPr lang="en-US" sz="1300" dirty="0" err="1" smtClean="0">
                <a:latin typeface="Andalus" pitchFamily="18" charset="-78"/>
                <a:cs typeface="Andalus" pitchFamily="18" charset="-78"/>
              </a:rPr>
              <a:t>Hijrah</a:t>
            </a:r>
            <a:r>
              <a:rPr lang="en-US" sz="1300" dirty="0" smtClean="0">
                <a:latin typeface="Andalus" pitchFamily="18" charset="-78"/>
                <a:cs typeface="Andalus" pitchFamily="18" charset="-78"/>
              </a:rPr>
              <a:t> from </a:t>
            </a:r>
            <a:r>
              <a:rPr lang="en-US" sz="1300" dirty="0" err="1" smtClean="0">
                <a:latin typeface="Andalus" pitchFamily="18" charset="-78"/>
                <a:cs typeface="Andalus" pitchFamily="18" charset="-78"/>
              </a:rPr>
              <a:t>Makkah</a:t>
            </a:r>
            <a:r>
              <a:rPr lang="en-US" sz="1300" dirty="0" smtClean="0">
                <a:latin typeface="Andalus" pitchFamily="18" charset="-78"/>
                <a:cs typeface="Andalus" pitchFamily="18" charset="-78"/>
              </a:rPr>
              <a:t> the city of their birth.</a:t>
            </a:r>
          </a:p>
          <a:p>
            <a:pPr algn="ctr" eaLnBrk="1" hangingPunct="1">
              <a:lnSpc>
                <a:spcPct val="80000"/>
              </a:lnSpc>
              <a:buFontTx/>
              <a:buNone/>
            </a:pPr>
            <a:endParaRPr lang="en-US" sz="1300" dirty="0" smtClean="0">
              <a:latin typeface="Andalus" pitchFamily="18" charset="-78"/>
              <a:cs typeface="Andalus" pitchFamily="18" charset="-78"/>
            </a:endParaRPr>
          </a:p>
          <a:p>
            <a:pPr algn="ctr">
              <a:lnSpc>
                <a:spcPct val="80000"/>
              </a:lnSpc>
              <a:buNone/>
            </a:pPr>
            <a:r>
              <a:rPr lang="en-US" sz="1300" dirty="0" smtClean="0">
                <a:latin typeface="Andalus" pitchFamily="18" charset="-78"/>
                <a:cs typeface="Andalus" pitchFamily="18" charset="-78"/>
              </a:rPr>
              <a:t>This six years three battles fought against the </a:t>
            </a:r>
            <a:r>
              <a:rPr lang="en-US" sz="1300" dirty="0" err="1" smtClean="0">
                <a:latin typeface="Andalus" pitchFamily="18" charset="-78"/>
                <a:cs typeface="Andalus" pitchFamily="18" charset="-78"/>
              </a:rPr>
              <a:t>Quraish</a:t>
            </a:r>
            <a:r>
              <a:rPr lang="en-US" sz="1300" dirty="0" smtClean="0">
                <a:latin typeface="Andalus" pitchFamily="18" charset="-78"/>
                <a:cs typeface="Andalus" pitchFamily="18" charset="-78"/>
              </a:rPr>
              <a:t>, the battles of </a:t>
            </a:r>
            <a:r>
              <a:rPr lang="en-US" sz="1300" dirty="0" err="1" smtClean="0">
                <a:latin typeface="Andalus" pitchFamily="18" charset="-78"/>
                <a:cs typeface="Andalus" pitchFamily="18" charset="-78"/>
              </a:rPr>
              <a:t>Badr</a:t>
            </a:r>
            <a:r>
              <a:rPr lang="en-US" sz="1300" dirty="0" smtClean="0">
                <a:latin typeface="Andalus" pitchFamily="18" charset="-78"/>
                <a:cs typeface="Andalus" pitchFamily="18" charset="-78"/>
              </a:rPr>
              <a:t>, </a:t>
            </a:r>
            <a:r>
              <a:rPr lang="en-US" sz="1300" dirty="0" err="1" smtClean="0">
                <a:latin typeface="Andalus" pitchFamily="18" charset="-78"/>
                <a:cs typeface="Andalus" pitchFamily="18" charset="-78"/>
              </a:rPr>
              <a:t>Uhud</a:t>
            </a:r>
            <a:r>
              <a:rPr lang="en-US" sz="1300" dirty="0" smtClean="0">
                <a:latin typeface="Andalus" pitchFamily="18" charset="-78"/>
                <a:cs typeface="Andalus" pitchFamily="18" charset="-78"/>
              </a:rPr>
              <a:t>, and the Ditch.</a:t>
            </a:r>
          </a:p>
          <a:p>
            <a:pPr algn="ctr" eaLnBrk="1" hangingPunct="1">
              <a:lnSpc>
                <a:spcPct val="80000"/>
              </a:lnSpc>
              <a:buFontTx/>
              <a:buNone/>
            </a:pPr>
            <a:endParaRPr lang="en-US" sz="1300" dirty="0" smtClean="0">
              <a:latin typeface="Andalus" pitchFamily="18" charset="-78"/>
              <a:cs typeface="Andalus" pitchFamily="18" charset="-78"/>
            </a:endParaRPr>
          </a:p>
          <a:p>
            <a:pPr algn="ctr" eaLnBrk="1" hangingPunct="1">
              <a:lnSpc>
                <a:spcPct val="80000"/>
              </a:lnSpc>
              <a:buFontTx/>
              <a:buNone/>
            </a:pPr>
            <a:r>
              <a:rPr lang="en-US" sz="1300" dirty="0" smtClean="0">
                <a:latin typeface="Andalus" pitchFamily="18" charset="-78"/>
                <a:cs typeface="Andalus" pitchFamily="18" charset="-78"/>
              </a:rPr>
              <a:t>After the Battle of the Ditch, the </a:t>
            </a:r>
            <a:r>
              <a:rPr lang="en-US" sz="1300" dirty="0" err="1" smtClean="0">
                <a:latin typeface="Andalus" pitchFamily="18" charset="-78"/>
                <a:cs typeface="Andalus" pitchFamily="18" charset="-78"/>
              </a:rPr>
              <a:t>Quraish</a:t>
            </a:r>
            <a:r>
              <a:rPr lang="en-US" sz="1300" dirty="0" smtClean="0">
                <a:latin typeface="Andalus" pitchFamily="18" charset="-78"/>
                <a:cs typeface="Andalus" pitchFamily="18" charset="-78"/>
              </a:rPr>
              <a:t> had lost the initiative which now came to rest with the Muslims.</a:t>
            </a:r>
          </a:p>
          <a:p>
            <a:pPr algn="ctr" eaLnBrk="1" hangingPunct="1">
              <a:lnSpc>
                <a:spcPct val="80000"/>
              </a:lnSpc>
              <a:buFontTx/>
              <a:buNone/>
            </a:pPr>
            <a:endParaRPr lang="en-US" sz="1300" dirty="0" smtClean="0">
              <a:latin typeface="Andalus" pitchFamily="18" charset="-78"/>
              <a:cs typeface="Andalus" pitchFamily="18" charset="-78"/>
            </a:endParaRPr>
          </a:p>
          <a:p>
            <a:pPr algn="ctr" eaLnBrk="1" hangingPunct="1">
              <a:lnSpc>
                <a:spcPct val="80000"/>
              </a:lnSpc>
              <a:buNone/>
            </a:pPr>
            <a:r>
              <a:rPr lang="en-US" sz="1300" dirty="0" smtClean="0">
                <a:latin typeface="Andalus" pitchFamily="18" charset="-78"/>
                <a:cs typeface="Andalus" pitchFamily="18" charset="-78"/>
              </a:rPr>
              <a:t>the Holy Prophet decide to visit </a:t>
            </a:r>
            <a:r>
              <a:rPr lang="en-US" sz="1300" dirty="0" err="1" smtClean="0">
                <a:latin typeface="Andalus" pitchFamily="18" charset="-78"/>
                <a:cs typeface="Andalus" pitchFamily="18" charset="-78"/>
              </a:rPr>
              <a:t>Makkah</a:t>
            </a:r>
            <a:r>
              <a:rPr lang="en-US" sz="1300" dirty="0" smtClean="0">
                <a:latin typeface="Andalus" pitchFamily="18" charset="-78"/>
                <a:cs typeface="Andalus" pitchFamily="18" charset="-78"/>
              </a:rPr>
              <a:t> </a:t>
            </a:r>
            <a:r>
              <a:rPr lang="en-US" sz="1300" dirty="0" err="1" smtClean="0">
                <a:latin typeface="Andalus" pitchFamily="18" charset="-78"/>
                <a:cs typeface="Andalus" pitchFamily="18" charset="-78"/>
              </a:rPr>
              <a:t>witto</a:t>
            </a:r>
            <a:r>
              <a:rPr lang="en-US" sz="1300" dirty="0" smtClean="0">
                <a:latin typeface="Andalus" pitchFamily="18" charset="-78"/>
                <a:cs typeface="Andalus" pitchFamily="18" charset="-78"/>
              </a:rPr>
              <a:t> performing the Hajj. </a:t>
            </a:r>
            <a:r>
              <a:rPr lang="en-US" sz="1300" dirty="0" err="1" smtClean="0">
                <a:latin typeface="Andalus" pitchFamily="18" charset="-78"/>
                <a:cs typeface="Andalus" pitchFamily="18" charset="-78"/>
              </a:rPr>
              <a:t>Quraish</a:t>
            </a:r>
            <a:r>
              <a:rPr lang="en-US" sz="1300" dirty="0" smtClean="0">
                <a:latin typeface="Andalus" pitchFamily="18" charset="-78"/>
                <a:cs typeface="Andalus" pitchFamily="18" charset="-78"/>
              </a:rPr>
              <a:t> came to know they sent Khalid b </a:t>
            </a:r>
            <a:r>
              <a:rPr lang="en-US" sz="1300" dirty="0" err="1" smtClean="0">
                <a:latin typeface="Andalus" pitchFamily="18" charset="-78"/>
                <a:cs typeface="Andalus" pitchFamily="18" charset="-78"/>
              </a:rPr>
              <a:t>Walid</a:t>
            </a:r>
            <a:r>
              <a:rPr lang="en-US" sz="1300" dirty="0" smtClean="0">
                <a:latin typeface="Andalus" pitchFamily="18" charset="-78"/>
                <a:cs typeface="Andalus" pitchFamily="18" charset="-78"/>
              </a:rPr>
              <a:t> and </a:t>
            </a:r>
            <a:r>
              <a:rPr lang="en-US" sz="1300" dirty="0" err="1" smtClean="0">
                <a:latin typeface="Andalus" pitchFamily="18" charset="-78"/>
                <a:cs typeface="Andalus" pitchFamily="18" charset="-78"/>
              </a:rPr>
              <a:t>Ikrama</a:t>
            </a:r>
            <a:r>
              <a:rPr lang="en-US" sz="1300" dirty="0" smtClean="0">
                <a:latin typeface="Andalus" pitchFamily="18" charset="-78"/>
                <a:cs typeface="Andalus" pitchFamily="18" charset="-78"/>
              </a:rPr>
              <a:t> b Abu </a:t>
            </a:r>
            <a:r>
              <a:rPr lang="en-US" sz="1300" dirty="0" err="1" smtClean="0">
                <a:latin typeface="Andalus" pitchFamily="18" charset="-78"/>
                <a:cs typeface="Andalus" pitchFamily="18" charset="-78"/>
              </a:rPr>
              <a:t>Jahl</a:t>
            </a:r>
            <a:r>
              <a:rPr lang="en-US" sz="1300" dirty="0" smtClean="0">
                <a:latin typeface="Andalus" pitchFamily="18" charset="-78"/>
                <a:cs typeface="Andalus" pitchFamily="18" charset="-78"/>
              </a:rPr>
              <a:t> with two hundred horsemen to intercept the Muslims and prevent their entry into </a:t>
            </a:r>
            <a:r>
              <a:rPr lang="en-US" sz="1300" dirty="0" err="1" smtClean="0">
                <a:latin typeface="Andalus" pitchFamily="18" charset="-78"/>
                <a:cs typeface="Andalus" pitchFamily="18" charset="-78"/>
              </a:rPr>
              <a:t>Makkah</a:t>
            </a:r>
            <a:r>
              <a:rPr lang="en-US" sz="1300" dirty="0" smtClean="0">
                <a:latin typeface="Andalus" pitchFamily="18" charset="-78"/>
                <a:cs typeface="Andalus" pitchFamily="18" charset="-78"/>
              </a:rPr>
              <a:t>.</a:t>
            </a:r>
          </a:p>
          <a:p>
            <a:pPr algn="ctr" eaLnBrk="1" hangingPunct="1">
              <a:lnSpc>
                <a:spcPct val="80000"/>
              </a:lnSpc>
              <a:buNone/>
            </a:pPr>
            <a:endParaRPr lang="en-US" sz="1300" dirty="0" smtClean="0">
              <a:latin typeface="Andalus" pitchFamily="18" charset="-78"/>
              <a:cs typeface="Andalus" pitchFamily="18" charset="-78"/>
            </a:endParaRPr>
          </a:p>
          <a:p>
            <a:pPr algn="ctr" eaLnBrk="1" hangingPunct="1">
              <a:lnSpc>
                <a:spcPct val="80000"/>
              </a:lnSpc>
              <a:buNone/>
            </a:pPr>
            <a:r>
              <a:rPr lang="en-US" sz="1300" dirty="0" smtClean="0">
                <a:latin typeface="Andalus" pitchFamily="18" charset="-78"/>
                <a:cs typeface="Andalus" pitchFamily="18" charset="-78"/>
              </a:rPr>
              <a:t>The Holy Prophet consulted whether they return to </a:t>
            </a:r>
            <a:r>
              <a:rPr lang="en-US" sz="1300" dirty="0" err="1" smtClean="0">
                <a:latin typeface="Andalus" pitchFamily="18" charset="-78"/>
                <a:cs typeface="Andalus" pitchFamily="18" charset="-78"/>
              </a:rPr>
              <a:t>Madina</a:t>
            </a:r>
            <a:r>
              <a:rPr lang="en-US" sz="1300" dirty="0" smtClean="0">
                <a:latin typeface="Andalus" pitchFamily="18" charset="-78"/>
                <a:cs typeface="Andalus" pitchFamily="18" charset="-78"/>
              </a:rPr>
              <a:t> or </a:t>
            </a:r>
            <a:r>
              <a:rPr lang="en-US" sz="1300" smtClean="0">
                <a:latin typeface="Andalus" pitchFamily="18" charset="-78"/>
                <a:cs typeface="Andalus" pitchFamily="18" charset="-78"/>
              </a:rPr>
              <a:t>continue to </a:t>
            </a:r>
            <a:r>
              <a:rPr lang="en-US" sz="1300" dirty="0" err="1" smtClean="0">
                <a:latin typeface="Andalus" pitchFamily="18" charset="-78"/>
                <a:cs typeface="Andalus" pitchFamily="18" charset="-78"/>
              </a:rPr>
              <a:t>Makkah</a:t>
            </a:r>
            <a:r>
              <a:rPr lang="en-US" sz="1300" dirty="0" smtClean="0">
                <a:latin typeface="Andalus" pitchFamily="18" charset="-78"/>
                <a:cs typeface="Andalus" pitchFamily="18" charset="-78"/>
              </a:rPr>
              <a:t>.</a:t>
            </a:r>
          </a:p>
          <a:p>
            <a:pPr algn="ctr" eaLnBrk="1" hangingPunct="1">
              <a:lnSpc>
                <a:spcPct val="80000"/>
              </a:lnSpc>
              <a:buFontTx/>
              <a:buNone/>
            </a:pPr>
            <a:endParaRPr lang="en-US" sz="1300" dirty="0" smtClean="0">
              <a:latin typeface="Andalus" pitchFamily="18" charset="-78"/>
              <a:cs typeface="Andalus" pitchFamily="18" charset="-78"/>
            </a:endParaRPr>
          </a:p>
          <a:p>
            <a:pPr algn="ctr" eaLnBrk="1" hangingPunct="1">
              <a:lnSpc>
                <a:spcPct val="80000"/>
              </a:lnSpc>
              <a:buFontTx/>
              <a:buNone/>
            </a:pPr>
            <a:r>
              <a:rPr lang="en-US" sz="1300" dirty="0" smtClean="0">
                <a:latin typeface="Andalus" pitchFamily="18" charset="-78"/>
                <a:cs typeface="Andalus" pitchFamily="18" charset="-78"/>
              </a:rPr>
              <a:t>The consensus of opinion was that they should go ahead and if the </a:t>
            </a:r>
            <a:r>
              <a:rPr lang="en-US" sz="1300" dirty="0" err="1" smtClean="0">
                <a:latin typeface="Andalus" pitchFamily="18" charset="-78"/>
                <a:cs typeface="Andalus" pitchFamily="18" charset="-78"/>
              </a:rPr>
              <a:t>Quraish</a:t>
            </a:r>
            <a:r>
              <a:rPr lang="en-US" sz="1300" dirty="0" smtClean="0">
                <a:latin typeface="Andalus" pitchFamily="18" charset="-78"/>
                <a:cs typeface="Andalus" pitchFamily="18" charset="-78"/>
              </a:rPr>
              <a:t> chose to fight, they would also fight; otherwise, not. </a:t>
            </a:r>
          </a:p>
          <a:p>
            <a:pPr algn="ctr" eaLnBrk="1" hangingPunct="1">
              <a:lnSpc>
                <a:spcPct val="80000"/>
              </a:lnSpc>
              <a:buFontTx/>
              <a:buNone/>
            </a:pPr>
            <a:endParaRPr lang="en-US" sz="1300" dirty="0" smtClean="0">
              <a:latin typeface="Andalus" pitchFamily="18" charset="-78"/>
              <a:cs typeface="Andalus" pitchFamily="18" charset="-78"/>
            </a:endParaRPr>
          </a:p>
          <a:p>
            <a:pPr algn="ctr" eaLnBrk="1" hangingPunct="1">
              <a:lnSpc>
                <a:spcPct val="80000"/>
              </a:lnSpc>
              <a:buFontTx/>
              <a:buNone/>
            </a:pPr>
            <a:r>
              <a:rPr lang="en-US" sz="1300" dirty="0" smtClean="0">
                <a:latin typeface="Andalus" pitchFamily="18" charset="-78"/>
                <a:cs typeface="Andalus" pitchFamily="18" charset="-78"/>
              </a:rPr>
              <a:t>After a weary march, the Muslim caravan comprising one thousand men reached </a:t>
            </a:r>
            <a:r>
              <a:rPr lang="en-US" sz="1300" dirty="0" err="1" smtClean="0">
                <a:latin typeface="Andalus" pitchFamily="18" charset="-78"/>
                <a:cs typeface="Andalus" pitchFamily="18" charset="-78"/>
              </a:rPr>
              <a:t>Hudaibiya</a:t>
            </a:r>
            <a:r>
              <a:rPr lang="en-US" sz="1300" dirty="0" smtClean="0">
                <a:latin typeface="Andalus" pitchFamily="18" charset="-78"/>
                <a:cs typeface="Andalus" pitchFamily="18" charset="-78"/>
              </a:rPr>
              <a:t> on the lower side of </a:t>
            </a:r>
            <a:r>
              <a:rPr lang="en-US" sz="1300" dirty="0" err="1" smtClean="0">
                <a:latin typeface="Andalus" pitchFamily="18" charset="-78"/>
                <a:cs typeface="Andalus" pitchFamily="18" charset="-78"/>
              </a:rPr>
              <a:t>Makkah</a:t>
            </a:r>
            <a:r>
              <a:rPr lang="en-US" sz="1300" dirty="0" smtClean="0">
                <a:latin typeface="Andalus" pitchFamily="18" charset="-78"/>
                <a:cs typeface="Andalus" pitchFamily="18" charset="-78"/>
              </a:rPr>
              <a:t>, and within the sacred territory for the purposes of the pilgrimage.</a:t>
            </a:r>
          </a:p>
        </p:txBody>
      </p:sp>
      <p:sp>
        <p:nvSpPr>
          <p:cNvPr id="5126" name="WordArt 4"/>
          <p:cNvSpPr>
            <a:spLocks noChangeArrowheads="1" noChangeShapeType="1" noTextEdit="1"/>
          </p:cNvSpPr>
          <p:nvPr/>
        </p:nvSpPr>
        <p:spPr bwMode="auto">
          <a:xfrm>
            <a:off x="1847868" y="271450"/>
            <a:ext cx="5295900" cy="514350"/>
          </a:xfrm>
          <a:prstGeom prst="rect">
            <a:avLst/>
          </a:prstGeom>
          <a:effectLst>
            <a:outerShdw blurRad="50800" dist="50800" dir="5400000" algn="ctr" rotWithShape="0">
              <a:schemeClr val="tx2">
                <a:lumMod val="60000"/>
                <a:lumOff val="40000"/>
              </a:schemeClr>
            </a:outerShdw>
          </a:effectLst>
        </p:spPr>
        <p:txBody>
          <a:bodyPr wrap="none" fromWordArt="1">
            <a:prstTxWarp prst="textPlain">
              <a:avLst>
                <a:gd name="adj" fmla="val 50000"/>
              </a:avLst>
            </a:prstTxWarp>
          </a:bodyPr>
          <a:lstStyle/>
          <a:p>
            <a:pPr algn="ctr"/>
            <a:r>
              <a:rPr lang="en-US" sz="3600" kern="10" dirty="0" smtClean="0">
                <a:ln w="9525">
                  <a:solidFill>
                    <a:srgbClr val="000000"/>
                  </a:solidFill>
                  <a:round/>
                  <a:headEnd/>
                  <a:tailEnd/>
                </a:ln>
                <a:effectLst>
                  <a:outerShdw dist="35921" dir="2700000" algn="ctr" rotWithShape="0">
                    <a:srgbClr val="808080">
                      <a:alpha val="79999"/>
                    </a:srgbClr>
                  </a:outerShdw>
                </a:effectLst>
                <a:latin typeface="Impact" pitchFamily="34" charset="0"/>
                <a:cs typeface="Andalus" pitchFamily="18" charset="-78"/>
              </a:rPr>
              <a:t>Background History</a:t>
            </a:r>
            <a:endParaRPr lang="en-US" sz="3600" kern="10" dirty="0">
              <a:ln w="9525">
                <a:solidFill>
                  <a:srgbClr val="000000"/>
                </a:solidFill>
                <a:round/>
                <a:headEnd/>
                <a:tailEnd/>
              </a:ln>
              <a:effectLst>
                <a:outerShdw dist="35921" dir="2700000" algn="ctr" rotWithShape="0">
                  <a:srgbClr val="808080">
                    <a:alpha val="79999"/>
                  </a:srgbClr>
                </a:outerShdw>
              </a:effectLst>
              <a:latin typeface="Impact" pitchFamily="34" charset="0"/>
              <a:cs typeface="Andalus" pitchFamily="18"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
          <p:cNvSpPr>
            <a:spLocks noGrp="1" noChangeArrowheads="1"/>
          </p:cNvSpPr>
          <p:nvPr>
            <p:ph type="body" idx="1"/>
          </p:nvPr>
        </p:nvSpPr>
        <p:spPr>
          <a:xfrm>
            <a:off x="500034" y="857238"/>
            <a:ext cx="8501122" cy="4071966"/>
          </a:xfrm>
        </p:spPr>
        <p:txBody>
          <a:bodyPr>
            <a:normAutofit lnSpcReduction="10000"/>
          </a:bodyPr>
          <a:lstStyle/>
          <a:p>
            <a:pPr marL="609600" indent="-609600" algn="ctr" eaLnBrk="1" hangingPunct="1">
              <a:lnSpc>
                <a:spcPct val="80000"/>
              </a:lnSpc>
              <a:buNone/>
            </a:pPr>
            <a:r>
              <a:rPr lang="en-US" sz="1400" dirty="0" smtClean="0">
                <a:latin typeface="Andalus" pitchFamily="18" charset="-78"/>
                <a:cs typeface="Andalus" pitchFamily="18" charset="-78"/>
              </a:rPr>
              <a:t>The Muslims encamped at </a:t>
            </a:r>
            <a:r>
              <a:rPr lang="en-US" sz="1400" dirty="0" err="1" smtClean="0">
                <a:latin typeface="Andalus" pitchFamily="18" charset="-78"/>
                <a:cs typeface="Andalus" pitchFamily="18" charset="-78"/>
              </a:rPr>
              <a:t>Hudaibiya</a:t>
            </a:r>
            <a:r>
              <a:rPr lang="en-US" sz="1400" dirty="0" smtClean="0">
                <a:latin typeface="Andalus" pitchFamily="18" charset="-78"/>
                <a:cs typeface="Andalus" pitchFamily="18" charset="-78"/>
              </a:rPr>
              <a:t>, and here </a:t>
            </a:r>
            <a:r>
              <a:rPr lang="en-US" sz="1400" dirty="0" err="1" smtClean="0">
                <a:latin typeface="Andalus" pitchFamily="18" charset="-78"/>
                <a:cs typeface="Andalus" pitchFamily="18" charset="-78"/>
              </a:rPr>
              <a:t>Urwa</a:t>
            </a:r>
            <a:r>
              <a:rPr lang="en-US" sz="1400" dirty="0" smtClean="0">
                <a:latin typeface="Andalus" pitchFamily="18" charset="-78"/>
                <a:cs typeface="Andalus" pitchFamily="18" charset="-78"/>
              </a:rPr>
              <a:t> b </a:t>
            </a:r>
            <a:r>
              <a:rPr lang="en-US" sz="1400" dirty="0" err="1" smtClean="0">
                <a:latin typeface="Andalus" pitchFamily="18" charset="-78"/>
                <a:cs typeface="Andalus" pitchFamily="18" charset="-78"/>
              </a:rPr>
              <a:t>Masud</a:t>
            </a:r>
            <a:r>
              <a:rPr lang="en-US" sz="1400" dirty="0" smtClean="0">
                <a:latin typeface="Andalus" pitchFamily="18" charset="-78"/>
                <a:cs typeface="Andalus" pitchFamily="18" charset="-78"/>
              </a:rPr>
              <a:t>, a son-in law of Abu </a:t>
            </a:r>
            <a:r>
              <a:rPr lang="en-US" sz="1400" dirty="0" err="1" smtClean="0">
                <a:latin typeface="Andalus" pitchFamily="18" charset="-78"/>
                <a:cs typeface="Andalus" pitchFamily="18" charset="-78"/>
              </a:rPr>
              <a:t>Sufyan</a:t>
            </a:r>
            <a:r>
              <a:rPr lang="en-US" sz="1400" dirty="0" smtClean="0">
                <a:latin typeface="Andalus" pitchFamily="18" charset="-78"/>
                <a:cs typeface="Andalus" pitchFamily="18" charset="-78"/>
              </a:rPr>
              <a:t>, came to see the Muslims on behalf of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a:t>
            </a:r>
          </a:p>
          <a:p>
            <a:pPr marL="609600" indent="-609600" algn="ctr" eaLnBrk="1" hangingPunct="1">
              <a:lnSpc>
                <a:spcPct val="80000"/>
              </a:lnSpc>
              <a:buNone/>
            </a:pPr>
            <a:r>
              <a:rPr lang="en-US" sz="1400" dirty="0" smtClean="0">
                <a:latin typeface="Andalus" pitchFamily="18" charset="-78"/>
                <a:cs typeface="Andalus" pitchFamily="18" charset="-78"/>
              </a:rPr>
              <a:t>He talked in diplomatic language and tried to impress that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were strong, and would not allow the Muslims to visit </a:t>
            </a:r>
            <a:r>
              <a:rPr lang="en-US" sz="1400" dirty="0" err="1" smtClean="0">
                <a:latin typeface="Andalus" pitchFamily="18" charset="-78"/>
                <a:cs typeface="Andalus" pitchFamily="18" charset="-78"/>
              </a:rPr>
              <a:t>Makkah</a:t>
            </a:r>
            <a:r>
              <a:rPr lang="en-US" sz="1400" dirty="0" smtClean="0">
                <a:latin typeface="Andalus" pitchFamily="18" charset="-78"/>
                <a:cs typeface="Andalus" pitchFamily="18" charset="-78"/>
              </a:rPr>
              <a:t>.</a:t>
            </a:r>
          </a:p>
          <a:p>
            <a:pPr marL="609600" indent="-609600" algn="ctr" eaLnBrk="1" hangingPunct="1">
              <a:lnSpc>
                <a:spcPct val="80000"/>
              </a:lnSpc>
              <a:buFontTx/>
              <a:buNone/>
            </a:pPr>
            <a:r>
              <a:rPr lang="en-US" sz="1400" dirty="0" smtClean="0">
                <a:latin typeface="Andalus" pitchFamily="18" charset="-78"/>
                <a:cs typeface="Andalus" pitchFamily="18" charset="-78"/>
              </a:rPr>
              <a:t>He also insinuated that at the time of crisis, the followers of the Holy Prophet were likely to leave him. Thereupon Abu </a:t>
            </a:r>
            <a:r>
              <a:rPr lang="en-US" sz="1400" dirty="0" err="1" smtClean="0">
                <a:latin typeface="Andalus" pitchFamily="18" charset="-78"/>
                <a:cs typeface="Andalus" pitchFamily="18" charset="-78"/>
              </a:rPr>
              <a:t>Bakr</a:t>
            </a:r>
            <a:r>
              <a:rPr lang="en-US" sz="1400" dirty="0" smtClean="0">
                <a:latin typeface="Andalus" pitchFamily="18" charset="-78"/>
                <a:cs typeface="Andalus" pitchFamily="18" charset="-78"/>
              </a:rPr>
              <a:t> flared up and said: </a:t>
            </a:r>
          </a:p>
          <a:p>
            <a:pPr marL="609600" indent="-609600" algn="ctr" eaLnBrk="1" hangingPunct="1">
              <a:lnSpc>
                <a:spcPct val="80000"/>
              </a:lnSpc>
              <a:buFontTx/>
              <a:buNone/>
            </a:pPr>
            <a:r>
              <a:rPr lang="en-US" sz="1400" dirty="0" smtClean="0">
                <a:latin typeface="Andalus" pitchFamily="18" charset="-78"/>
                <a:cs typeface="Andalus" pitchFamily="18" charset="-78"/>
              </a:rPr>
              <a:t>           "May God curse you; how dare you think that we will abandon the Holy Prophet. Rest assured, we will stand by him, whatever the cost, and will fight for him to the last." </a:t>
            </a:r>
          </a:p>
          <a:p>
            <a:pPr marL="609600" indent="-609600" algn="ctr" eaLnBrk="1" hangingPunct="1">
              <a:lnSpc>
                <a:spcPct val="80000"/>
              </a:lnSpc>
              <a:buFontTx/>
              <a:buNone/>
            </a:pPr>
            <a:r>
              <a:rPr lang="en-US" sz="1400" dirty="0" smtClean="0">
                <a:latin typeface="Andalus" pitchFamily="18" charset="-78"/>
                <a:cs typeface="Andalus" pitchFamily="18" charset="-78"/>
              </a:rPr>
              <a:t>While talking, </a:t>
            </a:r>
            <a:r>
              <a:rPr lang="en-US" sz="1400" dirty="0" err="1" smtClean="0">
                <a:latin typeface="Andalus" pitchFamily="18" charset="-78"/>
                <a:cs typeface="Andalus" pitchFamily="18" charset="-78"/>
              </a:rPr>
              <a:t>Urwa</a:t>
            </a:r>
            <a:r>
              <a:rPr lang="en-US" sz="1400" dirty="0" smtClean="0">
                <a:latin typeface="Andalus" pitchFamily="18" charset="-78"/>
                <a:cs typeface="Andalus" pitchFamily="18" charset="-78"/>
              </a:rPr>
              <a:t> in the usual Arab way pushed his hand too close to the beard of the Holy Prophet.</a:t>
            </a:r>
          </a:p>
          <a:p>
            <a:pPr marL="609600" indent="-609600" algn="ctr" eaLnBrk="1" hangingPunct="1">
              <a:lnSpc>
                <a:spcPct val="80000"/>
              </a:lnSpc>
              <a:buFontTx/>
              <a:buNone/>
            </a:pPr>
            <a:r>
              <a:rPr lang="en-US" sz="1400" dirty="0" smtClean="0">
                <a:latin typeface="Andalus" pitchFamily="18" charset="-78"/>
                <a:cs typeface="Andalus" pitchFamily="18" charset="-78"/>
              </a:rPr>
              <a:t>A companion who stood near warned him "Keep your hands away from the beard of the Holy Prophet for the hand that touches the sacred beard would be cut." </a:t>
            </a:r>
          </a:p>
          <a:p>
            <a:pPr marL="609600" indent="-609600" algn="ctr" eaLnBrk="1" hangingPunct="1">
              <a:lnSpc>
                <a:spcPct val="80000"/>
              </a:lnSpc>
              <a:buNone/>
            </a:pPr>
            <a:r>
              <a:rPr lang="en-US" sz="1400" dirty="0" smtClean="0">
                <a:latin typeface="Andalus" pitchFamily="18" charset="-78"/>
                <a:cs typeface="Andalus" pitchFamily="18" charset="-78"/>
              </a:rPr>
              <a:t>When </a:t>
            </a:r>
            <a:r>
              <a:rPr lang="en-US" sz="1400" dirty="0" err="1" smtClean="0">
                <a:latin typeface="Andalus" pitchFamily="18" charset="-78"/>
                <a:cs typeface="Andalus" pitchFamily="18" charset="-78"/>
              </a:rPr>
              <a:t>Urwa</a:t>
            </a:r>
            <a:r>
              <a:rPr lang="en-US" sz="1400" dirty="0" smtClean="0">
                <a:latin typeface="Andalus" pitchFamily="18" charset="-78"/>
                <a:cs typeface="Andalus" pitchFamily="18" charset="-78"/>
              </a:rPr>
              <a:t> returned to </a:t>
            </a:r>
            <a:r>
              <a:rPr lang="en-US" sz="1400" dirty="0" err="1" smtClean="0">
                <a:latin typeface="Andalus" pitchFamily="18" charset="-78"/>
                <a:cs typeface="Andalus" pitchFamily="18" charset="-78"/>
              </a:rPr>
              <a:t>Makkah</a:t>
            </a:r>
            <a:r>
              <a:rPr lang="en-US" sz="1400" dirty="0" smtClean="0">
                <a:latin typeface="Andalus" pitchFamily="18" charset="-78"/>
                <a:cs typeface="Andalus" pitchFamily="18" charset="-78"/>
              </a:rPr>
              <a:t>, the Holy Prophet sent Othman with him to assure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that the Muslims merely wanted to perform the Hajj and they had no intention of fighting against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a:t>
            </a:r>
          </a:p>
          <a:p>
            <a:pPr marL="609600" indent="-609600" algn="ctr" eaLnBrk="1" hangingPunct="1">
              <a:lnSpc>
                <a:spcPct val="80000"/>
              </a:lnSpc>
              <a:buFontTx/>
              <a:buNone/>
            </a:pPr>
            <a:r>
              <a:rPr lang="en-US" sz="1400" dirty="0" smtClean="0">
                <a:latin typeface="Andalus" pitchFamily="18" charset="-78"/>
                <a:cs typeface="Andalus" pitchFamily="18" charset="-78"/>
              </a:rPr>
              <a:t>When </a:t>
            </a:r>
            <a:r>
              <a:rPr lang="en-US" sz="1400" dirty="0" err="1" smtClean="0">
                <a:latin typeface="Andalus" pitchFamily="18" charset="-78"/>
                <a:cs typeface="Andalus" pitchFamily="18" charset="-78"/>
              </a:rPr>
              <a:t>Urwa</a:t>
            </a:r>
            <a:r>
              <a:rPr lang="en-US" sz="1400" dirty="0" smtClean="0">
                <a:latin typeface="Andalus" pitchFamily="18" charset="-78"/>
                <a:cs typeface="Andalus" pitchFamily="18" charset="-78"/>
              </a:rPr>
              <a:t> returned to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he gave his impressions about the Holy Prophet and the Muslims in the following terms: </a:t>
            </a:r>
          </a:p>
          <a:p>
            <a:pPr marL="609600" indent="-609600" algn="ctr" eaLnBrk="1" hangingPunct="1">
              <a:lnSpc>
                <a:spcPct val="80000"/>
              </a:lnSpc>
              <a:buFontTx/>
              <a:buNone/>
            </a:pPr>
            <a:r>
              <a:rPr lang="en-US" sz="1400" dirty="0" smtClean="0">
                <a:latin typeface="Andalus" pitchFamily="18" charset="-78"/>
                <a:cs typeface="Andalus" pitchFamily="18" charset="-78"/>
              </a:rPr>
              <a:t>          "O people of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I have seen kings, but by God I have never seen any king as I have seen Muhammad amongst his companions. If he makes his ablutions, they would not let the waterfall on the ground; if a hair of his body falls they pick it up. They will not surrender him for anything in any case, do what you may".</a:t>
            </a:r>
          </a:p>
          <a:p>
            <a:pPr marL="609600" indent="-609600" algn="ctr" eaLnBrk="1" hangingPunct="1">
              <a:lnSpc>
                <a:spcPct val="80000"/>
              </a:lnSpc>
              <a:buFontTx/>
              <a:buNone/>
            </a:pPr>
            <a:r>
              <a:rPr lang="en-US" sz="1400" dirty="0" smtClean="0">
                <a:latin typeface="Andalus" pitchFamily="18" charset="-78"/>
                <a:cs typeface="Andalus" pitchFamily="18" charset="-78"/>
              </a:rPr>
              <a:t>Othman met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leaders, but they adopted delaying tactics. When Othman took long to come, a rumor got current in the Muslim camp that Othman had been killed by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Thereupon all the Muslims took the pledge that they would fight against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to seek revenge for the murder of Othman.</a:t>
            </a:r>
          </a:p>
        </p:txBody>
      </p:sp>
      <p:sp>
        <p:nvSpPr>
          <p:cNvPr id="6150" name="WordArt 6"/>
          <p:cNvSpPr>
            <a:spLocks noChangeArrowheads="1" noChangeShapeType="1" noTextEdit="1"/>
          </p:cNvSpPr>
          <p:nvPr/>
        </p:nvSpPr>
        <p:spPr bwMode="auto">
          <a:xfrm>
            <a:off x="2000232" y="200012"/>
            <a:ext cx="5562600" cy="514350"/>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effectLst>
                  <a:outerShdw dist="45791" dir="2021404" algn="ctr" rotWithShape="0">
                    <a:srgbClr val="9999FF"/>
                  </a:outerShdw>
                </a:effectLst>
                <a:latin typeface="Impact" pitchFamily="34" charset="0"/>
              </a:rPr>
              <a:t>The </a:t>
            </a:r>
            <a:r>
              <a:rPr lang="en-US" sz="3600" kern="10" dirty="0" smtClean="0">
                <a:ln w="12700">
                  <a:solidFill>
                    <a:srgbClr val="3333CC"/>
                  </a:solidFill>
                  <a:round/>
                  <a:headEnd/>
                  <a:tailEnd/>
                </a:ln>
                <a:effectLst>
                  <a:outerShdw dist="45791" dir="2021404" algn="ctr" rotWithShape="0">
                    <a:srgbClr val="9999FF"/>
                  </a:outerShdw>
                </a:effectLst>
                <a:latin typeface="Impact" pitchFamily="34" charset="0"/>
              </a:rPr>
              <a:t>Pledge Before Treaty</a:t>
            </a:r>
            <a:endParaRPr lang="en-US" sz="3600" kern="10" dirty="0">
              <a:ln w="12700">
                <a:solidFill>
                  <a:srgbClr val="3333CC"/>
                </a:solidFill>
                <a:round/>
                <a:headEnd/>
                <a:tailEnd/>
              </a:ln>
              <a:effectLst>
                <a:outerShdw dist="45791" dir="2021404" algn="ctr" rotWithShape="0">
                  <a:srgbClr val="9999FF"/>
                </a:outerShdw>
              </a:effectLst>
              <a:latin typeface="Impact"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type="body" idx="1"/>
          </p:nvPr>
        </p:nvSpPr>
        <p:spPr>
          <a:xfrm>
            <a:off x="376238" y="742952"/>
            <a:ext cx="8482042" cy="4114814"/>
          </a:xfrm>
        </p:spPr>
        <p:txBody>
          <a:bodyPr>
            <a:normAutofit/>
          </a:bodyPr>
          <a:lstStyle/>
          <a:p>
            <a:pPr eaLnBrk="1" hangingPunct="1">
              <a:lnSpc>
                <a:spcPct val="80000"/>
              </a:lnSpc>
              <a:buFontTx/>
              <a:buNone/>
            </a:pPr>
            <a:r>
              <a:rPr lang="en-US" sz="1400" dirty="0" smtClean="0">
                <a:latin typeface="Andalus" pitchFamily="18" charset="-78"/>
                <a:cs typeface="Andalus" pitchFamily="18" charset="-78"/>
              </a:rPr>
              <a:t>When the Muslims were poised to take up arms and attack </a:t>
            </a:r>
            <a:r>
              <a:rPr lang="en-US" sz="1400" dirty="0" err="1" smtClean="0">
                <a:latin typeface="Andalus" pitchFamily="18" charset="-78"/>
                <a:cs typeface="Andalus" pitchFamily="18" charset="-78"/>
              </a:rPr>
              <a:t>Makkah</a:t>
            </a:r>
            <a:r>
              <a:rPr lang="en-US" sz="1400" dirty="0" smtClean="0">
                <a:latin typeface="Andalus" pitchFamily="18" charset="-78"/>
                <a:cs typeface="Andalus" pitchFamily="18" charset="-78"/>
              </a:rPr>
              <a:t>, Othman returned to the Muslim camp with </a:t>
            </a:r>
            <a:r>
              <a:rPr lang="en-US" sz="1400" dirty="0" err="1" smtClean="0">
                <a:latin typeface="Andalus" pitchFamily="18" charset="-78"/>
                <a:cs typeface="Andalus" pitchFamily="18" charset="-78"/>
              </a:rPr>
              <a:t>Suhail</a:t>
            </a:r>
            <a:r>
              <a:rPr lang="en-US" sz="1400" dirty="0" smtClean="0">
                <a:latin typeface="Andalus" pitchFamily="18" charset="-78"/>
                <a:cs typeface="Andalus" pitchFamily="18" charset="-78"/>
              </a:rPr>
              <a:t> b </a:t>
            </a:r>
            <a:r>
              <a:rPr lang="en-US" sz="1400" dirty="0" err="1" smtClean="0">
                <a:latin typeface="Andalus" pitchFamily="18" charset="-78"/>
                <a:cs typeface="Andalus" pitchFamily="18" charset="-78"/>
              </a:rPr>
              <a:t>Amr</a:t>
            </a:r>
            <a:r>
              <a:rPr lang="en-US" sz="1400" dirty="0" smtClean="0">
                <a:latin typeface="Andalus" pitchFamily="18" charset="-78"/>
                <a:cs typeface="Andalus" pitchFamily="18" charset="-78"/>
              </a:rPr>
              <a:t>, whom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sent to negotiate a treaty with the Muslims.</a:t>
            </a:r>
          </a:p>
          <a:p>
            <a:pPr eaLnBrk="1" hangingPunct="1">
              <a:lnSpc>
                <a:spcPct val="80000"/>
              </a:lnSpc>
              <a:buFontTx/>
              <a:buNone/>
            </a:pP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Suhail</a:t>
            </a:r>
            <a:r>
              <a:rPr lang="en-US" sz="1400" dirty="0" smtClean="0">
                <a:latin typeface="Andalus" pitchFamily="18" charset="-78"/>
                <a:cs typeface="Andalus" pitchFamily="18" charset="-78"/>
              </a:rPr>
              <a:t> was notorious for his hostility to Islam. when the Holy Prophet declared his mission. He had fought in the Battle of </a:t>
            </a:r>
            <a:r>
              <a:rPr lang="en-US" sz="1400" dirty="0" err="1" smtClean="0">
                <a:latin typeface="Andalus" pitchFamily="18" charset="-78"/>
                <a:cs typeface="Andalus" pitchFamily="18" charset="-78"/>
              </a:rPr>
              <a:t>Badr</a:t>
            </a:r>
            <a:r>
              <a:rPr lang="en-US" sz="1400" dirty="0" smtClean="0">
                <a:latin typeface="Andalus" pitchFamily="18" charset="-78"/>
                <a:cs typeface="Andalus" pitchFamily="18" charset="-78"/>
              </a:rPr>
              <a:t> and had been taken captive.</a:t>
            </a:r>
          </a:p>
          <a:p>
            <a:pPr eaLnBrk="1" hangingPunct="1">
              <a:lnSpc>
                <a:spcPct val="80000"/>
              </a:lnSpc>
              <a:buFontTx/>
              <a:buNone/>
            </a:pPr>
            <a:r>
              <a:rPr lang="en-US" sz="1400" dirty="0" smtClean="0">
                <a:latin typeface="Andalus" pitchFamily="18" charset="-78"/>
                <a:cs typeface="Andalus" pitchFamily="18" charset="-78"/>
              </a:rPr>
              <a:t>After a lengthy discussion, the Holy Prophet and </a:t>
            </a:r>
            <a:r>
              <a:rPr lang="en-US" sz="1400" dirty="0" err="1" smtClean="0">
                <a:latin typeface="Andalus" pitchFamily="18" charset="-78"/>
                <a:cs typeface="Andalus" pitchFamily="18" charset="-78"/>
              </a:rPr>
              <a:t>Suhail</a:t>
            </a:r>
            <a:r>
              <a:rPr lang="en-US" sz="1400" dirty="0" smtClean="0">
                <a:latin typeface="Andalus" pitchFamily="18" charset="-78"/>
                <a:cs typeface="Andalus" pitchFamily="18" charset="-78"/>
              </a:rPr>
              <a:t> came to terms and agreed to execute a treaty.</a:t>
            </a:r>
          </a:p>
          <a:p>
            <a:pPr eaLnBrk="1" hangingPunct="1">
              <a:lnSpc>
                <a:spcPct val="80000"/>
              </a:lnSpc>
              <a:buFontTx/>
              <a:buNone/>
            </a:pPr>
            <a:endParaRPr lang="en-US" sz="1400" dirty="0" smtClean="0">
              <a:latin typeface="Andalus" pitchFamily="18" charset="-78"/>
              <a:cs typeface="Andalus" pitchFamily="18" charset="-78"/>
            </a:endParaRPr>
          </a:p>
          <a:p>
            <a:pPr eaLnBrk="1" hangingPunct="1">
              <a:lnSpc>
                <a:spcPct val="80000"/>
              </a:lnSpc>
              <a:buFontTx/>
              <a:buNone/>
            </a:pPr>
            <a:r>
              <a:rPr lang="en-US" sz="1400" dirty="0" smtClean="0">
                <a:latin typeface="Andalus" pitchFamily="18" charset="-78"/>
                <a:cs typeface="Andalus" pitchFamily="18" charset="-78"/>
              </a:rPr>
              <a:t> Ali was commissioned to draft the treaty. The Holy Prophet dictated that it was a treaty between Muhammad, the Prophet of Allah, and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Suhail</a:t>
            </a:r>
            <a:r>
              <a:rPr lang="en-US" sz="1400" dirty="0" smtClean="0">
                <a:latin typeface="Andalus" pitchFamily="18" charset="-78"/>
                <a:cs typeface="Andalus" pitchFamily="18" charset="-78"/>
              </a:rPr>
              <a:t> objected to the preamble on the ground that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did not acknowledge him as the prophet of God and as such the reference to his prophet hood should be omitted.</a:t>
            </a:r>
          </a:p>
          <a:p>
            <a:pPr eaLnBrk="1" hangingPunct="1">
              <a:lnSpc>
                <a:spcPct val="80000"/>
              </a:lnSpc>
              <a:buFontTx/>
              <a:buNone/>
            </a:pPr>
            <a:r>
              <a:rPr lang="en-US" sz="1400" dirty="0" smtClean="0">
                <a:latin typeface="Andalus" pitchFamily="18" charset="-78"/>
                <a:cs typeface="Andalus" pitchFamily="18" charset="-78"/>
              </a:rPr>
              <a:t>Ali did not agree to omit the relevant words. Thereupon the Holy Prophet omitted these words himself.</a:t>
            </a:r>
          </a:p>
          <a:p>
            <a:pPr eaLnBrk="1" hangingPunct="1">
              <a:lnSpc>
                <a:spcPct val="80000"/>
              </a:lnSpc>
              <a:buFontTx/>
              <a:buNone/>
            </a:pPr>
            <a:r>
              <a:rPr lang="en-US" sz="1400" dirty="0" smtClean="0">
                <a:latin typeface="Andalus" pitchFamily="18" charset="-78"/>
                <a:cs typeface="Andalus" pitchFamily="18" charset="-78"/>
              </a:rPr>
              <a:t>According to the treaty of </a:t>
            </a:r>
            <a:r>
              <a:rPr lang="en-US" sz="1400" dirty="0" err="1" smtClean="0">
                <a:latin typeface="Andalus" pitchFamily="18" charset="-78"/>
                <a:cs typeface="Andalus" pitchFamily="18" charset="-78"/>
              </a:rPr>
              <a:t>Hudaibiya</a:t>
            </a:r>
            <a:r>
              <a:rPr lang="en-US" sz="1400" dirty="0" smtClean="0">
                <a:latin typeface="Andalus" pitchFamily="18" charset="-78"/>
                <a:cs typeface="Andalus" pitchFamily="18" charset="-78"/>
              </a:rPr>
              <a:t>, truce was declared between the Muslims and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for ten years.</a:t>
            </a:r>
          </a:p>
          <a:p>
            <a:pPr eaLnBrk="1" hangingPunct="1">
              <a:lnSpc>
                <a:spcPct val="80000"/>
              </a:lnSpc>
              <a:buFontTx/>
              <a:buNone/>
            </a:pPr>
            <a:endParaRPr lang="en-US" sz="1400" dirty="0" smtClean="0">
              <a:latin typeface="Andalus" pitchFamily="18" charset="-78"/>
              <a:cs typeface="Andalus" pitchFamily="18" charset="-78"/>
            </a:endParaRPr>
          </a:p>
          <a:p>
            <a:pPr eaLnBrk="1" hangingPunct="1">
              <a:lnSpc>
                <a:spcPct val="80000"/>
              </a:lnSpc>
              <a:buFontTx/>
              <a:buNone/>
            </a:pPr>
            <a:r>
              <a:rPr lang="en-US" sz="1400" dirty="0" smtClean="0">
                <a:latin typeface="Andalus" pitchFamily="18" charset="-78"/>
                <a:cs typeface="Andalus" pitchFamily="18" charset="-78"/>
              </a:rPr>
              <a:t>1. If any tribe wished to enter into treaty with the Muslims it could do so, and whoever wished to enter into a treaty with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was likewise free to do so.</a:t>
            </a:r>
          </a:p>
          <a:p>
            <a:pPr eaLnBrk="1" hangingPunct="1">
              <a:lnSpc>
                <a:spcPct val="80000"/>
              </a:lnSpc>
              <a:buFontTx/>
              <a:buNone/>
            </a:pPr>
            <a:r>
              <a:rPr lang="en-US" sz="1400" dirty="0" smtClean="0">
                <a:latin typeface="Andalus" pitchFamily="18" charset="-78"/>
                <a:cs typeface="Andalus" pitchFamily="18" charset="-78"/>
              </a:rPr>
              <a:t>2. If any one from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came to the Muslims and was converted to Islam he was to be returned to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a:t>
            </a:r>
          </a:p>
          <a:p>
            <a:pPr eaLnBrk="1" hangingPunct="1">
              <a:lnSpc>
                <a:spcPct val="80000"/>
              </a:lnSpc>
              <a:buFontTx/>
              <a:buNone/>
            </a:pPr>
            <a:r>
              <a:rPr lang="en-US" sz="1400" dirty="0" smtClean="0">
                <a:latin typeface="Andalus" pitchFamily="18" charset="-78"/>
                <a:cs typeface="Andalus" pitchFamily="18" charset="-78"/>
              </a:rPr>
              <a:t>3. On the other hand, if a Muslim sought refuge with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he was not to be delivered to the Muslims.</a:t>
            </a:r>
          </a:p>
          <a:p>
            <a:pPr eaLnBrk="1" hangingPunct="1">
              <a:lnSpc>
                <a:spcPct val="80000"/>
              </a:lnSpc>
              <a:buFontTx/>
              <a:buNone/>
            </a:pPr>
            <a:r>
              <a:rPr lang="en-US" sz="1400" dirty="0" smtClean="0">
                <a:latin typeface="Andalus" pitchFamily="18" charset="-78"/>
                <a:cs typeface="Andalus" pitchFamily="18" charset="-78"/>
              </a:rPr>
              <a:t>It was further stipulated that the Muslims would withdraw that year without performing the Hajj, but they would be free to perform the Hajj the following year when they could stay in </a:t>
            </a:r>
            <a:r>
              <a:rPr lang="en-US" sz="1400" dirty="0" err="1" smtClean="0">
                <a:latin typeface="Andalus" pitchFamily="18" charset="-78"/>
                <a:cs typeface="Andalus" pitchFamily="18" charset="-78"/>
              </a:rPr>
              <a:t>Makkah</a:t>
            </a:r>
            <a:r>
              <a:rPr lang="en-US" sz="1400" dirty="0" smtClean="0">
                <a:latin typeface="Andalus" pitchFamily="18" charset="-78"/>
                <a:cs typeface="Andalus" pitchFamily="18" charset="-78"/>
              </a:rPr>
              <a:t> for three days.</a:t>
            </a:r>
          </a:p>
        </p:txBody>
      </p:sp>
      <p:sp>
        <p:nvSpPr>
          <p:cNvPr id="7174" name="WordArt 7"/>
          <p:cNvSpPr>
            <a:spLocks noChangeArrowheads="1" noChangeShapeType="1" noTextEdit="1"/>
          </p:cNvSpPr>
          <p:nvPr/>
        </p:nvSpPr>
        <p:spPr bwMode="auto">
          <a:xfrm>
            <a:off x="2262206" y="185724"/>
            <a:ext cx="4953000" cy="457200"/>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effectLst>
                  <a:outerShdw dist="45791" dir="2021404" algn="ctr" rotWithShape="0">
                    <a:srgbClr val="9999FF"/>
                  </a:outerShdw>
                </a:effectLst>
                <a:latin typeface="Impact" pitchFamily="34" charset="0"/>
              </a:rPr>
              <a:t>The </a:t>
            </a:r>
            <a:r>
              <a:rPr lang="en-US" sz="3600" kern="10" dirty="0" err="1" smtClean="0">
                <a:ln w="12700">
                  <a:solidFill>
                    <a:srgbClr val="3333CC"/>
                  </a:solidFill>
                  <a:round/>
                  <a:headEnd/>
                  <a:tailEnd/>
                </a:ln>
                <a:effectLst>
                  <a:outerShdw dist="45791" dir="2021404" algn="ctr" rotWithShape="0">
                    <a:srgbClr val="9999FF"/>
                  </a:outerShdw>
                </a:effectLst>
                <a:latin typeface="Impact" pitchFamily="34" charset="0"/>
              </a:rPr>
              <a:t>Hudaibiya</a:t>
            </a:r>
            <a:r>
              <a:rPr lang="en-US" sz="3600" kern="10" dirty="0" smtClean="0">
                <a:ln w="12700">
                  <a:solidFill>
                    <a:srgbClr val="3333CC"/>
                  </a:solidFill>
                  <a:round/>
                  <a:headEnd/>
                  <a:tailEnd/>
                </a:ln>
                <a:effectLst>
                  <a:outerShdw dist="45791" dir="2021404" algn="ctr" rotWithShape="0">
                    <a:srgbClr val="9999FF"/>
                  </a:outerShdw>
                </a:effectLst>
                <a:latin typeface="Impact" pitchFamily="34" charset="0"/>
              </a:rPr>
              <a:t> Treaty</a:t>
            </a:r>
            <a:endParaRPr lang="en-US" sz="3600" kern="10" dirty="0">
              <a:ln w="12700">
                <a:solidFill>
                  <a:srgbClr val="3333CC"/>
                </a:solidFill>
                <a:round/>
                <a:headEnd/>
                <a:tailEnd/>
              </a:ln>
              <a:effectLst>
                <a:outerShdw dist="45791" dir="2021404" algn="ctr" rotWithShape="0">
                  <a:srgbClr val="9999FF"/>
                </a:outerShdw>
              </a:effectLst>
              <a:latin typeface="Impact"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3"/>
          <p:cNvSpPr>
            <a:spLocks noGrp="1" noChangeArrowheads="1"/>
          </p:cNvSpPr>
          <p:nvPr>
            <p:ph type="body" idx="1"/>
          </p:nvPr>
        </p:nvSpPr>
        <p:spPr>
          <a:xfrm>
            <a:off x="228600" y="800104"/>
            <a:ext cx="8629680" cy="4343414"/>
          </a:xfrm>
        </p:spPr>
        <p:txBody>
          <a:bodyPr>
            <a:normAutofit/>
          </a:bodyPr>
          <a:lstStyle/>
          <a:p>
            <a:pPr algn="ctr" eaLnBrk="1" hangingPunct="1">
              <a:lnSpc>
                <a:spcPct val="80000"/>
              </a:lnSpc>
              <a:buFontTx/>
              <a:buNone/>
            </a:pPr>
            <a:r>
              <a:rPr lang="en-US" sz="1400" smtClean="0">
                <a:latin typeface="Andalus" pitchFamily="18" charset="-78"/>
                <a:cs typeface="Andalus" pitchFamily="18" charset="-78"/>
              </a:rPr>
              <a:t>Prima facie the pact was loaded in favor of the Quraish and most of the Muslims were critical of its terms. Abu Bakr and Ali, however felt that the Holy Prophet knew things better than what his followers could comprehend, and that what appeared to be disadvantageous to the Muslims might ultimately turn to their advantage. Umar waited on the Holy Prophet, and gave expression to his dissatisfaction with the terms of the treaty. </a:t>
            </a:r>
          </a:p>
          <a:p>
            <a:pPr algn="ctr" eaLnBrk="1" hangingPunct="1">
              <a:lnSpc>
                <a:spcPct val="80000"/>
              </a:lnSpc>
              <a:buFontTx/>
              <a:buNone/>
            </a:pPr>
            <a:endParaRPr lang="en-US" sz="1400" smtClean="0">
              <a:latin typeface="Andalus" pitchFamily="18" charset="-78"/>
              <a:cs typeface="Andalus" pitchFamily="18" charset="-78"/>
            </a:endParaRPr>
          </a:p>
          <a:p>
            <a:pPr algn="ctr" eaLnBrk="1" hangingPunct="1">
              <a:lnSpc>
                <a:spcPct val="80000"/>
              </a:lnSpc>
              <a:buFontTx/>
              <a:buNone/>
            </a:pPr>
            <a:r>
              <a:rPr lang="en-US" sz="1400" smtClean="0">
                <a:latin typeface="Andalus" pitchFamily="18" charset="-78"/>
                <a:cs typeface="Andalus" pitchFamily="18" charset="-78"/>
              </a:rPr>
              <a:t>The Holy Prophet assured him that whatever he had done was under the command of God, and that the terms which appeared to he against the interest of the Muslims would turn out to their favor.</a:t>
            </a:r>
          </a:p>
          <a:p>
            <a:pPr algn="ctr" eaLnBrk="1" hangingPunct="1">
              <a:lnSpc>
                <a:spcPct val="80000"/>
              </a:lnSpc>
              <a:buFontTx/>
              <a:buNone/>
            </a:pPr>
            <a:r>
              <a:rPr lang="en-US" sz="1400" smtClean="0">
                <a:latin typeface="Andalus" pitchFamily="18" charset="-78"/>
                <a:cs typeface="Andalus" pitchFamily="18" charset="-78"/>
              </a:rPr>
              <a:t> While on the way back to Madina, God sent a revelation that the treaty was a victory for the Muslims. </a:t>
            </a:r>
          </a:p>
          <a:p>
            <a:pPr algn="ctr" eaLnBrk="1" hangingPunct="1">
              <a:lnSpc>
                <a:spcPct val="80000"/>
              </a:lnSpc>
              <a:buFontTx/>
              <a:buNone/>
            </a:pPr>
            <a:endParaRPr lang="en-US" sz="1400" smtClean="0">
              <a:latin typeface="Andalus" pitchFamily="18" charset="-78"/>
              <a:cs typeface="Andalus" pitchFamily="18" charset="-78"/>
            </a:endParaRPr>
          </a:p>
          <a:p>
            <a:pPr algn="ctr" eaLnBrk="1" hangingPunct="1">
              <a:lnSpc>
                <a:spcPct val="80000"/>
              </a:lnSpc>
              <a:buFontTx/>
              <a:buNone/>
            </a:pPr>
            <a:r>
              <a:rPr lang="en-US" sz="1400" smtClean="0">
                <a:latin typeface="Andalus" pitchFamily="18" charset="-78"/>
                <a:cs typeface="Andalus" pitchFamily="18" charset="-78"/>
              </a:rPr>
              <a:t>In later years some one asked Ali as to how the treaty of Hudaibiya was a victory for the Muslims when the terms thereof were apparently in favor of the Quraish. Ali pointed out that during the previous seventeen years the Quraish had been waging a war against the Muslims sometimes cold, sometimes hot. </a:t>
            </a:r>
          </a:p>
          <a:p>
            <a:pPr algn="ctr" eaLnBrk="1" hangingPunct="1">
              <a:lnSpc>
                <a:spcPct val="80000"/>
              </a:lnSpc>
              <a:buFontTx/>
              <a:buNone/>
            </a:pPr>
            <a:endParaRPr lang="en-US" sz="1400" smtClean="0">
              <a:latin typeface="Andalus" pitchFamily="18" charset="-78"/>
              <a:cs typeface="Andalus" pitchFamily="18" charset="-78"/>
            </a:endParaRPr>
          </a:p>
          <a:p>
            <a:pPr algn="ctr" eaLnBrk="1" hangingPunct="1">
              <a:lnSpc>
                <a:spcPct val="80000"/>
              </a:lnSpc>
              <a:buFontTx/>
              <a:buNone/>
            </a:pPr>
            <a:r>
              <a:rPr lang="en-US" sz="1400" smtClean="0">
                <a:latin typeface="Andalus" pitchFamily="18" charset="-78"/>
                <a:cs typeface="Andalus" pitchFamily="18" charset="-78"/>
              </a:rPr>
              <a:t>It was stipulated that a Muslim who sought refuge with the Quraish was not to be returned to the Muslims, but someone from the Quraish who sought refuge with the Muslims was to be returned to the Quraish.</a:t>
            </a:r>
          </a:p>
          <a:p>
            <a:pPr algn="ctr" eaLnBrk="1" hangingPunct="1">
              <a:lnSpc>
                <a:spcPct val="80000"/>
              </a:lnSpc>
              <a:buFontTx/>
              <a:buNone/>
            </a:pPr>
            <a:endParaRPr lang="en-US" sz="1400" smtClean="0">
              <a:latin typeface="Andalus" pitchFamily="18" charset="-78"/>
              <a:cs typeface="Andalus" pitchFamily="18" charset="-78"/>
            </a:endParaRPr>
          </a:p>
          <a:p>
            <a:pPr algn="ctr" eaLnBrk="1" hangingPunct="1">
              <a:lnSpc>
                <a:spcPct val="80000"/>
              </a:lnSpc>
              <a:buFontTx/>
              <a:buNone/>
            </a:pPr>
            <a:r>
              <a:rPr lang="en-US" sz="1400" smtClean="0">
                <a:latin typeface="Andalus" pitchFamily="18" charset="-78"/>
                <a:cs typeface="Andalus" pitchFamily="18" charset="-78"/>
              </a:rPr>
              <a:t> Apparently the stipulation was against the Muslims, but it was really not so. When a Muslim were to seek refuge with the Quraish, it would obviously be a case of apostasy, and there was no advantage in pressing for the return of a person who had ceased to be a Muslim. When a man from the Quraish sought refuge with the Muslims, and was later returned to Quraish, there were two possibilities. If his faith in Islam was strong, he would still remain a Muslim, and was likely to cause the conversion of other people to Islam. </a:t>
            </a:r>
          </a:p>
        </p:txBody>
      </p:sp>
      <p:sp>
        <p:nvSpPr>
          <p:cNvPr id="8198" name="WordArt 9"/>
          <p:cNvSpPr>
            <a:spLocks noChangeArrowheads="1" noChangeShapeType="1" noTextEdit="1"/>
          </p:cNvSpPr>
          <p:nvPr/>
        </p:nvSpPr>
        <p:spPr bwMode="auto">
          <a:xfrm>
            <a:off x="785786" y="242874"/>
            <a:ext cx="7772400" cy="400050"/>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effectLst>
                  <a:outerShdw dist="45791" dir="2021404" algn="ctr" rotWithShape="0">
                    <a:srgbClr val="9999FF"/>
                  </a:outerShdw>
                </a:effectLst>
                <a:latin typeface="Impact" pitchFamily="34" charset="0"/>
              </a:rPr>
              <a:t>Muslim </a:t>
            </a:r>
            <a:r>
              <a:rPr lang="en-US" sz="3600" kern="10" dirty="0" err="1" smtClean="0">
                <a:ln w="12700">
                  <a:solidFill>
                    <a:srgbClr val="3333CC"/>
                  </a:solidFill>
                  <a:round/>
                  <a:headEnd/>
                  <a:tailEnd/>
                </a:ln>
                <a:effectLst>
                  <a:outerShdw dist="45791" dir="2021404" algn="ctr" rotWithShape="0">
                    <a:srgbClr val="9999FF"/>
                  </a:outerShdw>
                </a:effectLst>
                <a:latin typeface="Impact" pitchFamily="34" charset="0"/>
              </a:rPr>
              <a:t>responces</a:t>
            </a:r>
            <a:r>
              <a:rPr lang="en-US" sz="3600" kern="10" dirty="0" smtClean="0">
                <a:ln w="12700">
                  <a:solidFill>
                    <a:srgbClr val="3333CC"/>
                  </a:solidFill>
                  <a:round/>
                  <a:headEnd/>
                  <a:tailEnd/>
                </a:ln>
                <a:effectLst>
                  <a:outerShdw dist="45791" dir="2021404" algn="ctr" rotWithShape="0">
                    <a:srgbClr val="9999FF"/>
                  </a:outerShdw>
                </a:effectLst>
                <a:latin typeface="Impact" pitchFamily="34" charset="0"/>
              </a:rPr>
              <a:t> </a:t>
            </a:r>
            <a:r>
              <a:rPr lang="en-US" sz="3600" kern="10" dirty="0">
                <a:ln w="12700">
                  <a:solidFill>
                    <a:srgbClr val="3333CC"/>
                  </a:solidFill>
                  <a:round/>
                  <a:headEnd/>
                  <a:tailEnd/>
                </a:ln>
                <a:effectLst>
                  <a:outerShdw dist="45791" dir="2021404" algn="ctr" rotWithShape="0">
                    <a:srgbClr val="9999FF"/>
                  </a:outerShdw>
                </a:effectLst>
                <a:latin typeface="Impact" pitchFamily="34" charset="0"/>
              </a:rPr>
              <a:t>to the </a:t>
            </a:r>
            <a:r>
              <a:rPr lang="en-US" sz="3600" kern="10" dirty="0" smtClean="0">
                <a:ln w="12700">
                  <a:solidFill>
                    <a:srgbClr val="3333CC"/>
                  </a:solidFill>
                  <a:round/>
                  <a:headEnd/>
                  <a:tailEnd/>
                </a:ln>
                <a:effectLst>
                  <a:outerShdw dist="45791" dir="2021404" algn="ctr" rotWithShape="0">
                    <a:srgbClr val="9999FF"/>
                  </a:outerShdw>
                </a:effectLst>
                <a:latin typeface="Impact" pitchFamily="34" charset="0"/>
              </a:rPr>
              <a:t>treaty</a:t>
            </a:r>
            <a:endParaRPr lang="en-US" sz="3600" kern="10" dirty="0">
              <a:ln w="12700">
                <a:solidFill>
                  <a:srgbClr val="3333CC"/>
                </a:solidFill>
                <a:round/>
                <a:headEnd/>
                <a:tailEnd/>
              </a:ln>
              <a:effectLst>
                <a:outerShdw dist="45791" dir="2021404" algn="ctr" rotWithShape="0">
                  <a:srgbClr val="9999FF"/>
                </a:outerShdw>
              </a:effectLst>
              <a:latin typeface="Impact"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type="body" idx="1"/>
          </p:nvPr>
        </p:nvSpPr>
        <p:spPr>
          <a:xfrm>
            <a:off x="571472" y="857250"/>
            <a:ext cx="8215370" cy="3786202"/>
          </a:xfrm>
        </p:spPr>
        <p:txBody>
          <a:bodyPr>
            <a:normAutofit fontScale="92500"/>
          </a:bodyPr>
          <a:lstStyle/>
          <a:p>
            <a:pPr algn="ctr" eaLnBrk="1" hangingPunct="1">
              <a:lnSpc>
                <a:spcPct val="80000"/>
              </a:lnSpc>
              <a:buFontTx/>
              <a:buNone/>
            </a:pPr>
            <a:r>
              <a:rPr lang="en-US" sz="1400" dirty="0" smtClean="0">
                <a:latin typeface="Andalus" pitchFamily="18" charset="-78"/>
                <a:cs typeface="Andalus" pitchFamily="18" charset="-78"/>
              </a:rPr>
              <a:t>Early in A.D. 628 the Holy Prophet decided to proceed to Mecca to perform the pilgrimage. He was  accompanied by companions about fourteen hundred in number. </a:t>
            </a:r>
            <a:r>
              <a:rPr lang="en-US" sz="1400" dirty="0" err="1" smtClean="0">
                <a:latin typeface="Andalus" pitchFamily="18" charset="-78"/>
                <a:cs typeface="Andalus" pitchFamily="18" charset="-78"/>
              </a:rPr>
              <a:t>Umar</a:t>
            </a:r>
            <a:r>
              <a:rPr lang="en-US" sz="1400" dirty="0" smtClean="0">
                <a:latin typeface="Andalus" pitchFamily="18" charset="-78"/>
                <a:cs typeface="Andalus" pitchFamily="18" charset="-78"/>
              </a:rPr>
              <a:t> also accompanied the Holy  Prophet. In order to convince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that the Muslims had no war-like intentions against them, the  Holy Prophet decided that they would carry no arms.  </a:t>
            </a:r>
          </a:p>
          <a:p>
            <a:pPr algn="ctr" eaLnBrk="1" hangingPunct="1">
              <a:lnSpc>
                <a:spcPct val="80000"/>
              </a:lnSpc>
              <a:buFontTx/>
              <a:buNone/>
            </a:pPr>
            <a:r>
              <a:rPr lang="en-US" sz="1400" dirty="0" smtClean="0">
                <a:latin typeface="Andalus" pitchFamily="18" charset="-78"/>
                <a:cs typeface="Andalus" pitchFamily="18" charset="-78"/>
              </a:rPr>
              <a:t>When the Muslims halted at </a:t>
            </a:r>
            <a:r>
              <a:rPr lang="en-US" sz="1400" dirty="0" err="1" smtClean="0">
                <a:latin typeface="Andalus" pitchFamily="18" charset="-78"/>
                <a:cs typeface="Andalus" pitchFamily="18" charset="-78"/>
              </a:rPr>
              <a:t>Zul</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Hulaifah</a:t>
            </a:r>
            <a:r>
              <a:rPr lang="en-US" sz="1400" dirty="0" smtClean="0">
                <a:latin typeface="Andalus" pitchFamily="18" charset="-78"/>
                <a:cs typeface="Andalus" pitchFamily="18" charset="-78"/>
              </a:rPr>
              <a:t> six miles from </a:t>
            </a:r>
            <a:r>
              <a:rPr lang="en-US" sz="1400" dirty="0" err="1" smtClean="0">
                <a:latin typeface="Andalus" pitchFamily="18" charset="-78"/>
                <a:cs typeface="Andalus" pitchFamily="18" charset="-78"/>
              </a:rPr>
              <a:t>Madina</a:t>
            </a:r>
            <a:r>
              <a:rPr lang="en-US" sz="1400" dirty="0" smtClean="0">
                <a:latin typeface="Andalus" pitchFamily="18" charset="-78"/>
                <a:cs typeface="Andalus" pitchFamily="18" charset="-78"/>
              </a:rPr>
              <a:t> </a:t>
            </a:r>
            <a:r>
              <a:rPr lang="en-US" sz="1400" dirty="0" err="1" smtClean="0">
                <a:latin typeface="Andalus" pitchFamily="18" charset="-78"/>
                <a:cs typeface="Andalus" pitchFamily="18" charset="-78"/>
              </a:rPr>
              <a:t>Umar</a:t>
            </a:r>
            <a:r>
              <a:rPr lang="en-US" sz="1400" dirty="0" smtClean="0">
                <a:latin typeface="Andalus" pitchFamily="18" charset="-78"/>
                <a:cs typeface="Andalus" pitchFamily="18" charset="-78"/>
              </a:rPr>
              <a:t> waited on the Holy Prophet and  submitted that no reliance could be placed on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and accordingly it was unsafe to proceed to  Mecca without arms. </a:t>
            </a:r>
            <a:r>
              <a:rPr lang="en-US" sz="1400" dirty="0" err="1" smtClean="0">
                <a:latin typeface="Andalus" pitchFamily="18" charset="-78"/>
                <a:cs typeface="Andalus" pitchFamily="18" charset="-78"/>
              </a:rPr>
              <a:t>Umar</a:t>
            </a:r>
            <a:r>
              <a:rPr lang="en-US" sz="1400" dirty="0" smtClean="0">
                <a:latin typeface="Andalus" pitchFamily="18" charset="-78"/>
                <a:cs typeface="Andalus" pitchFamily="18" charset="-78"/>
              </a:rPr>
              <a:t> urged that for self-defense the Muslims should be armed. The Holy Prophet  accepted the advice of </a:t>
            </a:r>
            <a:r>
              <a:rPr lang="en-US" sz="1400" dirty="0" err="1" smtClean="0">
                <a:latin typeface="Andalus" pitchFamily="18" charset="-78"/>
                <a:cs typeface="Andalus" pitchFamily="18" charset="-78"/>
              </a:rPr>
              <a:t>Umar</a:t>
            </a:r>
            <a:r>
              <a:rPr lang="en-US" sz="1400" dirty="0" smtClean="0">
                <a:latin typeface="Andalus" pitchFamily="18" charset="-78"/>
                <a:cs typeface="Andalus" pitchFamily="18" charset="-78"/>
              </a:rPr>
              <a:t>, and some persons were sent to </a:t>
            </a:r>
            <a:r>
              <a:rPr lang="en-US" sz="1400" dirty="0" err="1" smtClean="0">
                <a:latin typeface="Andalus" pitchFamily="18" charset="-78"/>
                <a:cs typeface="Andalus" pitchFamily="18" charset="-78"/>
              </a:rPr>
              <a:t>Madina</a:t>
            </a:r>
            <a:r>
              <a:rPr lang="en-US" sz="1400" dirty="0" smtClean="0">
                <a:latin typeface="Andalus" pitchFamily="18" charset="-78"/>
                <a:cs typeface="Andalus" pitchFamily="18" charset="-78"/>
              </a:rPr>
              <a:t> to bring in arms.  </a:t>
            </a:r>
          </a:p>
          <a:p>
            <a:pPr algn="ctr" eaLnBrk="1" hangingPunct="1">
              <a:lnSpc>
                <a:spcPct val="80000"/>
              </a:lnSpc>
              <a:buFontTx/>
              <a:buNone/>
            </a:pPr>
            <a:r>
              <a:rPr lang="en-US" sz="1400" dirty="0" smtClean="0">
                <a:latin typeface="Andalus" pitchFamily="18" charset="-78"/>
                <a:cs typeface="Andalus" pitchFamily="18" charset="-78"/>
              </a:rPr>
              <a:t>When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of Mecca came to know that the Muslims were coming to Mecca they sent Khalid bin  </a:t>
            </a:r>
            <a:r>
              <a:rPr lang="en-US" sz="1400" dirty="0" err="1" smtClean="0">
                <a:latin typeface="Andalus" pitchFamily="18" charset="-78"/>
                <a:cs typeface="Andalus" pitchFamily="18" charset="-78"/>
              </a:rPr>
              <a:t>Walid</a:t>
            </a:r>
            <a:r>
              <a:rPr lang="en-US" sz="1400" dirty="0" smtClean="0">
                <a:latin typeface="Andalus" pitchFamily="18" charset="-78"/>
                <a:cs typeface="Andalus" pitchFamily="18" charset="-78"/>
              </a:rPr>
              <a:t> and </a:t>
            </a:r>
            <a:r>
              <a:rPr lang="en-US" sz="1400" dirty="0" err="1" smtClean="0">
                <a:latin typeface="Andalus" pitchFamily="18" charset="-78"/>
                <a:cs typeface="Andalus" pitchFamily="18" charset="-78"/>
              </a:rPr>
              <a:t>Ikramah</a:t>
            </a:r>
            <a:r>
              <a:rPr lang="en-US" sz="1400" dirty="0" smtClean="0">
                <a:latin typeface="Andalus" pitchFamily="18" charset="-78"/>
                <a:cs typeface="Andalus" pitchFamily="18" charset="-78"/>
              </a:rPr>
              <a:t> bin Abu </a:t>
            </a:r>
            <a:r>
              <a:rPr lang="en-US" sz="1400" dirty="0" err="1" smtClean="0">
                <a:latin typeface="Andalus" pitchFamily="18" charset="-78"/>
                <a:cs typeface="Andalus" pitchFamily="18" charset="-78"/>
              </a:rPr>
              <a:t>Jahl</a:t>
            </a:r>
            <a:r>
              <a:rPr lang="en-US" sz="1400" dirty="0" smtClean="0">
                <a:latin typeface="Andalus" pitchFamily="18" charset="-78"/>
                <a:cs typeface="Andalus" pitchFamily="18" charset="-78"/>
              </a:rPr>
              <a:t> with two hundred horsemen to intercept the Muslims, and prevent their  advance to Mecca. Finding the way to Mecca barred the Holy Prophet consulted his companions as to  </a:t>
            </a:r>
            <a:r>
              <a:rPr lang="en-US" sz="1400" i="1" dirty="0" smtClean="0">
                <a:latin typeface="Andalus" pitchFamily="18" charset="-78"/>
                <a:cs typeface="Andalus" pitchFamily="18" charset="-78"/>
              </a:rPr>
              <a:t>what course of action they should adopt</a:t>
            </a:r>
            <a:r>
              <a:rPr lang="en-US" sz="1400" dirty="0" smtClean="0">
                <a:latin typeface="Andalus" pitchFamily="18" charset="-78"/>
                <a:cs typeface="Andalus" pitchFamily="18" charset="-78"/>
              </a:rPr>
              <a:t>. The consensus of opinion was that they should go ahead. </a:t>
            </a:r>
            <a:r>
              <a:rPr lang="en-US" sz="1400" i="1" dirty="0" smtClean="0">
                <a:latin typeface="Andalus" pitchFamily="18" charset="-78"/>
                <a:cs typeface="Andalus" pitchFamily="18" charset="-78"/>
              </a:rPr>
              <a:t>If  they were stopped they would fight; otherwise not.  </a:t>
            </a:r>
          </a:p>
          <a:p>
            <a:pPr algn="ctr" eaLnBrk="1" hangingPunct="1">
              <a:lnSpc>
                <a:spcPct val="80000"/>
              </a:lnSpc>
              <a:buFontTx/>
              <a:buNone/>
            </a:pPr>
            <a:r>
              <a:rPr lang="en-US" sz="1400" dirty="0" smtClean="0">
                <a:latin typeface="Andalus" pitchFamily="18" charset="-78"/>
                <a:cs typeface="Andalus" pitchFamily="18" charset="-78"/>
              </a:rPr>
              <a:t>The Holy Prophet enquired of his companions whether any one out of them could lead the Muslims to  Mecca by a path other than the main route barred by the enemy. One of the companions volunteered to  show an alternative way. He led the Muslims on a way full of rough rocks through the ravines of </a:t>
            </a:r>
            <a:r>
              <a:rPr lang="en-US" sz="1400" dirty="0" err="1" smtClean="0">
                <a:latin typeface="Andalus" pitchFamily="18" charset="-78"/>
                <a:cs typeface="Andalus" pitchFamily="18" charset="-78"/>
              </a:rPr>
              <a:t>Mudniya</a:t>
            </a:r>
            <a:r>
              <a:rPr lang="en-US" sz="1400" dirty="0" smtClean="0">
                <a:latin typeface="Andalus" pitchFamily="18" charset="-78"/>
                <a:cs typeface="Andalus" pitchFamily="18" charset="-78"/>
              </a:rPr>
              <a:t>.  After a weary march the Muslims reached </a:t>
            </a:r>
            <a:r>
              <a:rPr lang="en-US" sz="1400" dirty="0" err="1" smtClean="0">
                <a:latin typeface="Andalus" pitchFamily="18" charset="-78"/>
                <a:cs typeface="Andalus" pitchFamily="18" charset="-78"/>
              </a:rPr>
              <a:t>Hudaibiya</a:t>
            </a:r>
            <a:r>
              <a:rPr lang="en-US" sz="1400" dirty="0" smtClean="0">
                <a:latin typeface="Andalus" pitchFamily="18" charset="-78"/>
                <a:cs typeface="Andalus" pitchFamily="18" charset="-78"/>
              </a:rPr>
              <a:t> on the lower side of Mecca and within the sacred  territory.  </a:t>
            </a:r>
          </a:p>
          <a:p>
            <a:pPr algn="ctr" eaLnBrk="1" hangingPunct="1">
              <a:lnSpc>
                <a:spcPct val="80000"/>
              </a:lnSpc>
              <a:buFontTx/>
              <a:buNone/>
            </a:pPr>
            <a:r>
              <a:rPr lang="en-US" sz="1400" dirty="0" smtClean="0">
                <a:latin typeface="Andalus" pitchFamily="18" charset="-78"/>
                <a:cs typeface="Andalus" pitchFamily="18" charset="-78"/>
              </a:rPr>
              <a:t>The Muslims encamped at </a:t>
            </a:r>
            <a:r>
              <a:rPr lang="en-US" sz="1400" dirty="0" err="1" smtClean="0">
                <a:latin typeface="Andalus" pitchFamily="18" charset="-78"/>
                <a:cs typeface="Andalus" pitchFamily="18" charset="-78"/>
              </a:rPr>
              <a:t>Hudaibiya</a:t>
            </a:r>
            <a:r>
              <a:rPr lang="en-US" sz="1400" dirty="0" smtClean="0">
                <a:latin typeface="Andalus" pitchFamily="18" charset="-78"/>
                <a:cs typeface="Andalus" pitchFamily="18" charset="-78"/>
              </a:rPr>
              <a:t>, and here </a:t>
            </a:r>
            <a:r>
              <a:rPr lang="en-US" sz="1400" dirty="0" err="1" smtClean="0">
                <a:latin typeface="Andalus" pitchFamily="18" charset="-78"/>
                <a:cs typeface="Andalus" pitchFamily="18" charset="-78"/>
              </a:rPr>
              <a:t>Urwa</a:t>
            </a:r>
            <a:r>
              <a:rPr lang="en-US" sz="1400" dirty="0" smtClean="0">
                <a:latin typeface="Andalus" pitchFamily="18" charset="-78"/>
                <a:cs typeface="Andalus" pitchFamily="18" charset="-78"/>
              </a:rPr>
              <a:t> bin </a:t>
            </a:r>
            <a:r>
              <a:rPr lang="en-US" sz="1400" dirty="0" err="1" smtClean="0">
                <a:latin typeface="Andalus" pitchFamily="18" charset="-78"/>
                <a:cs typeface="Andalus" pitchFamily="18" charset="-78"/>
              </a:rPr>
              <a:t>Masud</a:t>
            </a:r>
            <a:r>
              <a:rPr lang="en-US" sz="1400" dirty="0" smtClean="0">
                <a:latin typeface="Andalus" pitchFamily="18" charset="-78"/>
                <a:cs typeface="Andalus" pitchFamily="18" charset="-78"/>
              </a:rPr>
              <a:t> came to see the Holy Prophet on behalf of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He talked in diplomatic language, and tried to impress that the </a:t>
            </a:r>
            <a:r>
              <a:rPr lang="en-US" sz="1400" dirty="0" err="1" smtClean="0">
                <a:latin typeface="Andalus" pitchFamily="18" charset="-78"/>
                <a:cs typeface="Andalus" pitchFamily="18" charset="-78"/>
              </a:rPr>
              <a:t>Quraish</a:t>
            </a:r>
            <a:r>
              <a:rPr lang="en-US" sz="1400" dirty="0" smtClean="0">
                <a:latin typeface="Andalus" pitchFamily="18" charset="-78"/>
                <a:cs typeface="Andalus" pitchFamily="18" charset="-78"/>
              </a:rPr>
              <a:t> were strong and  would not allow the Muslims to visit Mecca. He also insinuated that at the time of crisis the followers of  the Holy Prophet were likely to leave him. Thereupon the companions of the Holy Prophet said, "May God  curse you; how dare you think that we will abandon the Holy Prophet. Rest assured we will fight to the  last for him".  </a:t>
            </a:r>
          </a:p>
        </p:txBody>
      </p:sp>
      <p:sp>
        <p:nvSpPr>
          <p:cNvPr id="9222" name="WordArt 4"/>
          <p:cNvSpPr>
            <a:spLocks noChangeArrowheads="1" noChangeShapeType="1" noTextEdit="1"/>
          </p:cNvSpPr>
          <p:nvPr/>
        </p:nvSpPr>
        <p:spPr bwMode="auto">
          <a:xfrm>
            <a:off x="928662" y="300025"/>
            <a:ext cx="7696200" cy="485775"/>
          </a:xfrm>
          <a:prstGeom prst="rect">
            <a:avLst/>
          </a:prstGeom>
        </p:spPr>
        <p:txBody>
          <a:bodyPr wrap="none" fromWordArt="1">
            <a:prstTxWarp prst="textPlain">
              <a:avLst>
                <a:gd name="adj" fmla="val 50000"/>
              </a:avLst>
            </a:prstTxWarp>
          </a:bodyPr>
          <a:lstStyle/>
          <a:p>
            <a:pPr algn="ctr"/>
            <a:r>
              <a:rPr lang="en-US" sz="3600" kern="10" dirty="0">
                <a:ln w="12700">
                  <a:solidFill>
                    <a:srgbClr val="3333CC"/>
                  </a:solidFill>
                  <a:round/>
                  <a:headEnd/>
                  <a:tailEnd/>
                </a:ln>
                <a:effectLst>
                  <a:outerShdw dist="45791" dir="2021404" algn="ctr" rotWithShape="0">
                    <a:srgbClr val="9999FF"/>
                  </a:outerShdw>
                </a:effectLst>
                <a:latin typeface="Impact" pitchFamily="34" charset="0"/>
              </a:rPr>
              <a:t>Treaty of </a:t>
            </a:r>
            <a:r>
              <a:rPr lang="en-US" sz="3600" kern="10" dirty="0" err="1">
                <a:ln w="12700">
                  <a:solidFill>
                    <a:srgbClr val="3333CC"/>
                  </a:solidFill>
                  <a:round/>
                  <a:headEnd/>
                  <a:tailEnd/>
                </a:ln>
                <a:effectLst>
                  <a:outerShdw dist="45791" dir="2021404" algn="ctr" rotWithShape="0">
                    <a:srgbClr val="9999FF"/>
                  </a:outerShdw>
                </a:effectLst>
                <a:latin typeface="Impact" pitchFamily="34" charset="0"/>
              </a:rPr>
              <a:t>Hudaibiya</a:t>
            </a:r>
            <a:r>
              <a:rPr lang="en-US" sz="3600" kern="10" dirty="0">
                <a:ln w="12700">
                  <a:solidFill>
                    <a:srgbClr val="3333CC"/>
                  </a:solidFill>
                  <a:round/>
                  <a:headEnd/>
                  <a:tailEnd/>
                </a:ln>
                <a:effectLst>
                  <a:outerShdw dist="45791" dir="2021404" algn="ctr" rotWithShape="0">
                    <a:srgbClr val="9999FF"/>
                  </a:outerShdw>
                </a:effectLst>
                <a:latin typeface="Impact" pitchFamily="34" charset="0"/>
              </a:rPr>
              <a:t> and </a:t>
            </a:r>
            <a:r>
              <a:rPr lang="en-US" sz="3600" kern="10" dirty="0" err="1" smtClean="0">
                <a:ln w="12700">
                  <a:solidFill>
                    <a:srgbClr val="3333CC"/>
                  </a:solidFill>
                  <a:round/>
                  <a:headEnd/>
                  <a:tailEnd/>
                </a:ln>
                <a:effectLst>
                  <a:outerShdw dist="45791" dir="2021404" algn="ctr" rotWithShape="0">
                    <a:srgbClr val="9999FF"/>
                  </a:outerShdw>
                </a:effectLst>
                <a:latin typeface="Impact" pitchFamily="34" charset="0"/>
              </a:rPr>
              <a:t>Mustaliq</a:t>
            </a:r>
            <a:endParaRPr lang="en-US" sz="3600" kern="10" dirty="0">
              <a:ln w="12700">
                <a:solidFill>
                  <a:srgbClr val="3333CC"/>
                </a:solidFill>
                <a:round/>
                <a:headEnd/>
                <a:tailEnd/>
              </a:ln>
              <a:effectLst>
                <a:outerShdw dist="45791" dir="2021404" algn="ctr" rotWithShape="0">
                  <a:srgbClr val="9999FF"/>
                </a:outerShdw>
              </a:effectLst>
              <a:latin typeface="Impact"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1288</Words>
  <Application>Microsoft Office PowerPoint</Application>
  <PresentationFormat>On-screen Show (16:9)</PresentationFormat>
  <Paragraphs>67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Treaty of Hudaibiya</vt:lpstr>
      <vt:lpstr>Content</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Treaty of Hudaibiya</dc:title>
  <dc:creator>HP</dc:creator>
  <cp:lastModifiedBy>HP</cp:lastModifiedBy>
  <cp:revision>6</cp:revision>
  <dcterms:created xsi:type="dcterms:W3CDTF">2021-01-26T07:33:42Z</dcterms:created>
  <dcterms:modified xsi:type="dcterms:W3CDTF">2021-01-26T08:47:02Z</dcterms:modified>
</cp:coreProperties>
</file>