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D937-5425-4795-957C-C5677D5562D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79FA-8477-4A70-BD9C-4610A190D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KHANDAQ WAR</a:t>
            </a:r>
            <a:endParaRPr lang="en-US" dirty="0">
              <a:latin typeface="Britannic Bold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285720" y="1643056"/>
            <a:ext cx="2143108" cy="2643188"/>
            <a:chOff x="0" y="0"/>
            <a:chExt cx="9144000" cy="6858000"/>
          </a:xfrm>
        </p:grpSpPr>
        <p:sp>
          <p:nvSpPr>
            <p:cNvPr id="5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Britannic Bold" pitchFamily="34" charset="0"/>
              </a:endParaRPr>
            </a:p>
          </p:txBody>
        </p:sp>
        <p:sp>
          <p:nvSpPr>
            <p:cNvPr id="6" name="object 4"/>
            <p:cNvSpPr/>
            <p:nvPr/>
          </p:nvSpPr>
          <p:spPr>
            <a:xfrm>
              <a:off x="3120389" y="1144269"/>
              <a:ext cx="2954020" cy="0"/>
            </a:xfrm>
            <a:custGeom>
              <a:avLst/>
              <a:gdLst/>
              <a:ahLst/>
              <a:cxnLst/>
              <a:rect l="l" t="t" r="r" b="b"/>
              <a:pathLst>
                <a:path w="2954020">
                  <a:moveTo>
                    <a:pt x="0" y="0"/>
                  </a:moveTo>
                  <a:lnTo>
                    <a:pt x="2954020" y="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Britannic Bold" pitchFamily="34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357158" y="571486"/>
            <a:ext cx="7772400" cy="110251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Subject Name –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Seerath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 -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VI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Subject Code –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>17UARC62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100422" y="3614754"/>
            <a:ext cx="6400800" cy="131445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 w="1905"/>
                <a:uLnTx/>
                <a:uFillTx/>
                <a:latin typeface="Britannic Bold" pitchFamily="34" charset="0"/>
              </a:rPr>
              <a:t>K. </a:t>
            </a:r>
            <a:r>
              <a:rPr kumimoji="0" lang="en-US" sz="2700" b="1" i="0" u="none" strike="noStrike" kern="1200" cap="none" spc="0" normalizeH="0" baseline="0" noProof="0" dirty="0" err="1" smtClean="0">
                <a:ln w="1905"/>
                <a:uLnTx/>
                <a:uFillTx/>
                <a:latin typeface="Britannic Bold" pitchFamily="34" charset="0"/>
              </a:rPr>
              <a:t>Bushra</a:t>
            </a:r>
            <a:endParaRPr kumimoji="0" lang="en-US" sz="2700" b="1" i="0" u="none" strike="noStrike" kern="1200" cap="none" spc="0" normalizeH="0" baseline="0" noProof="0" dirty="0" smtClean="0">
              <a:ln w="1905"/>
              <a:uLnTx/>
              <a:uFillTx/>
              <a:latin typeface="Britannic Bold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 w="1905"/>
                <a:uLnTx/>
                <a:uFillTx/>
                <a:latin typeface="Britannic Bold" pitchFamily="34" charset="0"/>
              </a:rPr>
              <a:t>Assistant Professor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 w="1905"/>
                <a:uLnTx/>
                <a:uFillTx/>
                <a:latin typeface="Britannic Bold" pitchFamily="34" charset="0"/>
              </a:rPr>
              <a:t>H.K.R.H. College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dirty="0" err="1" smtClean="0">
                <a:ln w="1905"/>
                <a:uLnTx/>
                <a:uFillTx/>
                <a:latin typeface="Britannic Bold" pitchFamily="34" charset="0"/>
              </a:rPr>
              <a:t>Uthamapalayam</a:t>
            </a:r>
            <a:endParaRPr kumimoji="0" lang="en-US" sz="2700" b="1" i="0" u="none" strike="noStrike" kern="1200" cap="none" spc="0" normalizeH="0" baseline="0" noProof="0" dirty="0">
              <a:ln w="1905"/>
              <a:uLnTx/>
              <a:uFillTx/>
              <a:latin typeface="Britannic Bold" pitchFamily="34" charset="0"/>
            </a:endParaRPr>
          </a:p>
        </p:txBody>
      </p:sp>
      <p:pic>
        <p:nvPicPr>
          <p:cNvPr id="9" name="Picture 4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230" y="3552846"/>
            <a:ext cx="1212972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71538" y="3286130"/>
            <a:ext cx="297624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smtClean="0">
                <a:latin typeface="Times New Roman"/>
                <a:cs typeface="Times New Roman"/>
              </a:rPr>
              <a:t>Background</a:t>
            </a:r>
            <a:r>
              <a:rPr lang="en-US" sz="4400" b="1" spc="-5" dirty="0" smtClean="0">
                <a:latin typeface="Times New Roman"/>
                <a:cs typeface="Times New Roman"/>
              </a:rPr>
              <a:t> History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94989" y="839152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>
                <a:moveTo>
                  <a:pt x="0" y="0"/>
                </a:moveTo>
                <a:lnTo>
                  <a:pt x="2954020" y="0"/>
                </a:lnTo>
              </a:path>
            </a:pathLst>
          </a:custGeom>
          <a:ln w="3048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57686" y="428610"/>
            <a:ext cx="4548192" cy="392864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5445" marR="171450" indent="-373380">
              <a:lnSpc>
                <a:spcPts val="3829"/>
              </a:lnSpc>
              <a:spcBef>
                <a:spcPts val="235"/>
              </a:spcBef>
            </a:pPr>
            <a:r>
              <a:rPr sz="1100" dirty="0">
                <a:latin typeface="Times New Roman"/>
                <a:cs typeface="Times New Roman"/>
              </a:rPr>
              <a:t>There was a </a:t>
            </a:r>
            <a:r>
              <a:rPr sz="1100" spc="-5" dirty="0">
                <a:latin typeface="Times New Roman"/>
                <a:cs typeface="Times New Roman"/>
              </a:rPr>
              <a:t>treaty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mutual defense </a:t>
            </a:r>
            <a:r>
              <a:rPr sz="1100" dirty="0">
                <a:latin typeface="Times New Roman"/>
                <a:cs typeface="Times New Roman"/>
              </a:rPr>
              <a:t>between  </a:t>
            </a:r>
            <a:r>
              <a:rPr sz="1100" spc="-5" dirty="0">
                <a:latin typeface="Times New Roman"/>
                <a:cs typeface="Times New Roman"/>
              </a:rPr>
              <a:t>the Muslims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>
                <a:latin typeface="Times New Roman"/>
                <a:cs typeface="Times New Roman"/>
              </a:rPr>
              <a:t>the </a:t>
            </a:r>
            <a:r>
              <a:rPr sz="1100" spc="-5" smtClean="0">
                <a:latin typeface="Times New Roman"/>
                <a:cs typeface="Times New Roman"/>
              </a:rPr>
              <a:t>Jews</a:t>
            </a:r>
            <a:r>
              <a:rPr lang="en-US" sz="1100" spc="-5" dirty="0" smtClean="0">
                <a:latin typeface="Times New Roman"/>
                <a:cs typeface="Times New Roman"/>
              </a:rPr>
              <a:t> </a:t>
            </a:r>
            <a:r>
              <a:rPr sz="1100" smtClean="0">
                <a:latin typeface="Times New Roman"/>
                <a:cs typeface="Times New Roman"/>
              </a:rPr>
              <a:t>nearby</a:t>
            </a:r>
            <a:r>
              <a:rPr sz="1100" spc="15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Madînah.</a:t>
            </a:r>
            <a:endParaRPr sz="1100">
              <a:latin typeface="Times New Roman"/>
              <a:cs typeface="Times New Roman"/>
            </a:endParaRPr>
          </a:p>
          <a:p>
            <a:pPr marL="200660" marR="5080" indent="-11430">
              <a:lnSpc>
                <a:spcPts val="3840"/>
              </a:lnSpc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Jews </a:t>
            </a:r>
            <a:r>
              <a:rPr sz="1100" dirty="0">
                <a:latin typeface="Times New Roman"/>
                <a:cs typeface="Times New Roman"/>
              </a:rPr>
              <a:t>betrayed </a:t>
            </a:r>
            <a:r>
              <a:rPr sz="1100" spc="-5" dirty="0">
                <a:latin typeface="Times New Roman"/>
                <a:cs typeface="Times New Roman"/>
              </a:rPr>
              <a:t>their treaty since </a:t>
            </a:r>
            <a:r>
              <a:rPr sz="1100" dirty="0">
                <a:latin typeface="Times New Roman"/>
                <a:cs typeface="Times New Roman"/>
              </a:rPr>
              <a:t>they  planned </a:t>
            </a:r>
            <a:r>
              <a:rPr sz="1100" spc="-5" dirty="0">
                <a:latin typeface="Times New Roman"/>
                <a:cs typeface="Times New Roman"/>
              </a:rPr>
              <a:t>to </a:t>
            </a:r>
            <a:r>
              <a:rPr sz="1100" dirty="0">
                <a:latin typeface="Times New Roman"/>
                <a:cs typeface="Times New Roman"/>
              </a:rPr>
              <a:t>kill </a:t>
            </a:r>
            <a:r>
              <a:rPr sz="1100" spc="-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Prophet </a:t>
            </a:r>
            <a:r>
              <a:rPr sz="1100" spc="5" dirty="0">
                <a:latin typeface="Times New Roman"/>
                <a:cs typeface="Times New Roman"/>
              </a:rPr>
              <a:t>(</a:t>
            </a:r>
            <a:r>
              <a:rPr sz="1100" i="1" spc="5" dirty="0">
                <a:latin typeface="Times New Roman"/>
                <a:cs typeface="Times New Roman"/>
              </a:rPr>
              <a:t>SAWS</a:t>
            </a:r>
            <a:r>
              <a:rPr sz="1100" spc="5" dirty="0">
                <a:latin typeface="Times New Roman"/>
                <a:cs typeface="Times New Roman"/>
              </a:rPr>
              <a:t>). </a:t>
            </a:r>
            <a:r>
              <a:rPr sz="1100" dirty="0">
                <a:latin typeface="Times New Roman"/>
                <a:cs typeface="Times New Roman"/>
              </a:rPr>
              <a:t>They </a:t>
            </a:r>
            <a:r>
              <a:rPr sz="1100" spc="-10" dirty="0">
                <a:latin typeface="Times New Roman"/>
                <a:cs typeface="Times New Roman"/>
              </a:rPr>
              <a:t>met  </a:t>
            </a:r>
            <a:r>
              <a:rPr sz="1100" spc="-5" dirty="0">
                <a:latin typeface="Times New Roman"/>
                <a:cs typeface="Times New Roman"/>
              </a:rPr>
              <a:t>with </a:t>
            </a:r>
            <a:r>
              <a:rPr sz="1100" dirty="0">
                <a:latin typeface="Times New Roman"/>
                <a:cs typeface="Times New Roman"/>
              </a:rPr>
              <a:t>the leaders of Quraysh. They reached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endParaRPr sz="1100">
              <a:latin typeface="Times New Roman"/>
              <a:cs typeface="Times New Roman"/>
            </a:endParaRPr>
          </a:p>
          <a:p>
            <a:pPr marL="337185" marR="154305" indent="3175">
              <a:lnSpc>
                <a:spcPts val="3829"/>
              </a:lnSpc>
              <a:spcBef>
                <a:spcPts val="10"/>
              </a:spcBef>
            </a:pPr>
            <a:r>
              <a:rPr sz="1100" dirty="0">
                <a:latin typeface="Times New Roman"/>
                <a:cs typeface="Times New Roman"/>
              </a:rPr>
              <a:t>agreement </a:t>
            </a:r>
            <a:r>
              <a:rPr sz="1100" spc="-5" dirty="0">
                <a:latin typeface="Times New Roman"/>
                <a:cs typeface="Times New Roman"/>
              </a:rPr>
              <a:t>with them,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with the tribe </a:t>
            </a:r>
            <a:r>
              <a:rPr sz="1100" dirty="0">
                <a:latin typeface="Times New Roman"/>
                <a:cs typeface="Times New Roman"/>
              </a:rPr>
              <a:t>of  </a:t>
            </a:r>
            <a:r>
              <a:rPr sz="1100" spc="-5" dirty="0">
                <a:latin typeface="Times New Roman"/>
                <a:cs typeface="Times New Roman"/>
              </a:rPr>
              <a:t>Ghatafân, to </a:t>
            </a:r>
            <a:r>
              <a:rPr sz="1100" dirty="0">
                <a:latin typeface="Times New Roman"/>
                <a:cs typeface="Times New Roman"/>
              </a:rPr>
              <a:t>wage war against </a:t>
            </a:r>
            <a:r>
              <a:rPr sz="1100" spc="-5" dirty="0">
                <a:latin typeface="Times New Roman"/>
                <a:cs typeface="Times New Roman"/>
              </a:rPr>
              <a:t>the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Muslims.</a:t>
            </a:r>
            <a:endParaRPr sz="1100">
              <a:latin typeface="Times New Roman"/>
              <a:cs typeface="Times New Roman"/>
            </a:endParaRPr>
          </a:p>
          <a:p>
            <a:pPr marL="245110" marR="59690" indent="-2540">
              <a:lnSpc>
                <a:spcPts val="3840"/>
              </a:lnSpc>
            </a:pPr>
            <a:r>
              <a:rPr sz="1100" dirty="0">
                <a:latin typeface="Times New Roman"/>
                <a:cs typeface="Times New Roman"/>
              </a:rPr>
              <a:t>They </a:t>
            </a:r>
            <a:r>
              <a:rPr sz="1100" spc="-5" dirty="0">
                <a:latin typeface="Times New Roman"/>
                <a:cs typeface="Times New Roman"/>
              </a:rPr>
              <a:t>all </a:t>
            </a:r>
            <a:r>
              <a:rPr sz="1100" dirty="0">
                <a:latin typeface="Times New Roman"/>
                <a:cs typeface="Times New Roman"/>
              </a:rPr>
              <a:t>united </a:t>
            </a:r>
            <a:r>
              <a:rPr sz="1100" spc="-5" dirty="0">
                <a:latin typeface="Times New Roman"/>
                <a:cs typeface="Times New Roman"/>
              </a:rPr>
              <a:t>to fight the Muslims, totaling  </a:t>
            </a:r>
            <a:r>
              <a:rPr sz="1100" dirty="0">
                <a:latin typeface="Times New Roman"/>
                <a:cs typeface="Times New Roman"/>
              </a:rPr>
              <a:t>an </a:t>
            </a:r>
            <a:r>
              <a:rPr sz="1100" spc="-5" dirty="0">
                <a:latin typeface="Times New Roman"/>
                <a:cs typeface="Times New Roman"/>
              </a:rPr>
              <a:t>army </a:t>
            </a:r>
            <a:r>
              <a:rPr sz="1100" dirty="0">
                <a:latin typeface="Times New Roman"/>
                <a:cs typeface="Times New Roman"/>
              </a:rPr>
              <a:t>of 10,000 </a:t>
            </a:r>
            <a:r>
              <a:rPr sz="1100" spc="-5" dirty="0">
                <a:latin typeface="Times New Roman"/>
                <a:cs typeface="Times New Roman"/>
              </a:rPr>
              <a:t>fighters, with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Abu-Sufyân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4357686" cy="2714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14810" y="285734"/>
            <a:ext cx="4572000" cy="2928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8597" y="214296"/>
            <a:ext cx="285752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sz="4400" b="1" spc="-5">
                <a:latin typeface="Times New Roman"/>
                <a:cs typeface="Times New Roman"/>
              </a:rPr>
              <a:t>Defen</a:t>
            </a:r>
            <a:r>
              <a:rPr sz="4400" b="1">
                <a:latin typeface="Times New Roman"/>
                <a:cs typeface="Times New Roman"/>
              </a:rPr>
              <a:t>ce</a:t>
            </a:r>
            <a:r>
              <a:rPr sz="4400" b="1" spc="-5">
                <a:latin typeface="Times New Roman"/>
                <a:cs typeface="Times New Roman"/>
              </a:rPr>
              <a:t> </a:t>
            </a:r>
            <a:r>
              <a:rPr lang="en-US" sz="4400" b="1" spc="-5" dirty="0" smtClean="0">
                <a:latin typeface="Times New Roman"/>
                <a:cs typeface="Times New Roman"/>
              </a:rPr>
              <a:t/>
            </a:r>
            <a:br>
              <a:rPr lang="en-US" sz="4400" b="1" spc="-5" dirty="0" smtClean="0">
                <a:latin typeface="Times New Roman"/>
                <a:cs typeface="Times New Roman"/>
              </a:rPr>
            </a:br>
            <a:r>
              <a:rPr sz="4400" b="1" smtClean="0">
                <a:latin typeface="Times New Roman"/>
                <a:cs typeface="Times New Roman"/>
              </a:rPr>
              <a:t>of</a:t>
            </a:r>
            <a:r>
              <a:rPr lang="en-US" sz="4400" b="1" dirty="0" smtClean="0">
                <a:latin typeface="Times New Roman"/>
                <a:cs typeface="Times New Roman"/>
              </a:rPr>
              <a:t/>
            </a:r>
            <a:br>
              <a:rPr lang="en-US" sz="4400" b="1" dirty="0" smtClean="0">
                <a:latin typeface="Times New Roman"/>
                <a:cs typeface="Times New Roman"/>
              </a:rPr>
            </a:br>
            <a:r>
              <a:rPr sz="4400" b="1" spc="-5" smtClean="0">
                <a:latin typeface="Times New Roman"/>
                <a:cs typeface="Times New Roman"/>
              </a:rPr>
              <a:t>Mu</a:t>
            </a:r>
            <a:r>
              <a:rPr sz="4400" b="1" smtClean="0">
                <a:latin typeface="Times New Roman"/>
                <a:cs typeface="Times New Roman"/>
              </a:rPr>
              <a:t>s</a:t>
            </a:r>
            <a:r>
              <a:rPr sz="4400" b="1" spc="-5" smtClean="0">
                <a:latin typeface="Times New Roman"/>
                <a:cs typeface="Times New Roman"/>
              </a:rPr>
              <a:t>l</a:t>
            </a:r>
            <a:r>
              <a:rPr sz="4400" b="1" spc="5" smtClean="0">
                <a:latin typeface="Times New Roman"/>
                <a:cs typeface="Times New Roman"/>
              </a:rPr>
              <a:t>i</a:t>
            </a:r>
            <a:r>
              <a:rPr sz="4400" b="1" smtClean="0">
                <a:latin typeface="Times New Roman"/>
                <a:cs typeface="Times New Roman"/>
              </a:rPr>
              <a:t>ms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158" y="2979647"/>
            <a:ext cx="410845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5290">
              <a:lnSpc>
                <a:spcPct val="999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Prophet </a:t>
            </a:r>
            <a:r>
              <a:rPr sz="1400" spc="5" dirty="0">
                <a:latin typeface="Times New Roman"/>
                <a:cs typeface="Times New Roman"/>
              </a:rPr>
              <a:t>(</a:t>
            </a:r>
            <a:r>
              <a:rPr sz="1400" i="1" spc="5" dirty="0">
                <a:latin typeface="Times New Roman"/>
                <a:cs typeface="Times New Roman"/>
              </a:rPr>
              <a:t>SAWS</a:t>
            </a:r>
            <a:r>
              <a:rPr sz="1400" spc="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heard about </a:t>
            </a:r>
            <a:r>
              <a:rPr sz="1400" spc="-5" dirty="0">
                <a:latin typeface="Times New Roman"/>
                <a:cs typeface="Times New Roman"/>
              </a:rPr>
              <a:t>their  gathering, </a:t>
            </a:r>
            <a:r>
              <a:rPr sz="1400" dirty="0">
                <a:latin typeface="Times New Roman"/>
                <a:cs typeface="Times New Roman"/>
              </a:rPr>
              <a:t>he </a:t>
            </a:r>
            <a:r>
              <a:rPr sz="1400" spc="-5" dirty="0">
                <a:latin typeface="Times New Roman"/>
                <a:cs typeface="Times New Roman"/>
              </a:rPr>
              <a:t>consulted </a:t>
            </a:r>
            <a:r>
              <a:rPr sz="1400" dirty="0">
                <a:latin typeface="Times New Roman"/>
                <a:cs typeface="Times New Roman"/>
              </a:rPr>
              <a:t>his </a:t>
            </a:r>
            <a:r>
              <a:rPr sz="1400" spc="-5" dirty="0">
                <a:latin typeface="Times New Roman"/>
                <a:cs typeface="Times New Roman"/>
              </a:rPr>
              <a:t>companions </a:t>
            </a:r>
            <a:r>
              <a:rPr sz="1400" dirty="0">
                <a:latin typeface="Times New Roman"/>
                <a:cs typeface="Times New Roman"/>
              </a:rPr>
              <a:t>about </a:t>
            </a:r>
            <a:r>
              <a:rPr sz="1400" spc="-5" dirty="0">
                <a:latin typeface="Times New Roman"/>
                <a:cs typeface="Times New Roman"/>
              </a:rPr>
              <a:t>what  to </a:t>
            </a:r>
            <a:r>
              <a:rPr sz="1400" dirty="0">
                <a:latin typeface="Times New Roman"/>
                <a:cs typeface="Times New Roman"/>
              </a:rPr>
              <a:t>do </a:t>
            </a:r>
            <a:r>
              <a:rPr sz="1400" spc="-5" dirty="0">
                <a:latin typeface="Times New Roman"/>
                <a:cs typeface="Times New Roman"/>
              </a:rPr>
              <a:t>to resist them.Hazrat Salman </a:t>
            </a:r>
            <a:r>
              <a:rPr sz="1400" dirty="0">
                <a:latin typeface="Times New Roman"/>
                <a:cs typeface="Times New Roman"/>
              </a:rPr>
              <a:t>Farsy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suggested</a:t>
            </a:r>
            <a:endParaRPr sz="1400">
              <a:latin typeface="Times New Roman"/>
              <a:cs typeface="Times New Roman"/>
            </a:endParaRPr>
          </a:p>
          <a:p>
            <a:pPr marL="93345" marR="90170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digging a </a:t>
            </a:r>
            <a:r>
              <a:rPr sz="1400" spc="-5" dirty="0">
                <a:latin typeface="Times New Roman"/>
                <a:cs typeface="Times New Roman"/>
              </a:rPr>
              <a:t>trench, </a:t>
            </a:r>
            <a:r>
              <a:rPr sz="140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is the direction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entry  into the city, </a:t>
            </a:r>
            <a:r>
              <a:rPr sz="1400" dirty="0">
                <a:latin typeface="Times New Roman"/>
                <a:cs typeface="Times New Roman"/>
              </a:rPr>
              <a:t>so </a:t>
            </a:r>
            <a:r>
              <a:rPr sz="1400" spc="-5" dirty="0">
                <a:latin typeface="Times New Roman"/>
                <a:cs typeface="Times New Roman"/>
              </a:rPr>
              <a:t>the Muslims </a:t>
            </a:r>
            <a:r>
              <a:rPr sz="1400" dirty="0">
                <a:latin typeface="Times New Roman"/>
                <a:cs typeface="Times New Roman"/>
              </a:rPr>
              <a:t>dug </a:t>
            </a:r>
            <a:r>
              <a:rPr sz="1400" spc="-5" dirty="0">
                <a:latin typeface="Times New Roman"/>
                <a:cs typeface="Times New Roman"/>
              </a:rPr>
              <a:t>it.Madinah </a:t>
            </a:r>
            <a:r>
              <a:rPr sz="1400" dirty="0">
                <a:latin typeface="Times New Roman"/>
                <a:cs typeface="Times New Roman"/>
              </a:rPr>
              <a:t>was  </a:t>
            </a:r>
            <a:r>
              <a:rPr sz="1400" spc="-5" dirty="0">
                <a:latin typeface="Times New Roman"/>
                <a:cs typeface="Times New Roman"/>
              </a:rPr>
              <a:t>land </a:t>
            </a:r>
            <a:r>
              <a:rPr sz="1400" dirty="0">
                <a:latin typeface="Times New Roman"/>
                <a:cs typeface="Times New Roman"/>
              </a:rPr>
              <a:t>locked by </a:t>
            </a: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sides and other </a:t>
            </a:r>
            <a:r>
              <a:rPr sz="1400" spc="-5" dirty="0">
                <a:latin typeface="Times New Roman"/>
                <a:cs typeface="Times New Roman"/>
              </a:rPr>
              <a:t>two sides were  </a:t>
            </a:r>
            <a:r>
              <a:rPr sz="1400" dirty="0">
                <a:latin typeface="Times New Roman"/>
                <a:cs typeface="Times New Roman"/>
              </a:rPr>
              <a:t>open </a:t>
            </a:r>
            <a:r>
              <a:rPr sz="1400" spc="-5" dirty="0">
                <a:latin typeface="Times New Roman"/>
                <a:cs typeface="Times New Roman"/>
              </a:rPr>
              <a:t>to attack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later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those sides,trench </a:t>
            </a:r>
            <a:r>
              <a:rPr sz="1400">
                <a:latin typeface="Times New Roman"/>
                <a:cs typeface="Times New Roman"/>
              </a:rPr>
              <a:t>was  </a:t>
            </a:r>
            <a:r>
              <a:rPr sz="1400" smtClean="0">
                <a:latin typeface="Times New Roman"/>
                <a:cs typeface="Times New Roman"/>
              </a:rPr>
              <a:t>dug.</a:t>
            </a:r>
            <a:r>
              <a:rPr lang="en-US" sz="1400" dirty="0" smtClean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1934" y="2000246"/>
            <a:ext cx="4714876" cy="2786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5852" y="2786064"/>
            <a:ext cx="16402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Times New Roman"/>
                <a:cs typeface="Times New Roman"/>
              </a:rPr>
              <a:t>Eve</a:t>
            </a:r>
            <a:r>
              <a:rPr sz="4400" b="1" spc="-5" dirty="0">
                <a:latin typeface="Times New Roman"/>
                <a:cs typeface="Times New Roman"/>
              </a:rPr>
              <a:t>n</a:t>
            </a:r>
            <a:r>
              <a:rPr sz="4400" b="1" spc="-10" dirty="0">
                <a:latin typeface="Times New Roman"/>
                <a:cs typeface="Times New Roman"/>
              </a:rPr>
              <a:t>t</a:t>
            </a:r>
            <a:r>
              <a:rPr sz="4400" b="1" dirty="0"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282" y="571486"/>
            <a:ext cx="86925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marR="99695" indent="-48895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 err="1" smtClean="0">
                <a:latin typeface="Arial"/>
                <a:cs typeface="Arial"/>
              </a:rPr>
              <a:t>Quraysh</a:t>
            </a:r>
            <a:r>
              <a:rPr lang="en-US" dirty="0" smtClean="0">
                <a:latin typeface="Arial"/>
                <a:cs typeface="Arial"/>
              </a:rPr>
              <a:t> came with the allies, they were  shocked to these trench as they had never fought such type of battle before. After seeing  an army of nearly 50 0 men, Muslims were  also feared. On this oc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asion, an </a:t>
            </a:r>
            <a:r>
              <a:rPr lang="en-US" dirty="0" err="1" smtClean="0">
                <a:latin typeface="Arial"/>
                <a:cs typeface="Arial"/>
              </a:rPr>
              <a:t>Ayat</a:t>
            </a:r>
            <a:r>
              <a:rPr lang="en-US" dirty="0" smtClean="0">
                <a:latin typeface="Arial"/>
                <a:cs typeface="Arial"/>
              </a:rPr>
              <a:t> was  revealed in </a:t>
            </a:r>
            <a:r>
              <a:rPr lang="en-US" dirty="0" err="1" smtClean="0">
                <a:latin typeface="Arial"/>
                <a:cs typeface="Arial"/>
              </a:rPr>
              <a:t>Surah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Ahzab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object 623"/>
          <p:cNvSpPr/>
          <p:nvPr/>
        </p:nvSpPr>
        <p:spPr>
          <a:xfrm>
            <a:off x="0" y="2428874"/>
            <a:ext cx="3643306" cy="2714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24" name="object 624"/>
          <p:cNvSpPr txBox="1"/>
          <p:nvPr/>
        </p:nvSpPr>
        <p:spPr>
          <a:xfrm rot="10800000">
            <a:off x="7624508" y="903172"/>
            <a:ext cx="70995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0"/>
              </a:lnSpc>
            </a:pPr>
            <a:r>
              <a:rPr sz="500" b="1" dirty="0">
                <a:solidFill>
                  <a:srgbClr val="FFFFCC"/>
                </a:solidFill>
                <a:latin typeface="Times New Roman"/>
                <a:cs typeface="Times New Roman"/>
              </a:rPr>
              <a:t>J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480060" y="917257"/>
            <a:ext cx="8570595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30" marR="215900" indent="97790">
              <a:lnSpc>
                <a:spcPct val="100000"/>
              </a:lnSpc>
              <a:spcBef>
                <a:spcPts val="100"/>
              </a:spcBef>
            </a:pP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They camped behind the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trench,facing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the  Muslim army of only 300 men.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Ikrimah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bin 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Abi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Jahl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managed to cross the trench and Ali  bin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Abi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Talib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accepted his challenge and on</a:t>
            </a:r>
          </a:p>
          <a:p>
            <a:pPr marL="151130" marR="215900" indent="97790">
              <a:lnSpc>
                <a:spcPct val="100000"/>
              </a:lnSpc>
              <a:spcBef>
                <a:spcPts val="100"/>
              </a:spcBef>
            </a:pP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first hit killed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Ikrimah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Meanwhile,the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 confederates tried to encourage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Banu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Quariza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 to wage a war against Muslims.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Banu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Quraiza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 were already in pact with Muslims and being  the </a:t>
            </a:r>
            <a:r>
              <a:rPr lang="en-US" sz="1600" dirty="0" err="1" smtClean="0">
                <a:latin typeface="Andalus" pitchFamily="18" charset="-78"/>
                <a:cs typeface="Andalus" pitchFamily="18" charset="-78"/>
              </a:rPr>
              <a:t>neutal</a:t>
            </a:r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 overall was confirmed that Muslims</a:t>
            </a:r>
            <a:endParaRPr sz="160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6677"/>
            <a:ext cx="4357686" cy="2627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80450" y="191452"/>
            <a:ext cx="60960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dirty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643438" y="2500312"/>
            <a:ext cx="3971924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5080" indent="-381000">
              <a:lnSpc>
                <a:spcPct val="100000"/>
              </a:lnSpc>
              <a:spcBef>
                <a:spcPts val="100"/>
              </a:spcBef>
            </a:pP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Some of the </a:t>
            </a:r>
            <a:r>
              <a:rPr lang="en-US" sz="1600" spc="-10" dirty="0" err="1" smtClean="0">
                <a:latin typeface="Andalus" pitchFamily="18" charset="-78"/>
                <a:cs typeface="Andalus" pitchFamily="18" charset="-78"/>
              </a:rPr>
              <a:t>bravemen</a:t>
            </a: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 from pagans as well as  from Muslims also accepted challenges and fought. There began to lack of food and resources in </a:t>
            </a:r>
            <a:r>
              <a:rPr lang="en-US" sz="1600" spc="-10" dirty="0" err="1" smtClean="0">
                <a:latin typeface="Andalus" pitchFamily="18" charset="-78"/>
                <a:cs typeface="Andalus" pitchFamily="18" charset="-78"/>
              </a:rPr>
              <a:t>Madinah</a:t>
            </a: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 but Muslims didn’t  loose hope…They stayed in this  </a:t>
            </a:r>
            <a:r>
              <a:rPr lang="en-US" sz="1600" spc="-10" dirty="0" err="1" smtClean="0">
                <a:latin typeface="Andalus" pitchFamily="18" charset="-78"/>
                <a:cs typeface="Andalus" pitchFamily="18" charset="-78"/>
              </a:rPr>
              <a:t>situation,meanwhile</a:t>
            </a: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, exchanging arrow-  </a:t>
            </a:r>
            <a:r>
              <a:rPr lang="en-US" sz="1600" spc="-10" dirty="0" err="1" smtClean="0">
                <a:latin typeface="Andalus" pitchFamily="18" charset="-78"/>
                <a:cs typeface="Andalus" pitchFamily="18" charset="-78"/>
              </a:rPr>
              <a:t>fights.The</a:t>
            </a: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spc="-10" dirty="0" err="1" smtClean="0">
                <a:latin typeface="Andalus" pitchFamily="18" charset="-78"/>
                <a:cs typeface="Andalus" pitchFamily="18" charset="-78"/>
              </a:rPr>
              <a:t>Seige</a:t>
            </a:r>
            <a:r>
              <a:rPr lang="en-US" sz="1600" spc="-10" dirty="0" smtClean="0">
                <a:latin typeface="Andalus" pitchFamily="18" charset="-78"/>
                <a:cs typeface="Andalus" pitchFamily="18" charset="-78"/>
              </a:rPr>
              <a:t> lasted for more than 20  days.</a:t>
            </a:r>
            <a:endParaRPr sz="1600" spc="-1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7488" y="3429006"/>
            <a:ext cx="4071966" cy="1285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62959" y="616267"/>
            <a:ext cx="2414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Times New Roman"/>
                <a:cs typeface="Times New Roman"/>
              </a:rPr>
              <a:t>Ou</a:t>
            </a:r>
            <a:r>
              <a:rPr sz="4400" b="1" spc="-10" dirty="0">
                <a:latin typeface="Times New Roman"/>
                <a:cs typeface="Times New Roman"/>
              </a:rPr>
              <a:t>t</a:t>
            </a:r>
            <a:r>
              <a:rPr sz="4400" b="1" dirty="0">
                <a:latin typeface="Times New Roman"/>
                <a:cs typeface="Times New Roman"/>
              </a:rPr>
              <a:t>comes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020" y="1898683"/>
            <a:ext cx="8316595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6510" algn="ctr">
              <a:lnSpc>
                <a:spcPct val="999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failure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siege marked the beginning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Muhammad's </a:t>
            </a:r>
            <a:r>
              <a:rPr sz="2000" dirty="0">
                <a:latin typeface="Times New Roman"/>
                <a:cs typeface="Times New Roman"/>
              </a:rPr>
              <a:t>undoubted </a:t>
            </a:r>
            <a:r>
              <a:rPr sz="2000" spc="-5" dirty="0">
                <a:latin typeface="Times New Roman"/>
                <a:cs typeface="Times New Roman"/>
              </a:rPr>
              <a:t>political strength </a:t>
            </a:r>
            <a:r>
              <a:rPr sz="2000" dirty="0">
                <a:latin typeface="Times New Roman"/>
                <a:cs typeface="Times New Roman"/>
              </a:rPr>
              <a:t>in  </a:t>
            </a:r>
            <a:r>
              <a:rPr sz="2000" spc="-5" dirty="0">
                <a:latin typeface="Times New Roman"/>
                <a:cs typeface="Times New Roman"/>
              </a:rPr>
              <a:t>Madina.This defeat caused </a:t>
            </a:r>
            <a:r>
              <a:rPr sz="2000" dirty="0">
                <a:latin typeface="Times New Roman"/>
                <a:cs typeface="Times New Roman"/>
              </a:rPr>
              <a:t>Makkans to lose  </a:t>
            </a:r>
            <a:r>
              <a:rPr sz="2000" spc="-5" dirty="0">
                <a:latin typeface="Times New Roman"/>
                <a:cs typeface="Times New Roman"/>
              </a:rPr>
              <a:t>their trade with Syria and much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their prestige  with it. What Makkans at </a:t>
            </a:r>
            <a:r>
              <a:rPr sz="2000" dirty="0">
                <a:latin typeface="Times New Roman"/>
                <a:cs typeface="Times New Roman"/>
              </a:rPr>
              <a:t>this point </a:t>
            </a:r>
            <a:r>
              <a:rPr sz="2000" spc="-5" dirty="0">
                <a:latin typeface="Times New Roman"/>
                <a:cs typeface="Times New Roman"/>
              </a:rPr>
              <a:t>began </a:t>
            </a:r>
            <a:r>
              <a:rPr sz="2000" dirty="0">
                <a:latin typeface="Times New Roman"/>
                <a:cs typeface="Times New Roman"/>
              </a:rPr>
              <a:t>to  know </a:t>
            </a:r>
            <a:r>
              <a:rPr sz="2000" spc="-5" dirty="0">
                <a:latin typeface="Times New Roman"/>
                <a:cs typeface="Times New Roman"/>
              </a:rPr>
              <a:t>that conversion </a:t>
            </a:r>
            <a:r>
              <a:rPr sz="200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Islam </a:t>
            </a:r>
            <a:r>
              <a:rPr sz="2000" dirty="0">
                <a:latin typeface="Times New Roman"/>
                <a:cs typeface="Times New Roman"/>
              </a:rPr>
              <a:t>would be the  </a:t>
            </a:r>
            <a:r>
              <a:rPr sz="2000" spc="-5" dirty="0">
                <a:latin typeface="Times New Roman"/>
                <a:cs typeface="Times New Roman"/>
              </a:rPr>
              <a:t>most </a:t>
            </a:r>
            <a:r>
              <a:rPr sz="2000" dirty="0">
                <a:latin typeface="Times New Roman"/>
                <a:cs typeface="Times New Roman"/>
              </a:rPr>
              <a:t>prudent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384</Words>
  <Application>Microsoft Office PowerPoint</Application>
  <PresentationFormat>On-screen Show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KHANDAQ WAR</vt:lpstr>
      <vt:lpstr>Background History</vt:lpstr>
      <vt:lpstr>Defence  of Muslims</vt:lpstr>
      <vt:lpstr>Events</vt:lpstr>
      <vt:lpstr>Slide 5</vt:lpstr>
      <vt:lpstr>Slide 6</vt:lpstr>
      <vt:lpstr>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KHANDAQ WAR</dc:title>
  <dc:creator>HP</dc:creator>
  <cp:lastModifiedBy>HP</cp:lastModifiedBy>
  <cp:revision>4</cp:revision>
  <dcterms:created xsi:type="dcterms:W3CDTF">2021-01-26T08:08:00Z</dcterms:created>
  <dcterms:modified xsi:type="dcterms:W3CDTF">2021-01-26T08:46:24Z</dcterms:modified>
</cp:coreProperties>
</file>