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80CD6F-C01F-44DB-9FCC-B7056C9BB470}" type="datetimeFigureOut">
              <a:rPr lang="en-US" smtClean="0"/>
              <a:t>1/26/2021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09A342-1307-4AD5-B16B-A94899C60C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9A342-1307-4AD5-B16B-A94899C60C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9A342-1307-4AD5-B16B-A94899C60C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9A342-1307-4AD5-B16B-A94899C60CB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09A342-1307-4AD5-B16B-A94899C60CB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09A342-1307-4AD5-B16B-A94899C60CB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09A342-1307-4AD5-B16B-A94899C60C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09A342-1307-4AD5-B16B-A94899C60CB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80CD6F-C01F-44DB-9FCC-B7056C9BB470}" type="datetimeFigureOut">
              <a:rPr lang="en-US" smtClean="0"/>
              <a:t>1/26/2021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09A342-1307-4AD5-B16B-A94899C60C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280CD6F-C01F-44DB-9FCC-B7056C9BB470}" type="datetimeFigureOut">
              <a:rPr lang="en-US" smtClean="0"/>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09A342-1307-4AD5-B16B-A94899C60C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80CD6F-C01F-44DB-9FCC-B7056C9BB470}" type="datetimeFigureOut">
              <a:rPr lang="en-US" smtClean="0"/>
              <a:t>1/26/2021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09A342-1307-4AD5-B16B-A94899C60CB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80CD6F-C01F-44DB-9FCC-B7056C9BB470}" type="datetimeFigureOut">
              <a:rPr lang="en-US" smtClean="0"/>
              <a:t>1/26/2021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09A342-1307-4AD5-B16B-A94899C60C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accountingtools.com/articles/2017/5/11/reporting-period" TargetMode="External"/><Relationship Id="rId13" Type="http://schemas.openxmlformats.org/officeDocument/2006/relationships/hyperlink" Target="https://www.accountingtools.com/articles/2017/5/6/earnings-per-share" TargetMode="External"/><Relationship Id="rId18" Type="http://schemas.openxmlformats.org/officeDocument/2006/relationships/hyperlink" Target="https://www.accountingtools.com/articles/2017/5/6/equity" TargetMode="External"/><Relationship Id="rId3" Type="http://schemas.openxmlformats.org/officeDocument/2006/relationships/hyperlink" Target="https://www.accountingtools.com/articles/2017/5/10/financial-position" TargetMode="External"/><Relationship Id="rId7" Type="http://schemas.openxmlformats.org/officeDocument/2006/relationships/hyperlink" Target="https://www.accountingtools.com/articles/2017/5/17/the-income-statement" TargetMode="External"/><Relationship Id="rId12" Type="http://schemas.openxmlformats.org/officeDocument/2006/relationships/hyperlink" Target="https://www.accountingtools.com/articles/2017/5/12/net-loss" TargetMode="External"/><Relationship Id="rId17" Type="http://schemas.openxmlformats.org/officeDocument/2006/relationships/hyperlink" Target="https://www.accountingtools.com/articles/2017/5/13/liability" TargetMode="External"/><Relationship Id="rId2" Type="http://schemas.openxmlformats.org/officeDocument/2006/relationships/hyperlink" Target="https://www.accountingtools.com/articles/2017/5/10/financial-statements" TargetMode="External"/><Relationship Id="rId16" Type="http://schemas.openxmlformats.org/officeDocument/2006/relationships/hyperlink" Target="https://www.accountingtools.com/articles/what-is-an-asset.html" TargetMode="External"/><Relationship Id="rId1" Type="http://schemas.openxmlformats.org/officeDocument/2006/relationships/slideLayout" Target="../slideLayouts/slideLayout2.xml"/><Relationship Id="rId6" Type="http://schemas.openxmlformats.org/officeDocument/2006/relationships/hyperlink" Target="https://www.accountingtools.com/articles/2017/5/4/creditor" TargetMode="External"/><Relationship Id="rId11" Type="http://schemas.openxmlformats.org/officeDocument/2006/relationships/hyperlink" Target="https://www.accountingtools.com/articles/2017/5/12/net-profit" TargetMode="External"/><Relationship Id="rId5" Type="http://schemas.openxmlformats.org/officeDocument/2006/relationships/hyperlink" Target="https://www.accountingtools.com/articles/2017/5/9/lender" TargetMode="External"/><Relationship Id="rId15" Type="http://schemas.openxmlformats.org/officeDocument/2006/relationships/hyperlink" Target="https://www.accountingtools.com/articles/2017/5/17/the-balance-sheet" TargetMode="External"/><Relationship Id="rId10" Type="http://schemas.openxmlformats.org/officeDocument/2006/relationships/hyperlink" Target="https://www.accountingtools.com/articles/2017/5/6/expense" TargetMode="External"/><Relationship Id="rId19" Type="http://schemas.openxmlformats.org/officeDocument/2006/relationships/hyperlink" Target="https://www.accountingtools.com/articles/what-is-order-of-liquidity.html" TargetMode="External"/><Relationship Id="rId4" Type="http://schemas.openxmlformats.org/officeDocument/2006/relationships/hyperlink" Target="https://www.accountingtools.com/articles/what-is-cash-flow.html" TargetMode="External"/><Relationship Id="rId9" Type="http://schemas.openxmlformats.org/officeDocument/2006/relationships/hyperlink" Target="https://www.accountingtools.com/articles/2017/5/16/sales" TargetMode="External"/><Relationship Id="rId14" Type="http://schemas.openxmlformats.org/officeDocument/2006/relationships/hyperlink" Target="https://www.accountingtools.com/articles/2017/5/16/public-compan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accountingtools.com/articles/what-are-dividends.html" TargetMode="External"/><Relationship Id="rId3" Type="http://schemas.openxmlformats.org/officeDocument/2006/relationships/hyperlink" Target="https://www.accountingtools.com/articles/what-are-operating-activities.html" TargetMode="External"/><Relationship Id="rId7" Type="http://schemas.openxmlformats.org/officeDocument/2006/relationships/hyperlink" Target="https://www.accountingtools.com/articles/2017/5/16/share" TargetMode="External"/><Relationship Id="rId2" Type="http://schemas.openxmlformats.org/officeDocument/2006/relationships/hyperlink" Target="https://www.accountingtools.com/articles/2017/5/17/statement-of-cash-flows-overview" TargetMode="External"/><Relationship Id="rId1" Type="http://schemas.openxmlformats.org/officeDocument/2006/relationships/slideLayout" Target="../slideLayouts/slideLayout2.xml"/><Relationship Id="rId6" Type="http://schemas.openxmlformats.org/officeDocument/2006/relationships/hyperlink" Target="https://www.accountingtools.com/articles/statement-of-changes-in-equity.html" TargetMode="External"/><Relationship Id="rId5" Type="http://schemas.openxmlformats.org/officeDocument/2006/relationships/hyperlink" Target="https://www.accountingtools.com/articles/what-are-cash-flows-from-financing-activities.html" TargetMode="External"/><Relationship Id="rId4" Type="http://schemas.openxmlformats.org/officeDocument/2006/relationships/hyperlink" Target="https://www.accountingtools.com/articles/what-are-cash-flows-from-investing-activitie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3200" dirty="0" smtClean="0">
                <a:latin typeface="Arial Black" panose="020B0A04020102020204" pitchFamily="34" charset="0"/>
              </a:rPr>
              <a:t>DEPARTMENT : BUSINESS ADMINISTRATION </a:t>
            </a:r>
            <a:endParaRPr lang="en-US" sz="3200" dirty="0"/>
          </a:p>
        </p:txBody>
      </p:sp>
      <p:sp>
        <p:nvSpPr>
          <p:cNvPr id="3" name="Subtitle 2"/>
          <p:cNvSpPr>
            <a:spLocks noGrp="1"/>
          </p:cNvSpPr>
          <p:nvPr>
            <p:ph type="subTitle" idx="1"/>
          </p:nvPr>
        </p:nvSpPr>
        <p:spPr/>
        <p:txBody>
          <a:bodyPr/>
          <a:lstStyle/>
          <a:p>
            <a:r>
              <a:rPr lang="en-IN" sz="2800" dirty="0" smtClean="0">
                <a:latin typeface="Arial Black" panose="020B0A04020102020204" pitchFamily="34" charset="0"/>
              </a:rPr>
              <a:t>TOPIC :</a:t>
            </a:r>
            <a:r>
              <a:rPr lang="en-IN" sz="2800" dirty="0" smtClean="0">
                <a:latin typeface="Arial Black" panose="020B0A04020102020204" pitchFamily="34" charset="0"/>
              </a:rPr>
              <a:t>FINANCIAL ACCOUNTING     </a:t>
            </a:r>
            <a:r>
              <a:rPr lang="en-IN" sz="2800" dirty="0" smtClean="0">
                <a:latin typeface="Arial Black" panose="020B0A04020102020204" pitchFamily="34" charset="0"/>
              </a:rPr>
              <a:t/>
            </a:r>
            <a:br>
              <a:rPr lang="en-IN" sz="2800" dirty="0" smtClean="0">
                <a:latin typeface="Arial Black" panose="020B0A04020102020204" pitchFamily="34" charset="0"/>
              </a:rPr>
            </a:br>
            <a:r>
              <a:rPr lang="en-IN" sz="2800" dirty="0" smtClean="0">
                <a:latin typeface="Arial Black" panose="020B0A04020102020204" pitchFamily="34" charset="0"/>
              </a:rPr>
              <a:t>FACULTY NAME : A.ABDUL HAKEEM</a:t>
            </a:r>
            <a:endParaRPr lang="en-US" sz="28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Financial accounting</a:t>
            </a:r>
            <a:r>
              <a:rPr lang="en-US" dirty="0"/>
              <a:t> is the process of recording, summarizing and reporting a company's business transactions through </a:t>
            </a:r>
            <a:r>
              <a:rPr lang="en-US" b="1" dirty="0"/>
              <a:t>financial</a:t>
            </a:r>
            <a:r>
              <a:rPr lang="en-US" dirty="0"/>
              <a:t> statements. These statements are: the income statement, the balance sheet, the cash flow statement and the statement of retained earnings.</a:t>
            </a:r>
          </a:p>
          <a:p>
            <a:pPr>
              <a:buNone/>
            </a:pPr>
            <a:r>
              <a:rPr lang="en-US" dirty="0"/>
              <a:t/>
            </a:r>
            <a:br>
              <a:rPr lang="en-US" dirty="0"/>
            </a:b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Financial accounting and financial reporting are often used as synonyms.</a:t>
            </a:r>
          </a:p>
          <a:p>
            <a:r>
              <a:rPr lang="en-US" dirty="0" smtClean="0"/>
              <a:t>1</a:t>
            </a:r>
            <a:r>
              <a:rPr lang="en-US" dirty="0" smtClean="0"/>
              <a:t>. According to International Financial Reporting Standards: the objective of financial reporting is:</a:t>
            </a:r>
          </a:p>
          <a:p>
            <a:pPr>
              <a:buNone/>
            </a:pPr>
            <a:r>
              <a:rPr lang="en-US" dirty="0" smtClean="0"/>
              <a:t>             To </a:t>
            </a:r>
            <a:r>
              <a:rPr lang="en-US" dirty="0" smtClean="0"/>
              <a:t>provide financial information that is useful to existing and potential investors, lenders and other creditors in making decisions about providing resources to the reporting </a:t>
            </a:r>
            <a:r>
              <a:rPr lang="en-US" dirty="0" smtClean="0"/>
              <a:t>entity</a:t>
            </a:r>
            <a:r>
              <a:rPr lang="en-US" dirty="0" smtClean="0"/>
              <a:t>.</a:t>
            </a:r>
          </a:p>
          <a:p>
            <a:r>
              <a:rPr lang="en-US" dirty="0" smtClean="0"/>
              <a:t>2. According to the European Accounting Association:</a:t>
            </a:r>
          </a:p>
          <a:p>
            <a:pPr>
              <a:buNone/>
            </a:pPr>
            <a:r>
              <a:rPr lang="en-US" dirty="0" smtClean="0"/>
              <a:t>       Capital </a:t>
            </a:r>
            <a:r>
              <a:rPr lang="en-US" dirty="0" smtClean="0"/>
              <a:t>maintenance is a competing objective of financial reporting</a:t>
            </a:r>
            <a:r>
              <a:rPr lang="en-US" dirty="0" smtClean="0"/>
              <a:t>.</a:t>
            </a:r>
            <a:endParaRPr lang="en-US" dirty="0" smtClean="0"/>
          </a:p>
          <a:p>
            <a:pPr>
              <a:buNone/>
            </a:pP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              Objectives</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Relevance</a:t>
            </a:r>
            <a:r>
              <a:rPr lang="en-US" b="1" dirty="0" smtClean="0"/>
              <a:t>:</a:t>
            </a:r>
            <a:r>
              <a:rPr lang="en-US" dirty="0" smtClean="0"/>
              <a:t> Relevance is the capacity of the financial information to influence the decision of its users. The ingredients of relevance are the predictive value and confirmatory value. Materiality is a sub-quality of relevance. Information is considered material if its omission or misstatement could influence the economic decisions of users taken on the basis of the financial statements.</a:t>
            </a:r>
          </a:p>
          <a:p>
            <a:r>
              <a:rPr lang="en-US" b="1" dirty="0" smtClean="0"/>
              <a:t>Faithful Representation:</a:t>
            </a:r>
            <a:r>
              <a:rPr lang="en-US" dirty="0" smtClean="0"/>
              <a:t> Faithful representation means that the actual effects of the transactions shall be properly accounted for and reported in the financial statements. The words and numbers must match what really happened in the transaction. The ingredients of faithful representation are completeness, neutrality and free from error.</a:t>
            </a:r>
          </a:p>
          <a:p>
            <a:pPr>
              <a:buNone/>
            </a:pP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smtClean="0"/>
              <a:t>Fundamental Qualitative Characteristics:</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Verifiability</a:t>
            </a:r>
            <a:r>
              <a:rPr lang="en-US" b="1" dirty="0" smtClean="0"/>
              <a:t>:</a:t>
            </a:r>
            <a:r>
              <a:rPr lang="en-US" dirty="0" smtClean="0"/>
              <a:t> Verifiability implies consensus between the different knowledgeable and independent users of financial information. Such information must be supported by sufficient evidence to follow the principle of objectivity.</a:t>
            </a:r>
          </a:p>
          <a:p>
            <a:r>
              <a:rPr lang="en-US" b="1" dirty="0" smtClean="0"/>
              <a:t>Comparability:</a:t>
            </a:r>
            <a:r>
              <a:rPr lang="en-US" dirty="0" smtClean="0"/>
              <a:t> Comparability is the uniform application of accounting methods across entities in the same industry. The principle of consistency is under comparability. Consistency is the uniform application of accounting across points in time within an entity.</a:t>
            </a:r>
          </a:p>
          <a:p>
            <a:r>
              <a:rPr lang="en-US" b="1" dirty="0" smtClean="0"/>
              <a:t>Understandability:</a:t>
            </a:r>
            <a:r>
              <a:rPr lang="en-US" dirty="0" smtClean="0"/>
              <a:t> Understandability means that accounting reports should be expressed as clearly as possible and should be understood by those to whom the information is relevant.</a:t>
            </a:r>
          </a:p>
          <a:p>
            <a:r>
              <a:rPr lang="en-US" b="1" dirty="0" smtClean="0"/>
              <a:t>Timeliness:</a:t>
            </a:r>
            <a:r>
              <a:rPr lang="en-US" dirty="0" smtClean="0"/>
              <a:t> Timeliness implies that financial information must be presented to the users before a decision is to be made.</a:t>
            </a:r>
          </a:p>
          <a:p>
            <a:endParaRPr lang="en-US" dirty="0"/>
          </a:p>
        </p:txBody>
      </p:sp>
      <p:sp>
        <p:nvSpPr>
          <p:cNvPr id="3" name="Title 2"/>
          <p:cNvSpPr>
            <a:spLocks noGrp="1"/>
          </p:cNvSpPr>
          <p:nvPr>
            <p:ph type="title"/>
          </p:nvPr>
        </p:nvSpPr>
        <p:spPr/>
        <p:txBody>
          <a:bodyPr>
            <a:normAutofit fontScale="90000"/>
          </a:bodyPr>
          <a:lstStyle/>
          <a:p>
            <a:r>
              <a:rPr lang="en-US" dirty="0" smtClean="0"/>
              <a:t>Enhancing Qualitative Characteristics:</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None/>
            </a:pPr>
            <a:endParaRPr lang="en-US" dirty="0" smtClean="0"/>
          </a:p>
          <a:p>
            <a:r>
              <a:rPr lang="en-US" dirty="0" smtClean="0">
                <a:hlinkClick r:id="rId2"/>
              </a:rPr>
              <a:t>Financial statements</a:t>
            </a:r>
            <a:r>
              <a:rPr lang="en-US" dirty="0" smtClean="0"/>
              <a:t> provide a picture of the performance, </a:t>
            </a:r>
            <a:r>
              <a:rPr lang="en-US" dirty="0" smtClean="0">
                <a:hlinkClick r:id="rId3"/>
              </a:rPr>
              <a:t>financial position</a:t>
            </a:r>
            <a:r>
              <a:rPr lang="en-US" dirty="0" smtClean="0"/>
              <a:t>, and </a:t>
            </a:r>
            <a:r>
              <a:rPr lang="en-US" dirty="0" smtClean="0">
                <a:hlinkClick r:id="rId4"/>
              </a:rPr>
              <a:t>cash flows</a:t>
            </a:r>
            <a:r>
              <a:rPr lang="en-US" dirty="0" smtClean="0"/>
              <a:t> of a business. These documents are used by the investment community, </a:t>
            </a:r>
            <a:r>
              <a:rPr lang="en-US" dirty="0" smtClean="0">
                <a:hlinkClick r:id="rId5"/>
              </a:rPr>
              <a:t>lenders</a:t>
            </a:r>
            <a:r>
              <a:rPr lang="en-US" dirty="0" smtClean="0"/>
              <a:t>, </a:t>
            </a:r>
            <a:r>
              <a:rPr lang="en-US" dirty="0" smtClean="0">
                <a:hlinkClick r:id="rId6"/>
              </a:rPr>
              <a:t>creditors</a:t>
            </a:r>
            <a:r>
              <a:rPr lang="en-US" dirty="0" smtClean="0"/>
              <a:t>, and management to evaluate an entity. There are four main types of financial statements, which are as follows</a:t>
            </a:r>
            <a:r>
              <a:rPr lang="en-US" dirty="0" smtClean="0"/>
              <a:t>:</a:t>
            </a:r>
          </a:p>
          <a:p>
            <a:endParaRPr lang="en-US" dirty="0" smtClean="0"/>
          </a:p>
          <a:p>
            <a:r>
              <a:rPr lang="en-US" i="1" dirty="0" smtClean="0">
                <a:hlinkClick r:id="rId7"/>
              </a:rPr>
              <a:t>Income statement</a:t>
            </a:r>
            <a:r>
              <a:rPr lang="en-US" dirty="0" smtClean="0"/>
              <a:t>. This report reveals the financial performance of an organization for the entire </a:t>
            </a:r>
            <a:r>
              <a:rPr lang="en-US" dirty="0" smtClean="0">
                <a:hlinkClick r:id="rId8"/>
              </a:rPr>
              <a:t>reporting period</a:t>
            </a:r>
            <a:r>
              <a:rPr lang="en-US" dirty="0" smtClean="0"/>
              <a:t>. It begins with </a:t>
            </a:r>
            <a:r>
              <a:rPr lang="en-US" dirty="0" smtClean="0">
                <a:hlinkClick r:id="rId9"/>
              </a:rPr>
              <a:t>sales</a:t>
            </a:r>
            <a:r>
              <a:rPr lang="en-US" dirty="0" smtClean="0"/>
              <a:t>, and then subtracts out all </a:t>
            </a:r>
            <a:r>
              <a:rPr lang="en-US" dirty="0" smtClean="0">
                <a:hlinkClick r:id="rId10"/>
              </a:rPr>
              <a:t>expenses</a:t>
            </a:r>
            <a:r>
              <a:rPr lang="en-US" dirty="0" smtClean="0"/>
              <a:t> incurred during the period to arrive at a </a:t>
            </a:r>
            <a:r>
              <a:rPr lang="en-US" dirty="0" smtClean="0">
                <a:hlinkClick r:id="rId11"/>
              </a:rPr>
              <a:t>net profit</a:t>
            </a:r>
            <a:r>
              <a:rPr lang="en-US" dirty="0" smtClean="0"/>
              <a:t> or </a:t>
            </a:r>
            <a:r>
              <a:rPr lang="en-US" dirty="0" smtClean="0">
                <a:hlinkClick r:id="rId12"/>
              </a:rPr>
              <a:t>loss</a:t>
            </a:r>
            <a:r>
              <a:rPr lang="en-US" dirty="0" smtClean="0"/>
              <a:t>. An </a:t>
            </a:r>
            <a:r>
              <a:rPr lang="en-US" dirty="0" smtClean="0">
                <a:hlinkClick r:id="rId13"/>
              </a:rPr>
              <a:t>earnings per share</a:t>
            </a:r>
            <a:r>
              <a:rPr lang="en-US" dirty="0" smtClean="0"/>
              <a:t> figure may also be added if the financial statements are being issued by a </a:t>
            </a:r>
            <a:r>
              <a:rPr lang="en-US" dirty="0" smtClean="0">
                <a:hlinkClick r:id="rId14"/>
              </a:rPr>
              <a:t>publicly-held company</a:t>
            </a:r>
            <a:r>
              <a:rPr lang="en-US" dirty="0" smtClean="0"/>
              <a:t>. This is usually considered the most important financial statement, since it describes performance</a:t>
            </a:r>
            <a:r>
              <a:rPr lang="en-US" dirty="0" smtClean="0"/>
              <a:t>.</a:t>
            </a:r>
          </a:p>
          <a:p>
            <a:endParaRPr lang="en-US" dirty="0" smtClean="0"/>
          </a:p>
          <a:p>
            <a:r>
              <a:rPr lang="en-US" i="1" dirty="0" smtClean="0">
                <a:hlinkClick r:id="rId15"/>
              </a:rPr>
              <a:t>Balance sheet</a:t>
            </a:r>
            <a:r>
              <a:rPr lang="en-US" dirty="0" smtClean="0"/>
              <a:t>. This report shows the financial position of a business as of the report date (so it covers a specific point in time). The information is aggregated into the general classifications of </a:t>
            </a:r>
            <a:r>
              <a:rPr lang="en-US" dirty="0" smtClean="0">
                <a:hlinkClick r:id="rId16"/>
              </a:rPr>
              <a:t>assets</a:t>
            </a:r>
            <a:r>
              <a:rPr lang="en-US" dirty="0" smtClean="0"/>
              <a:t>, </a:t>
            </a:r>
            <a:r>
              <a:rPr lang="en-US" dirty="0" smtClean="0">
                <a:hlinkClick r:id="rId17"/>
              </a:rPr>
              <a:t>liabilities</a:t>
            </a:r>
            <a:r>
              <a:rPr lang="en-US" dirty="0" smtClean="0"/>
              <a:t>, and </a:t>
            </a:r>
            <a:r>
              <a:rPr lang="en-US" dirty="0" smtClean="0">
                <a:hlinkClick r:id="rId18"/>
              </a:rPr>
              <a:t>equity</a:t>
            </a:r>
            <a:r>
              <a:rPr lang="en-US" dirty="0" smtClean="0"/>
              <a:t>. Line items within the asset and liability classification are presented in their </a:t>
            </a:r>
            <a:r>
              <a:rPr lang="en-US" dirty="0" smtClean="0">
                <a:hlinkClick r:id="rId19"/>
              </a:rPr>
              <a:t>order of liquidity</a:t>
            </a:r>
            <a:r>
              <a:rPr lang="en-US" dirty="0" smtClean="0"/>
              <a:t>, so that the most liquid items are stated first. This is a key document, and so is included in most issuances of the financial statements.</a:t>
            </a:r>
          </a:p>
          <a:p>
            <a:pPr>
              <a:buNone/>
            </a:pP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b="0" dirty="0" smtClean="0"/>
              <a:t>Types of Financial Statements</a:t>
            </a:r>
            <a:br>
              <a:rPr lang="en-US" b="0"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smtClean="0">
                <a:hlinkClick r:id="rId2"/>
              </a:rPr>
              <a:t>Statement of cash flows</a:t>
            </a:r>
            <a:r>
              <a:rPr lang="en-US" dirty="0" smtClean="0"/>
              <a:t>. This report reveals the cash inflows and outflows experienced by an organization during the reporting period. These cash flows are broken down into three classifications, which are </a:t>
            </a:r>
            <a:r>
              <a:rPr lang="en-US" dirty="0" smtClean="0">
                <a:hlinkClick r:id="rId3"/>
              </a:rPr>
              <a:t>operating activities</a:t>
            </a:r>
            <a:r>
              <a:rPr lang="en-US" dirty="0" smtClean="0"/>
              <a:t>, </a:t>
            </a:r>
            <a:r>
              <a:rPr lang="en-US" dirty="0" smtClean="0">
                <a:hlinkClick r:id="rId4"/>
              </a:rPr>
              <a:t>investing activities</a:t>
            </a:r>
            <a:r>
              <a:rPr lang="en-US" dirty="0" smtClean="0"/>
              <a:t>, and </a:t>
            </a:r>
            <a:r>
              <a:rPr lang="en-US" dirty="0" smtClean="0">
                <a:hlinkClick r:id="rId5"/>
              </a:rPr>
              <a:t>financing activities</a:t>
            </a:r>
            <a:r>
              <a:rPr lang="en-US" dirty="0" smtClean="0"/>
              <a:t>. This document can be difficult to assemble, and so is more commonly issued only to outside parties.</a:t>
            </a:r>
          </a:p>
          <a:p>
            <a:r>
              <a:rPr lang="en-US" i="1" dirty="0" smtClean="0">
                <a:hlinkClick r:id="rId6"/>
              </a:rPr>
              <a:t>Statement of changes in equity</a:t>
            </a:r>
            <a:r>
              <a:rPr lang="en-US" dirty="0" smtClean="0"/>
              <a:t>. This report documents all changes in equity during the reporting period. These changes include the issuance or purchase of </a:t>
            </a:r>
            <a:r>
              <a:rPr lang="en-US" dirty="0" smtClean="0">
                <a:hlinkClick r:id="rId7"/>
              </a:rPr>
              <a:t>shares</a:t>
            </a:r>
            <a:r>
              <a:rPr lang="en-US" dirty="0" smtClean="0"/>
              <a:t>, </a:t>
            </a:r>
            <a:r>
              <a:rPr lang="en-US" dirty="0" smtClean="0">
                <a:hlinkClick r:id="rId8"/>
              </a:rPr>
              <a:t>dividends</a:t>
            </a:r>
            <a:r>
              <a:rPr lang="en-US" dirty="0" smtClean="0"/>
              <a:t> issued, and profits or losses. This document is not usually included when the financial statements are issued internally, as the information in it is not overly useful to the management team.</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1) Systematic record: – </a:t>
            </a:r>
          </a:p>
          <a:p>
            <a:pPr>
              <a:buNone/>
            </a:pPr>
            <a:r>
              <a:rPr lang="en-US" dirty="0" smtClean="0"/>
              <a:t>           The </a:t>
            </a:r>
            <a:r>
              <a:rPr lang="en-US" dirty="0" smtClean="0"/>
              <a:t>main function is to make systematic records of financial transaction of the business. Systematic records mean use standard of financial accounting and the nation’s government guidelines to record each and every financial transaction of the business enterprises.</a:t>
            </a:r>
          </a:p>
          <a:p>
            <a:r>
              <a:rPr lang="en-US" b="1" dirty="0" smtClean="0"/>
              <a:t>2) </a:t>
            </a:r>
            <a:r>
              <a:rPr lang="en-US" b="1" dirty="0" err="1" smtClean="0"/>
              <a:t>Analysing</a:t>
            </a:r>
            <a:r>
              <a:rPr lang="en-US" b="1" dirty="0" smtClean="0"/>
              <a:t> and </a:t>
            </a:r>
            <a:r>
              <a:rPr lang="en-US" b="1" dirty="0" err="1" smtClean="0"/>
              <a:t>Summarising</a:t>
            </a:r>
            <a:r>
              <a:rPr lang="en-US" b="1" dirty="0" smtClean="0"/>
              <a:t>: –</a:t>
            </a:r>
          </a:p>
          <a:p>
            <a:pPr>
              <a:buNone/>
            </a:pPr>
            <a:r>
              <a:rPr lang="en-US" dirty="0" smtClean="0"/>
              <a:t>        After </a:t>
            </a:r>
            <a:r>
              <a:rPr lang="en-US" dirty="0" smtClean="0"/>
              <a:t>recording the financial transaction of business in a systematic way, the team of financial accounting has to analyze and </a:t>
            </a:r>
            <a:r>
              <a:rPr lang="en-US" dirty="0" err="1" smtClean="0"/>
              <a:t>summarise</a:t>
            </a:r>
            <a:r>
              <a:rPr lang="en-US" dirty="0" smtClean="0"/>
              <a:t> the whole transaction to show the correct financial position of the business. The team will analyze it in Trail Balance and </a:t>
            </a:r>
            <a:r>
              <a:rPr lang="en-US" dirty="0" err="1" smtClean="0"/>
              <a:t>summarise</a:t>
            </a:r>
            <a:r>
              <a:rPr lang="en-US" dirty="0" smtClean="0"/>
              <a:t> it in the final account to know the profit or loss of business enterprises in a particular financial </a:t>
            </a:r>
            <a:r>
              <a:rPr lang="en-US" dirty="0" smtClean="0"/>
              <a:t>year.</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Functions</a:t>
            </a:r>
            <a:r>
              <a:rPr lang="en-US" dirty="0" smtClean="0"/>
              <a:t> </a:t>
            </a:r>
            <a:r>
              <a:rPr lang="en-US" dirty="0" smtClean="0"/>
              <a:t>of Financial Accounting </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3) Communicate results: – </a:t>
            </a:r>
          </a:p>
          <a:p>
            <a:pPr>
              <a:buNone/>
            </a:pPr>
            <a:r>
              <a:rPr lang="en-US" dirty="0" smtClean="0"/>
              <a:t>       The </a:t>
            </a:r>
            <a:r>
              <a:rPr lang="en-US" dirty="0" smtClean="0"/>
              <a:t>Team of financial accounting has to communicate results of business financial position of a particular financial year to all the parties. They will provide them with the Financial Statement: –</a:t>
            </a:r>
          </a:p>
          <a:p>
            <a:r>
              <a:rPr lang="en-US" dirty="0" smtClean="0"/>
              <a:t>Shareholder/Owner(s)</a:t>
            </a:r>
          </a:p>
          <a:p>
            <a:r>
              <a:rPr lang="en-US" dirty="0" smtClean="0"/>
              <a:t>Government</a:t>
            </a:r>
          </a:p>
          <a:p>
            <a:r>
              <a:rPr lang="en-US" dirty="0" smtClean="0"/>
              <a:t>Investors.</a:t>
            </a:r>
          </a:p>
          <a:p>
            <a:r>
              <a:rPr lang="en-US" dirty="0" smtClean="0"/>
              <a:t>Other related parties like Creditor, debtors, money lenders, etc.</a:t>
            </a:r>
          </a:p>
          <a:p>
            <a:r>
              <a:rPr lang="en-US" b="1" dirty="0" smtClean="0"/>
              <a:t>4) Meet legal requirements: –</a:t>
            </a:r>
          </a:p>
          <a:p>
            <a:pPr>
              <a:buNone/>
            </a:pPr>
            <a:r>
              <a:rPr lang="en-US" dirty="0" smtClean="0"/>
              <a:t>       The </a:t>
            </a:r>
            <a:r>
              <a:rPr lang="en-US" dirty="0" smtClean="0"/>
              <a:t>Team of financial accounting has to meet the legal requirement. like Audit the books of the particular financial year from external Auditor and paid tax liabilities as per the taxation system of the country law.</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465</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DEPARTMENT : BUSINESS ADMINISTRATION </vt:lpstr>
      <vt:lpstr>Slide 2</vt:lpstr>
      <vt:lpstr>              Objectives </vt:lpstr>
      <vt:lpstr>Fundamental Qualitative Characteristics: </vt:lpstr>
      <vt:lpstr>Enhancing Qualitative Characteristics: </vt:lpstr>
      <vt:lpstr>Types of Financial Statements </vt:lpstr>
      <vt:lpstr>Slide 7</vt:lpstr>
      <vt:lpstr>Functions of Financial Accounting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 BUSINESS ADMINISTRATION </dc:title>
  <dc:creator>GOD</dc:creator>
  <cp:lastModifiedBy>GOD</cp:lastModifiedBy>
  <cp:revision>4</cp:revision>
  <dcterms:created xsi:type="dcterms:W3CDTF">2021-01-26T17:30:49Z</dcterms:created>
  <dcterms:modified xsi:type="dcterms:W3CDTF">2021-01-26T17:50:21Z</dcterms:modified>
</cp:coreProperties>
</file>