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01303C-BCF7-4F00-8329-FAC24A5F35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39D1E1-8EBF-4B9E-B60E-571418A207DD}" type="datetimeFigureOut">
              <a:rPr lang="en-US" smtClean="0"/>
              <a:t>1/26/2021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01303C-BCF7-4F00-8329-FAC24A5F3579}"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539D1E1-8EBF-4B9E-B60E-571418A207DD}" type="datetimeFigureOut">
              <a:rPr lang="en-US" smtClean="0"/>
              <a:t>1/26/2021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501303C-BCF7-4F00-8329-FAC24A5F35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latin typeface="Arial Black" panose="020B0A04020102020204" pitchFamily="34" charset="0"/>
              </a:rPr>
              <a:t>DEPARTMENT : BUSINESS ADMINISTRATION </a:t>
            </a:r>
            <a:endParaRPr lang="en-US" dirty="0"/>
          </a:p>
        </p:txBody>
      </p:sp>
      <p:sp>
        <p:nvSpPr>
          <p:cNvPr id="3" name="Subtitle 2"/>
          <p:cNvSpPr>
            <a:spLocks noGrp="1"/>
          </p:cNvSpPr>
          <p:nvPr>
            <p:ph type="subTitle" idx="1"/>
          </p:nvPr>
        </p:nvSpPr>
        <p:spPr/>
        <p:txBody>
          <a:bodyPr>
            <a:normAutofit/>
          </a:bodyPr>
          <a:lstStyle/>
          <a:p>
            <a:r>
              <a:rPr lang="en-IN" sz="2600" dirty="0" smtClean="0">
                <a:latin typeface="Arial Black" panose="020B0A04020102020204" pitchFamily="34" charset="0"/>
              </a:rPr>
              <a:t>TOPIC :FINANCIAL MANAGEMENT  </a:t>
            </a:r>
            <a:br>
              <a:rPr lang="en-IN" sz="2600" dirty="0" smtClean="0">
                <a:latin typeface="Arial Black" panose="020B0A04020102020204" pitchFamily="34" charset="0"/>
              </a:rPr>
            </a:br>
            <a:r>
              <a:rPr lang="en-IN" sz="2600" dirty="0" smtClean="0">
                <a:latin typeface="Arial Black" panose="020B0A04020102020204" pitchFamily="34" charset="0"/>
              </a:rPr>
              <a:t>FACULTY NAME : A.ABDUL HAKEEM</a:t>
            </a:r>
            <a:endParaRPr lang="en-US" sz="2600"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Profitability Index</a:t>
            </a:r>
            <a:endParaRPr lang="en-US" dirty="0" smtClean="0"/>
          </a:p>
          <a:p>
            <a:pPr fontAlgn="base">
              <a:buNone/>
            </a:pPr>
            <a:r>
              <a:rPr lang="en-US" dirty="0" smtClean="0"/>
              <a:t>             Profitability </a:t>
            </a:r>
            <a:r>
              <a:rPr lang="en-US" dirty="0" smtClean="0"/>
              <a:t>Index is the present value of a project’s future cash flows divided by initial cash outlay. Thus, it </a:t>
            </a:r>
            <a:r>
              <a:rPr lang="en-US" dirty="0" err="1" smtClean="0"/>
              <a:t>si</a:t>
            </a:r>
            <a:r>
              <a:rPr lang="en-US" dirty="0" smtClean="0"/>
              <a:t> closely related to NPV. NPV is the difference between the present value of future cash flows and the initial cash outlay. </a:t>
            </a:r>
          </a:p>
          <a:p>
            <a:pPr fontAlgn="base"/>
            <a:r>
              <a:rPr lang="en-US" dirty="0" smtClean="0"/>
              <a:t>Whereas, PI is the ratio of the present value of future cash flows and initial cash outlay. </a:t>
            </a:r>
          </a:p>
          <a:p>
            <a:pPr>
              <a:buNone/>
            </a:pP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Capital </a:t>
            </a:r>
            <a:r>
              <a:rPr lang="en-US" b="1" dirty="0" smtClean="0"/>
              <a:t>Budgeting</a:t>
            </a:r>
          </a:p>
          <a:p>
            <a:endParaRPr lang="en-US" dirty="0" smtClean="0"/>
          </a:p>
          <a:p>
            <a:pPr fontAlgn="base">
              <a:buNone/>
            </a:pPr>
            <a:r>
              <a:rPr lang="en-US" dirty="0" smtClean="0"/>
              <a:t>             Capital </a:t>
            </a:r>
            <a:r>
              <a:rPr lang="en-US" dirty="0" smtClean="0"/>
              <a:t>budgeting is the process of making investment decisions in long term assets. It is the process of deciding whether or not to invest in a particular project as all the investment possibilities may not be rewarding. </a:t>
            </a:r>
          </a:p>
          <a:p>
            <a:pPr fontAlgn="base">
              <a:buNone/>
            </a:pPr>
            <a:r>
              <a:rPr lang="en-US" dirty="0" smtClean="0"/>
              <a:t>           Thus</a:t>
            </a:r>
            <a:r>
              <a:rPr lang="en-US" dirty="0" smtClean="0"/>
              <a:t>, the manager has to choose a project that gives a rate of return more than the cost financing such a project. That is why he has to value a project in terms of cost and benefit.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fontAlgn="base"/>
            <a:r>
              <a:rPr lang="en-US" b="1" dirty="0" smtClean="0"/>
              <a:t>Following are the categories of projects that can be examined using capital budgeting process:</a:t>
            </a:r>
            <a:endParaRPr lang="en-US" dirty="0" smtClean="0"/>
          </a:p>
          <a:p>
            <a:pPr fontAlgn="base"/>
            <a:r>
              <a:rPr lang="en-US" dirty="0" smtClean="0"/>
              <a:t>The decision to buy new machinery</a:t>
            </a:r>
          </a:p>
          <a:p>
            <a:pPr fontAlgn="base"/>
            <a:r>
              <a:rPr lang="en-US" dirty="0" smtClean="0"/>
              <a:t>Expansion of business in other geographical areas</a:t>
            </a:r>
          </a:p>
          <a:p>
            <a:pPr fontAlgn="base"/>
            <a:r>
              <a:rPr lang="en-US" dirty="0" smtClean="0"/>
              <a:t>Replacement of an obsolete equipment</a:t>
            </a:r>
          </a:p>
          <a:p>
            <a:pPr fontAlgn="base"/>
            <a:r>
              <a:rPr lang="en-US" dirty="0" smtClean="0"/>
              <a:t>New product or market development </a:t>
            </a:r>
            <a:r>
              <a:rPr lang="en-US" dirty="0" smtClean="0"/>
              <a:t>etc</a:t>
            </a:r>
          </a:p>
          <a:p>
            <a:pPr fontAlgn="base">
              <a:buNone/>
            </a:pPr>
            <a:endParaRPr lang="en-US" dirty="0" smtClean="0"/>
          </a:p>
          <a:p>
            <a:pPr fontAlgn="base"/>
            <a:r>
              <a:rPr lang="en-US" b="1" dirty="0" smtClean="0"/>
              <a:t>Thus, capital budgeting is the most important responsibility undertaken by a financial manager. This is because: </a:t>
            </a:r>
            <a:endParaRPr lang="en-US" dirty="0" smtClean="0"/>
          </a:p>
          <a:p>
            <a:pPr fontAlgn="base"/>
            <a:r>
              <a:rPr lang="en-US" dirty="0" smtClean="0"/>
              <a:t>It involves the purchase of long term assets and such decisions may determine the future success of the firm. </a:t>
            </a:r>
          </a:p>
          <a:p>
            <a:pPr fontAlgn="base"/>
            <a:r>
              <a:rPr lang="en-US" dirty="0" smtClean="0"/>
              <a:t>These decisions help in maximizing shareholder’s value.</a:t>
            </a:r>
          </a:p>
          <a:p>
            <a:pPr fontAlgn="base"/>
            <a:r>
              <a:rPr lang="en-US" dirty="0" smtClean="0"/>
              <a:t>Principles applicable to capital budgeting process also apply to other corporate decisions like working capital management. </a:t>
            </a:r>
          </a:p>
          <a:p>
            <a:pPr>
              <a:buNone/>
            </a:pP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fontAlgn="base">
              <a:buNone/>
            </a:pPr>
            <a:r>
              <a:rPr lang="en-US" sz="4500" b="1" dirty="0" smtClean="0"/>
              <a:t>          Process </a:t>
            </a:r>
            <a:r>
              <a:rPr lang="en-US" sz="4500" b="1" dirty="0" smtClean="0"/>
              <a:t>of Capital </a:t>
            </a:r>
            <a:r>
              <a:rPr lang="en-US" sz="4500" b="1" dirty="0" smtClean="0"/>
              <a:t>Budgeting</a:t>
            </a:r>
          </a:p>
          <a:p>
            <a:pPr fontAlgn="base">
              <a:buNone/>
            </a:pPr>
            <a:endParaRPr lang="en-US" dirty="0" smtClean="0"/>
          </a:p>
          <a:p>
            <a:pPr fontAlgn="base"/>
            <a:r>
              <a:rPr lang="en-US" b="1" dirty="0" smtClean="0"/>
              <a:t>Following are the steps of capital budgeting process</a:t>
            </a:r>
            <a:r>
              <a:rPr lang="en-US" b="1" dirty="0" smtClean="0"/>
              <a:t>:</a:t>
            </a:r>
          </a:p>
          <a:p>
            <a:pPr fontAlgn="base">
              <a:buNone/>
            </a:pPr>
            <a:endParaRPr lang="en-US" dirty="0" smtClean="0"/>
          </a:p>
          <a:p>
            <a:pPr fontAlgn="base"/>
            <a:r>
              <a:rPr lang="en-US" b="1" dirty="0" smtClean="0"/>
              <a:t>Idea Generation</a:t>
            </a:r>
            <a:endParaRPr lang="en-US" dirty="0" smtClean="0"/>
          </a:p>
          <a:p>
            <a:pPr fontAlgn="base">
              <a:buNone/>
            </a:pPr>
            <a:r>
              <a:rPr lang="en-US" dirty="0" smtClean="0"/>
              <a:t>                The </a:t>
            </a:r>
            <a:r>
              <a:rPr lang="en-US" dirty="0" smtClean="0"/>
              <a:t>most important step of the capital budgeting process is generating good investment ideas. These investment ideas can come from a number of sources like the senior management, any department or functional area, employees, or sources outside the company</a:t>
            </a:r>
            <a:r>
              <a:rPr lang="en-US" dirty="0" smtClean="0"/>
              <a:t>.</a:t>
            </a:r>
          </a:p>
          <a:p>
            <a:pPr fontAlgn="base">
              <a:buNone/>
            </a:pPr>
            <a:endParaRPr lang="en-US" dirty="0" smtClean="0"/>
          </a:p>
          <a:p>
            <a:pPr fontAlgn="base">
              <a:buNone/>
            </a:pPr>
            <a:endParaRPr lang="en-US" dirty="0" smtClean="0"/>
          </a:p>
          <a:p>
            <a:pPr fontAlgn="base"/>
            <a:r>
              <a:rPr lang="en-US" b="1" dirty="0" smtClean="0"/>
              <a:t>Analyzing Individual Proposals</a:t>
            </a:r>
            <a:endParaRPr lang="en-US" dirty="0" smtClean="0"/>
          </a:p>
          <a:p>
            <a:pPr fontAlgn="base">
              <a:buNone/>
            </a:pPr>
            <a:r>
              <a:rPr lang="en-US" dirty="0" smtClean="0"/>
              <a:t>             A </a:t>
            </a:r>
            <a:r>
              <a:rPr lang="en-US" dirty="0" smtClean="0"/>
              <a:t>manager must gather information to forecast cash flows for each project in order to determine its expected profitability. This is because the decision to accept or reject a capital investment is based on such an investment’s future expected cash flows. </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fontAlgn="base"/>
            <a:r>
              <a:rPr lang="en-US" b="1" dirty="0" smtClean="0"/>
              <a:t>Planning Capital Budget</a:t>
            </a:r>
            <a:endParaRPr lang="en-US" dirty="0" smtClean="0"/>
          </a:p>
          <a:p>
            <a:pPr fontAlgn="base">
              <a:buNone/>
            </a:pPr>
            <a:r>
              <a:rPr lang="en-US" dirty="0" smtClean="0"/>
              <a:t>           An </a:t>
            </a:r>
            <a:r>
              <a:rPr lang="en-US" dirty="0" smtClean="0"/>
              <a:t>entity must give priority to profitable projects as per the timing of the project’s cash flows, available company resources, and a company’s overall strategies. The projects that look promising individually may be undesirable strategically. Thus, prioritizing and scheduling projects is important because of the financial and other resource issues. </a:t>
            </a:r>
            <a:endParaRPr lang="en-US" dirty="0" smtClean="0"/>
          </a:p>
          <a:p>
            <a:pPr fontAlgn="base">
              <a:buNone/>
            </a:pPr>
            <a:endParaRPr lang="en-US" dirty="0" smtClean="0"/>
          </a:p>
          <a:p>
            <a:pPr fontAlgn="base"/>
            <a:r>
              <a:rPr lang="en-US" b="1" dirty="0" smtClean="0"/>
              <a:t>Monitoring and Conducting a Post Audit</a:t>
            </a:r>
            <a:endParaRPr lang="en-US" dirty="0" smtClean="0"/>
          </a:p>
          <a:p>
            <a:pPr fontAlgn="base">
              <a:buNone/>
            </a:pPr>
            <a:r>
              <a:rPr lang="en-US" dirty="0" smtClean="0"/>
              <a:t>             It </a:t>
            </a:r>
            <a:r>
              <a:rPr lang="en-US" dirty="0" smtClean="0"/>
              <a:t>is important for a manager to follow up or track all the capital budgeting decisions. He should compare actual with projected results and give reasons as to why projections did not match with actual performance. Therefore, a systematic post-audit is essential in order to find out systematic errors in the forecasting process and hence enhance company operations. </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fontAlgn="base">
              <a:buNone/>
            </a:pPr>
            <a:r>
              <a:rPr lang="en-US" sz="5100" b="1" dirty="0" smtClean="0"/>
              <a:t>            Techniques </a:t>
            </a:r>
            <a:r>
              <a:rPr lang="en-US" sz="5100" b="1" dirty="0" smtClean="0"/>
              <a:t>of Capital </a:t>
            </a:r>
            <a:r>
              <a:rPr lang="en-US" sz="5100" b="1" dirty="0" smtClean="0"/>
              <a:t>Budgeting</a:t>
            </a:r>
          </a:p>
          <a:p>
            <a:pPr fontAlgn="base">
              <a:buNone/>
            </a:pPr>
            <a:endParaRPr lang="en-US" b="1" dirty="0" smtClean="0"/>
          </a:p>
          <a:p>
            <a:pPr fontAlgn="base"/>
            <a:r>
              <a:rPr lang="en-US" sz="3800" dirty="0" smtClean="0"/>
              <a:t>Capital budgeting techniques are the methods to evaluate an investment proposal in order to help the company decide upon the desirability of such a proposal. These techniques are categorized into two heads : traditional methods and discounted cash flow methods. </a:t>
            </a:r>
            <a:endParaRPr lang="en-US" sz="3800" dirty="0" smtClean="0"/>
          </a:p>
          <a:p>
            <a:pPr fontAlgn="base">
              <a:buNone/>
            </a:pPr>
            <a:endParaRPr lang="en-US" sz="3800" dirty="0" smtClean="0"/>
          </a:p>
          <a:p>
            <a:pPr fontAlgn="base"/>
            <a:r>
              <a:rPr lang="en-US" sz="3800" b="1" dirty="0" smtClean="0"/>
              <a:t>Traditional Methods</a:t>
            </a:r>
            <a:endParaRPr lang="en-US" sz="3800" dirty="0" smtClean="0"/>
          </a:p>
          <a:p>
            <a:pPr fontAlgn="base">
              <a:buNone/>
            </a:pPr>
            <a:r>
              <a:rPr lang="en-US" sz="3800" dirty="0" smtClean="0"/>
              <a:t>                  Traditional </a:t>
            </a:r>
            <a:r>
              <a:rPr lang="en-US" sz="3800" dirty="0" smtClean="0"/>
              <a:t>methods determine the desirability of an investment project based on its useful life and expected returns. Furthermore, these methods do not take into account the concept of time value of money. </a:t>
            </a:r>
          </a:p>
          <a:p>
            <a:pPr>
              <a:buNone/>
            </a:pPr>
            <a:r>
              <a:rPr lang="en-US" sz="3800" dirty="0" smtClean="0"/>
              <a:t>  </a:t>
            </a:r>
            <a:r>
              <a:rPr lang="en-US" sz="3800" dirty="0" smtClean="0"/>
              <a:t/>
            </a:r>
            <a:br>
              <a:rPr lang="en-US" sz="3800" dirty="0" smtClean="0"/>
            </a:br>
            <a:endParaRPr lang="en-US" sz="3800" b="1" dirty="0" smtClean="0"/>
          </a:p>
          <a:p>
            <a:pPr>
              <a:buNone/>
            </a:pPr>
            <a:r>
              <a:rPr lang="en-US" sz="3800" dirty="0" smtClean="0"/>
              <a:t/>
            </a:r>
            <a:br>
              <a:rPr lang="en-US" sz="3800" dirty="0" smtClean="0"/>
            </a:br>
            <a:endParaRPr lang="en-US" sz="3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fontAlgn="base"/>
            <a:endParaRPr lang="en-US" b="1" dirty="0" smtClean="0"/>
          </a:p>
          <a:p>
            <a:pPr fontAlgn="base"/>
            <a:endParaRPr lang="en-US" b="1" dirty="0" smtClean="0"/>
          </a:p>
          <a:p>
            <a:pPr fontAlgn="base"/>
            <a:r>
              <a:rPr lang="en-US" b="1" dirty="0" smtClean="0"/>
              <a:t>Pay </a:t>
            </a:r>
            <a:r>
              <a:rPr lang="en-US" b="1" dirty="0" smtClean="0"/>
              <a:t>Back Period Method</a:t>
            </a:r>
            <a:endParaRPr lang="en-US" dirty="0" smtClean="0"/>
          </a:p>
          <a:p>
            <a:pPr fontAlgn="base">
              <a:buNone/>
            </a:pPr>
            <a:r>
              <a:rPr lang="en-US" dirty="0" smtClean="0"/>
              <a:t>            Payback </a:t>
            </a:r>
            <a:r>
              <a:rPr lang="en-US" dirty="0" smtClean="0"/>
              <a:t>period refers to the number of years it takes to recover the initial cost of an investment. Therefore, it is a measure of liquidity for a firm. Thus, if an entity has liquidity issues, in such a case, shorter a project’s payback period, better it is for the firm. </a:t>
            </a:r>
          </a:p>
          <a:p>
            <a:pPr fontAlgn="base"/>
            <a:endParaRPr lang="en-US" b="1" dirty="0" smtClean="0"/>
          </a:p>
          <a:p>
            <a:pPr fontAlgn="base"/>
            <a:r>
              <a:rPr lang="en-US" b="1" dirty="0" smtClean="0"/>
              <a:t>Average </a:t>
            </a:r>
            <a:r>
              <a:rPr lang="en-US" b="1" dirty="0" smtClean="0"/>
              <a:t>Rate of Return Method (ARR)</a:t>
            </a:r>
            <a:endParaRPr lang="en-US" dirty="0" smtClean="0"/>
          </a:p>
          <a:p>
            <a:pPr fontAlgn="base">
              <a:buNone/>
            </a:pPr>
            <a:r>
              <a:rPr lang="en-US" dirty="0" smtClean="0"/>
              <a:t>         Under </a:t>
            </a:r>
            <a:r>
              <a:rPr lang="en-US" dirty="0" smtClean="0"/>
              <a:t>ARR method, the profitability of an investment proposal can be determined by dividing average income after taxes by average investment, which is average book value after depreciation. </a:t>
            </a:r>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fontAlgn="base"/>
            <a:r>
              <a:rPr lang="en-US" sz="1600" b="1" dirty="0" smtClean="0"/>
              <a:t>Discounted Cash Flow Methods</a:t>
            </a:r>
            <a:endParaRPr lang="en-US" sz="1600" dirty="0" smtClean="0"/>
          </a:p>
          <a:p>
            <a:pPr fontAlgn="base">
              <a:buNone/>
            </a:pPr>
            <a:r>
              <a:rPr lang="en-US" sz="1600" dirty="0" smtClean="0"/>
              <a:t>          As </a:t>
            </a:r>
            <a:r>
              <a:rPr lang="en-US" sz="1600" dirty="0" smtClean="0"/>
              <a:t>mentioned above, traditional methods do not take into the account time value of money. Rather, these methods take into consideration present and future flow of incomes. However, the DCF method accounts for the concept that a rupee earned today is worth more than a rupee earned tomorrow. This means that DCF methods take into account both profitability and time value of money. </a:t>
            </a:r>
            <a:endParaRPr lang="en-US" sz="1600" dirty="0" smtClean="0"/>
          </a:p>
          <a:p>
            <a:pPr fontAlgn="base">
              <a:buNone/>
            </a:pPr>
            <a:endParaRPr lang="en-US" sz="1600" dirty="0" smtClean="0"/>
          </a:p>
          <a:p>
            <a:pPr fontAlgn="base"/>
            <a:r>
              <a:rPr lang="en-US" sz="1600" b="1" dirty="0" smtClean="0"/>
              <a:t>Net Present Value Method (NPV)</a:t>
            </a:r>
            <a:endParaRPr lang="en-US" sz="1600" dirty="0" smtClean="0"/>
          </a:p>
          <a:p>
            <a:pPr fontAlgn="base">
              <a:buNone/>
            </a:pPr>
            <a:r>
              <a:rPr lang="en-US" sz="1600" dirty="0" smtClean="0"/>
              <a:t>             NPV </a:t>
            </a:r>
            <a:r>
              <a:rPr lang="en-US" sz="1600" dirty="0" smtClean="0"/>
              <a:t>is the sum of the present values of all the expected incremental cash flows of a project discounted at a required rate of return less than the present value of the cost of the investment. </a:t>
            </a:r>
          </a:p>
          <a:p>
            <a:pPr fontAlgn="base">
              <a:buNone/>
            </a:pPr>
            <a:r>
              <a:rPr lang="en-US" sz="1600" dirty="0" smtClean="0"/>
              <a:t>             In </a:t>
            </a:r>
            <a:r>
              <a:rPr lang="en-US" sz="1600" dirty="0" smtClean="0"/>
              <a:t>other words, NPV is the difference between the present value of cash inflows of a project and the initial cost of the project. As per this technique, the projects whose NPV is positive or above zero shall be selected. </a:t>
            </a:r>
          </a:p>
          <a:p>
            <a:pPr>
              <a:buNone/>
            </a:pPr>
            <a:r>
              <a:rPr lang="en-US" sz="1600" dirty="0" smtClean="0"/>
              <a:t/>
            </a:r>
            <a:br>
              <a:rPr lang="en-US" sz="1600" dirty="0" smtClean="0"/>
            </a:br>
            <a:endParaRPr lang="en-US" sz="1600" dirty="0" smtClean="0"/>
          </a:p>
          <a:p>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Internal Rate of Return (IRR)</a:t>
            </a:r>
            <a:endParaRPr lang="en-US" dirty="0" smtClean="0"/>
          </a:p>
          <a:p>
            <a:pPr fontAlgn="base"/>
            <a:r>
              <a:rPr lang="en-US" dirty="0" smtClean="0"/>
              <a:t>Internal Rate of Return refers to the discount rate that makes the present value of expected after-tax cash inflows equal to the initial cost of the project. </a:t>
            </a:r>
          </a:p>
          <a:p>
            <a:pPr fontAlgn="base"/>
            <a:r>
              <a:rPr lang="en-US" dirty="0" smtClean="0"/>
              <a:t>In other words, IRR is the discount rate that makes present values of a project’s estimated cash inflows equal to the present value of the project’s estimated cash outflows.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TotalTime>
  <Words>544</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DEPARTMENT : BUSINESS ADMINISTRATION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 BUSINESS ADMINISTRATION </dc:title>
  <dc:creator>GOD</dc:creator>
  <cp:lastModifiedBy>GOD</cp:lastModifiedBy>
  <cp:revision>3</cp:revision>
  <dcterms:created xsi:type="dcterms:W3CDTF">2021-01-26T16:41:08Z</dcterms:created>
  <dcterms:modified xsi:type="dcterms:W3CDTF">2021-01-26T16:59:38Z</dcterms:modified>
</cp:coreProperties>
</file>