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57" r:id="rId3"/>
    <p:sldId id="258" r:id="rId4"/>
    <p:sldId id="259" r:id="rId5"/>
    <p:sldId id="260" r:id="rId6"/>
    <p:sldId id="261" r:id="rId7"/>
    <p:sldId id="262" r:id="rId8"/>
    <p:sldId id="265" r:id="rId9"/>
    <p:sldId id="263" r:id="rId10"/>
    <p:sldId id="266" r:id="rId11"/>
    <p:sldId id="264"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60"/>
  </p:normalViewPr>
  <p:slideViewPr>
    <p:cSldViewPr>
      <p:cViewPr varScale="1">
        <p:scale>
          <a:sx n="68" d="100"/>
          <a:sy n="68" d="100"/>
        </p:scale>
        <p:origin x="-14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1FDF80E-7D07-4E04-A9B8-F94DAD3A1FD2}" type="datetimeFigureOut">
              <a:rPr lang="en-US" smtClean="0"/>
              <a:pPr/>
              <a:t>1/26/2021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294EDD6-A1DF-46D5-A410-36BA4E3353F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FDF80E-7D07-4E04-A9B8-F94DAD3A1FD2}"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4EDD6-A1DF-46D5-A410-36BA4E3353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FDF80E-7D07-4E04-A9B8-F94DAD3A1FD2}"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4EDD6-A1DF-46D5-A410-36BA4E3353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FDF80E-7D07-4E04-A9B8-F94DAD3A1FD2}"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4EDD6-A1DF-46D5-A410-36BA4E3353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FDF80E-7D07-4E04-A9B8-F94DAD3A1FD2}" type="datetimeFigureOut">
              <a:rPr lang="en-US" smtClean="0"/>
              <a:pPr/>
              <a:t>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4EDD6-A1DF-46D5-A410-36BA4E3353F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FDF80E-7D07-4E04-A9B8-F94DAD3A1FD2}"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4EDD6-A1DF-46D5-A410-36BA4E3353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FDF80E-7D07-4E04-A9B8-F94DAD3A1FD2}" type="datetimeFigureOut">
              <a:rPr lang="en-US" smtClean="0"/>
              <a:pPr/>
              <a:t>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94EDD6-A1DF-46D5-A410-36BA4E3353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FDF80E-7D07-4E04-A9B8-F94DAD3A1FD2}" type="datetimeFigureOut">
              <a:rPr lang="en-US" smtClean="0"/>
              <a:pPr/>
              <a:t>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94EDD6-A1DF-46D5-A410-36BA4E3353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FDF80E-7D07-4E04-A9B8-F94DAD3A1FD2}" type="datetimeFigureOut">
              <a:rPr lang="en-US" smtClean="0"/>
              <a:pPr/>
              <a:t>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94EDD6-A1DF-46D5-A410-36BA4E3353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FDF80E-7D07-4E04-A9B8-F94DAD3A1FD2}"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4EDD6-A1DF-46D5-A410-36BA4E3353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FDF80E-7D07-4E04-A9B8-F94DAD3A1FD2}" type="datetimeFigureOut">
              <a:rPr lang="en-US" smtClean="0"/>
              <a:pPr/>
              <a:t>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294EDD6-A1DF-46D5-A410-36BA4E3353F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FDF80E-7D07-4E04-A9B8-F94DAD3A1FD2}" type="datetimeFigureOut">
              <a:rPr lang="en-US" smtClean="0"/>
              <a:pPr/>
              <a:t>1/26/2021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294EDD6-A1DF-46D5-A410-36BA4E3353F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DEPARTMENT OF BBA </a:t>
            </a:r>
            <a:endParaRPr lang="en-US" dirty="0"/>
          </a:p>
        </p:txBody>
      </p:sp>
      <p:sp>
        <p:nvSpPr>
          <p:cNvPr id="3" name="Subtitle 2"/>
          <p:cNvSpPr>
            <a:spLocks noGrp="1"/>
          </p:cNvSpPr>
          <p:nvPr>
            <p:ph type="subTitle" idx="1"/>
          </p:nvPr>
        </p:nvSpPr>
        <p:spPr/>
        <p:txBody>
          <a:bodyPr>
            <a:normAutofit fontScale="85000" lnSpcReduction="20000"/>
          </a:bodyPr>
          <a:lstStyle/>
          <a:p>
            <a:r>
              <a:rPr lang="en-US" b="1" dirty="0" smtClean="0">
                <a:latin typeface="Arial Black" pitchFamily="34" charset="0"/>
              </a:rPr>
              <a:t>L.SARAVANAPRIYA </a:t>
            </a:r>
          </a:p>
          <a:p>
            <a:endParaRPr lang="en-US" b="1" dirty="0" smtClean="0">
              <a:latin typeface="Arial Black" pitchFamily="34" charset="0"/>
            </a:endParaRPr>
          </a:p>
          <a:p>
            <a:r>
              <a:rPr lang="en-US" b="1" dirty="0" smtClean="0">
                <a:latin typeface="Arial Black" pitchFamily="34" charset="0"/>
              </a:rPr>
              <a:t>SUBJECT </a:t>
            </a:r>
            <a:r>
              <a:rPr lang="en-US" b="1" dirty="0" smtClean="0">
                <a:latin typeface="Arial Black" pitchFamily="34" charset="0"/>
              </a:rPr>
              <a:t>:MANAGEMENT INFORMNATION SYSTEM </a:t>
            </a:r>
            <a:endParaRPr lang="en-US" b="1" dirty="0" smtClean="0">
              <a:latin typeface="Arial Black" pitchFamily="34" charset="0"/>
            </a:endParaRPr>
          </a:p>
          <a:p>
            <a:r>
              <a:rPr lang="en-US" b="1" dirty="0" smtClean="0">
                <a:latin typeface="Arial Black" pitchFamily="34" charset="0"/>
              </a:rPr>
              <a:t>CLASS : III BBA  </a:t>
            </a:r>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GOD\Pictures\3l3.png"/>
          <p:cNvPicPr>
            <a:picLocks noGrp="1" noChangeAspect="1" noChangeArrowheads="1"/>
          </p:cNvPicPr>
          <p:nvPr>
            <p:ph idx="1"/>
          </p:nvPr>
        </p:nvPicPr>
        <p:blipFill>
          <a:blip r:embed="rId2" cstate="print"/>
          <a:stretch>
            <a:fillRect/>
          </a:stretch>
        </p:blipFill>
        <p:spPr bwMode="auto">
          <a:xfrm>
            <a:off x="542925" y="2982119"/>
            <a:ext cx="8058150" cy="22955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t>Functional Strategy</a:t>
            </a:r>
          </a:p>
          <a:p>
            <a:pPr fontAlgn="base"/>
            <a:r>
              <a:rPr lang="en-US" dirty="0" smtClean="0"/>
              <a:t>This is the day-to-day strategy that is going to keep your organization moving in the right direction. Just as some businesses fail to plan from a top-level perspective, other businesses fail to plan at this bottom-level. This level of strategy is perhaps the most important of all, as without a daily plan you are going to be stuck in neutral while your competition continues to drive forward. As you work on putting together your functional strategies, remember to keep in mind your higher level goals so that everything is coordinated and working toward the same end.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098" name="Picture 2" descr="C:\Users\GOD\Pictures\3l4.png"/>
          <p:cNvPicPr>
            <a:picLocks noGrp="1" noChangeAspect="1" noChangeArrowheads="1"/>
          </p:cNvPicPr>
          <p:nvPr>
            <p:ph idx="1"/>
          </p:nvPr>
        </p:nvPicPr>
        <p:blipFill>
          <a:blip r:embed="rId2" cstate="print"/>
          <a:stretch>
            <a:fillRect/>
          </a:stretch>
        </p:blipFill>
        <p:spPr bwMode="auto">
          <a:xfrm>
            <a:off x="547687" y="2686844"/>
            <a:ext cx="8048625" cy="288607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 MAKING </a:t>
            </a:r>
            <a:endParaRPr lang="en-US" dirty="0"/>
          </a:p>
        </p:txBody>
      </p:sp>
      <p:pic>
        <p:nvPicPr>
          <p:cNvPr id="5122" name="Picture 2" descr="C:\Users\GOD\Pictures\mis-decision-making-2-728.jpg"/>
          <p:cNvPicPr>
            <a:picLocks noGrp="1" noChangeAspect="1" noChangeArrowheads="1"/>
          </p:cNvPicPr>
          <p:nvPr>
            <p:ph idx="1"/>
          </p:nvPr>
        </p:nvPicPr>
        <p:blipFill>
          <a:blip r:embed="rId2" cstate="print"/>
          <a:srcRect/>
          <a:stretch>
            <a:fillRect/>
          </a:stretch>
        </p:blipFill>
        <p:spPr bwMode="auto">
          <a:xfrm>
            <a:off x="2057400" y="1524000"/>
            <a:ext cx="6034617" cy="452596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descr="C:\Users\GOD\Pictures\mis-decision-making-4-728.jpg"/>
          <p:cNvPicPr>
            <a:picLocks noGrp="1" noChangeAspect="1" noChangeArrowheads="1"/>
          </p:cNvPicPr>
          <p:nvPr>
            <p:ph idx="1"/>
          </p:nvPr>
        </p:nvPicPr>
        <p:blipFill>
          <a:blip r:embed="rId2" cstate="print"/>
          <a:stretch>
            <a:fillRect/>
          </a:stretch>
        </p:blipFill>
        <p:spPr bwMode="auto">
          <a:xfrm>
            <a:off x="1645708" y="1935163"/>
            <a:ext cx="5852583" cy="4389437"/>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170" name="Picture 2" descr="C:\Users\GOD\Pictures\mis-decision-making-5-728.jpg"/>
          <p:cNvPicPr>
            <a:picLocks noChangeAspect="1" noChangeArrowheads="1"/>
          </p:cNvPicPr>
          <p:nvPr/>
        </p:nvPicPr>
        <p:blipFill>
          <a:blip r:embed="rId2" cstate="print"/>
          <a:srcRect/>
          <a:stretch>
            <a:fillRect/>
          </a:stretch>
        </p:blipFill>
        <p:spPr bwMode="auto">
          <a:xfrm>
            <a:off x="1104900" y="828675"/>
            <a:ext cx="6934200" cy="520065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8194" name="Picture 2" descr="C:\Users\GOD\Pictures\mis-decision-making-6-728.jpg"/>
          <p:cNvPicPr>
            <a:picLocks noChangeAspect="1" noChangeArrowheads="1"/>
          </p:cNvPicPr>
          <p:nvPr/>
        </p:nvPicPr>
        <p:blipFill>
          <a:blip r:embed="rId2" cstate="print"/>
          <a:srcRect/>
          <a:stretch>
            <a:fillRect/>
          </a:stretch>
        </p:blipFill>
        <p:spPr bwMode="auto">
          <a:xfrm>
            <a:off x="1104900" y="828675"/>
            <a:ext cx="6934200" cy="520065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9218" name="Picture 2" descr="C:\Users\GOD\Pictures\mis-decision-making-7-728.jpg"/>
          <p:cNvPicPr>
            <a:picLocks noChangeAspect="1" noChangeArrowheads="1"/>
          </p:cNvPicPr>
          <p:nvPr/>
        </p:nvPicPr>
        <p:blipFill>
          <a:blip r:embed="rId2" cstate="print"/>
          <a:srcRect/>
          <a:stretch>
            <a:fillRect/>
          </a:stretch>
        </p:blipFill>
        <p:spPr bwMode="auto">
          <a:xfrm>
            <a:off x="1104900" y="828675"/>
            <a:ext cx="6934200" cy="520065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42" name="Picture 2" descr="C:\Users\GOD\Pictures\mis-decision-making-8-728.jpg"/>
          <p:cNvPicPr>
            <a:picLocks noGrp="1" noChangeAspect="1" noChangeArrowheads="1"/>
          </p:cNvPicPr>
          <p:nvPr>
            <p:ph idx="1"/>
          </p:nvPr>
        </p:nvPicPr>
        <p:blipFill>
          <a:blip r:embed="rId2" cstate="print"/>
          <a:stretch>
            <a:fillRect/>
          </a:stretch>
        </p:blipFill>
        <p:spPr bwMode="auto">
          <a:xfrm>
            <a:off x="1645708" y="1935163"/>
            <a:ext cx="5852583" cy="4389437"/>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 DECISION- MAKING </a:t>
            </a:r>
            <a:endParaRPr lang="en-US" dirty="0"/>
          </a:p>
        </p:txBody>
      </p:sp>
      <p:pic>
        <p:nvPicPr>
          <p:cNvPr id="11266" name="Picture 2" descr="C:\Users\GOD\Pictures\rational-decision-making-in-mis-2-638.jpg"/>
          <p:cNvPicPr>
            <a:picLocks noGrp="1" noChangeAspect="1" noChangeArrowheads="1"/>
          </p:cNvPicPr>
          <p:nvPr>
            <p:ph idx="1"/>
          </p:nvPr>
        </p:nvPicPr>
        <p:blipFill>
          <a:blip r:embed="rId2" cstate="print"/>
          <a:stretch>
            <a:fillRect/>
          </a:stretch>
        </p:blipFill>
        <p:spPr bwMode="auto">
          <a:xfrm>
            <a:off x="1648763" y="1935163"/>
            <a:ext cx="5846473" cy="4389437"/>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What </a:t>
            </a:r>
            <a:r>
              <a:rPr lang="en-US" b="1" dirty="0"/>
              <a:t>is MIS?</a:t>
            </a:r>
            <a:br>
              <a:rPr lang="en-US" b="1" dirty="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MIS </a:t>
            </a:r>
            <a:r>
              <a:rPr lang="en-US" dirty="0"/>
              <a:t>is the use of information technology, people, and business processes to record, store and process data to produce information that decision makers can use to make day to </a:t>
            </a:r>
            <a:r>
              <a:rPr lang="en-US" dirty="0" smtClean="0"/>
              <a:t>day decisions.</a:t>
            </a:r>
          </a:p>
          <a:p>
            <a:pPr>
              <a:buNone/>
            </a:pP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2290" name="Picture 2" descr="C:\Users\GOD\Pictures\rational-decision-making-in-mis-3-638.jpg"/>
          <p:cNvPicPr>
            <a:picLocks noChangeAspect="1" noChangeArrowheads="1"/>
          </p:cNvPicPr>
          <p:nvPr/>
        </p:nvPicPr>
        <p:blipFill>
          <a:blip r:embed="rId2" cstate="print"/>
          <a:srcRect/>
          <a:stretch>
            <a:fillRect/>
          </a:stretch>
        </p:blipFill>
        <p:spPr bwMode="auto">
          <a:xfrm>
            <a:off x="1533525" y="1147763"/>
            <a:ext cx="6076950" cy="4562475"/>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3314" name="Picture 2" descr="C:\Users\GOD\Pictures\rational-decision-making-in-mis-5-638.jpg"/>
          <p:cNvPicPr>
            <a:picLocks noGrp="1" noChangeAspect="1" noChangeArrowheads="1"/>
          </p:cNvPicPr>
          <p:nvPr>
            <p:ph idx="1"/>
          </p:nvPr>
        </p:nvPicPr>
        <p:blipFill>
          <a:blip r:embed="rId2" cstate="print"/>
          <a:stretch>
            <a:fillRect/>
          </a:stretch>
        </p:blipFill>
        <p:spPr bwMode="auto">
          <a:xfrm>
            <a:off x="1648763" y="1935163"/>
            <a:ext cx="5846473" cy="438943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Components of MIS</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b="1" dirty="0"/>
          </a:p>
          <a:p>
            <a:r>
              <a:rPr lang="en-US" dirty="0"/>
              <a:t>The major components of a typical management information system are;</a:t>
            </a:r>
          </a:p>
          <a:p>
            <a:r>
              <a:rPr lang="en-US" b="1" dirty="0"/>
              <a:t>People</a:t>
            </a:r>
            <a:r>
              <a:rPr lang="en-US" dirty="0"/>
              <a:t> – people who use the information system</a:t>
            </a:r>
          </a:p>
          <a:p>
            <a:r>
              <a:rPr lang="en-US" b="1" dirty="0"/>
              <a:t>Data</a:t>
            </a:r>
            <a:r>
              <a:rPr lang="en-US" dirty="0"/>
              <a:t> – the data that the information system records</a:t>
            </a:r>
          </a:p>
          <a:p>
            <a:r>
              <a:rPr lang="en-US" b="1" dirty="0"/>
              <a:t>Business Procedures</a:t>
            </a:r>
            <a:r>
              <a:rPr lang="en-US" dirty="0"/>
              <a:t> – procedures put in place on how to record, store and analyze data</a:t>
            </a:r>
          </a:p>
          <a:p>
            <a:r>
              <a:rPr lang="en-US" b="1" dirty="0"/>
              <a:t>Hardware</a:t>
            </a:r>
            <a:r>
              <a:rPr lang="en-US" dirty="0"/>
              <a:t> – these include servers, workstations, networking equipment, printers, etc.</a:t>
            </a:r>
          </a:p>
          <a:p>
            <a:r>
              <a:rPr lang="en-US" b="1" dirty="0"/>
              <a:t>Software</a:t>
            </a:r>
            <a:r>
              <a:rPr lang="en-US" dirty="0"/>
              <a:t> – these are programs used to handle the data. These include programs such as spreadsheet programs, database software, etc.</a:t>
            </a:r>
          </a:p>
          <a:p>
            <a:pPr>
              <a:buNone/>
            </a:pPr>
            <a:endParaRPr lang="en-US" b="1"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Types </a:t>
            </a:r>
            <a:r>
              <a:rPr lang="en-US" b="1" dirty="0"/>
              <a:t>of Information Systems</a:t>
            </a:r>
            <a:br>
              <a:rPr lang="en-US" b="1" dirty="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The type of information system that a user uses depends on their level in an organization. The following diagram shows the three major levels of users in an organization and the type of information system that they </a:t>
            </a:r>
            <a:r>
              <a:rPr lang="en-US" dirty="0" smtClean="0"/>
              <a:t>use.</a:t>
            </a:r>
          </a:p>
          <a:p>
            <a:pPr>
              <a:buNone/>
            </a:pP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descr="C:\Users\GOD\AppData\Local\Temp\012316_0709_WhatisMISM1.png"/>
          <p:cNvPicPr>
            <a:picLocks noGrp="1" noChangeAspect="1" noChangeArrowheads="1"/>
          </p:cNvPicPr>
          <p:nvPr>
            <p:ph idx="1"/>
          </p:nvPr>
        </p:nvPicPr>
        <p:blipFill>
          <a:blip r:embed="rId2" cstate="print"/>
          <a:stretch>
            <a:fillRect/>
          </a:stretch>
        </p:blipFill>
        <p:spPr bwMode="auto">
          <a:xfrm>
            <a:off x="1566862" y="2282031"/>
            <a:ext cx="6010275" cy="36957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a:t>S</a:t>
            </a:r>
            <a:r>
              <a:rPr lang="en-US" b="1" dirty="0" smtClean="0"/>
              <a:t>trategic Management</a:t>
            </a:r>
            <a:r>
              <a:rPr lang="en-US" b="1" dirty="0"/>
              <a:t/>
            </a:r>
            <a:br>
              <a:rPr lang="en-US" b="1" dirty="0"/>
            </a:b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pPr>
              <a:buNone/>
            </a:pPr>
            <a:r>
              <a:rPr lang="en-US" dirty="0"/>
              <a:t> </a:t>
            </a:r>
            <a:r>
              <a:rPr lang="en-US" dirty="0" smtClean="0"/>
              <a:t>           Strategic </a:t>
            </a:r>
            <a:r>
              <a:rPr lang="en-US" dirty="0"/>
              <a:t>management is the continuous planning, monitoring, analysis and assessment of all that is necessary for an organization to meet its goals and objectives. </a:t>
            </a:r>
          </a:p>
          <a:p>
            <a:pPr>
              <a:buNone/>
            </a:pP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Three Levels of Strategy</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b="1" dirty="0" smtClean="0"/>
              <a:t>Corporate Strategy</a:t>
            </a:r>
          </a:p>
          <a:p>
            <a:pPr fontAlgn="base"/>
            <a:r>
              <a:rPr lang="en-US" dirty="0" smtClean="0"/>
              <a:t>The first level of strategy in the business world is corporate strategy, which sits at the ‘top of the heap’. Before you dive into deeper, more specific strategy, you need to outline a general strategy that is going to oversee everything else that you do. At a most basic level, corporate strategy will outline exactly what businesses you are going to engage in, and how you plan to enter and win in those markets.</a:t>
            </a:r>
          </a:p>
          <a:p>
            <a:pPr fontAlgn="base"/>
            <a:endParaRPr lang="en-US" dirty="0" smtClean="0"/>
          </a:p>
          <a:p>
            <a:pPr fontAlgn="base"/>
            <a:endParaRPr lang="en-US" dirty="0" smtClean="0"/>
          </a:p>
          <a:p>
            <a:pPr fontAlgn="base"/>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GOD\Pictures\3l2.png"/>
          <p:cNvPicPr>
            <a:picLocks noGrp="1" noChangeAspect="1" noChangeArrowheads="1"/>
          </p:cNvPicPr>
          <p:nvPr>
            <p:ph idx="1"/>
          </p:nvPr>
        </p:nvPicPr>
        <p:blipFill>
          <a:blip r:embed="rId2" cstate="print"/>
          <a:stretch>
            <a:fillRect/>
          </a:stretch>
        </p:blipFill>
        <p:spPr bwMode="auto">
          <a:xfrm>
            <a:off x="504825" y="2982119"/>
            <a:ext cx="8134350" cy="22955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Business Strategy</a:t>
            </a:r>
          </a:p>
          <a:p>
            <a:pPr fontAlgn="base"/>
            <a:r>
              <a:rPr lang="en-US" dirty="0" smtClean="0"/>
              <a:t>It is best to think of this level of strategy as a ‘step down’ from the corporate strategy level. In other words, the strategies that you outline at this level are slightly more specific and they usually relate to the smaller businesses within the larger organization.</a:t>
            </a:r>
          </a:p>
          <a:p>
            <a:pPr fontAlgn="base"/>
            <a:r>
              <a:rPr lang="en-US" dirty="0" smtClean="0"/>
              <a:t>Carrying over our previous example, you would be outlining separate strategies for selling cookies and selling cookie-making equipment at this level. You may be going after convenience stores and grocery stores to sell your cookies, while you may be looking at department stores and the internet to sell your equipment. Those are dramatically different strategies, so they will be broken out at this level.</a:t>
            </a:r>
          </a:p>
          <a:p>
            <a:pPr fontAlgn="base">
              <a:buNone/>
            </a:pPr>
            <a:endParaRPr lang="en-US" dirty="0" smtClean="0"/>
          </a:p>
          <a:p>
            <a:endParaRPr lang="en-US" b="1"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TotalTime>
  <Words>455</Words>
  <Application>Microsoft Office PowerPoint</Application>
  <PresentationFormat>On-screen Show (4:3)</PresentationFormat>
  <Paragraphs>34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DEPARTMENT OF BBA </vt:lpstr>
      <vt:lpstr>  What is MIS?  </vt:lpstr>
      <vt:lpstr>Components of MIS </vt:lpstr>
      <vt:lpstr>  Types of Information Systems  </vt:lpstr>
      <vt:lpstr>Slide 5</vt:lpstr>
      <vt:lpstr>  Strategic Management  </vt:lpstr>
      <vt:lpstr>Three Levels of Strategy </vt:lpstr>
      <vt:lpstr>Slide 8</vt:lpstr>
      <vt:lpstr>Slide 9</vt:lpstr>
      <vt:lpstr>Slide 10</vt:lpstr>
      <vt:lpstr>Slide 11</vt:lpstr>
      <vt:lpstr>Slide 12</vt:lpstr>
      <vt:lpstr>DECISION MAKING </vt:lpstr>
      <vt:lpstr>Slide 14</vt:lpstr>
      <vt:lpstr>Slide 15</vt:lpstr>
      <vt:lpstr>Slide 16</vt:lpstr>
      <vt:lpstr>Slide 17</vt:lpstr>
      <vt:lpstr>Slide 18</vt:lpstr>
      <vt:lpstr>RATIONAL DECISION- MAKING </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INFORMATION SYSTEM</dc:title>
  <dc:creator>GOD</dc:creator>
  <cp:lastModifiedBy>GOD</cp:lastModifiedBy>
  <cp:revision>9</cp:revision>
  <dcterms:created xsi:type="dcterms:W3CDTF">2019-01-09T16:41:02Z</dcterms:created>
  <dcterms:modified xsi:type="dcterms:W3CDTF">2021-01-26T14:22:05Z</dcterms:modified>
</cp:coreProperties>
</file>