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8" r:id="rId2"/>
    <p:sldId id="256" r:id="rId3"/>
    <p:sldId id="257" r:id="rId4"/>
    <p:sldId id="258" r:id="rId5"/>
    <p:sldId id="259" r:id="rId6"/>
    <p:sldId id="260" r:id="rId7"/>
    <p:sldId id="261" r:id="rId8"/>
    <p:sldId id="262" r:id="rId9"/>
    <p:sldId id="279" r:id="rId10"/>
    <p:sldId id="280" r:id="rId11"/>
    <p:sldId id="281" r:id="rId12"/>
    <p:sldId id="282" r:id="rId13"/>
    <p:sldId id="287" r:id="rId14"/>
    <p:sldId id="263" r:id="rId15"/>
    <p:sldId id="264" r:id="rId16"/>
    <p:sldId id="265" r:id="rId17"/>
    <p:sldId id="266" r:id="rId18"/>
    <p:sldId id="267" r:id="rId19"/>
    <p:sldId id="268" r:id="rId20"/>
    <p:sldId id="269"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2EFA"/>
    <a:srgbClr val="0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5" d="100"/>
          <a:sy n="65" d="100"/>
        </p:scale>
        <p:origin x="66" y="1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2400" dirty="0" smtClean="0">
                <a:solidFill>
                  <a:schemeClr val="tx1"/>
                </a:solidFill>
                <a:latin typeface="Arial Black" panose="020B0A04020102020204" pitchFamily="34" charset="0"/>
              </a:rPr>
              <a:t>TOPIC :CONSUMER BEHAVIOUR</a:t>
            </a:r>
            <a:br>
              <a:rPr lang="en-IN" sz="2400" dirty="0" smtClean="0">
                <a:solidFill>
                  <a:schemeClr val="tx1"/>
                </a:solidFill>
                <a:latin typeface="Arial Black" panose="020B0A04020102020204" pitchFamily="34" charset="0"/>
              </a:rPr>
            </a:br>
            <a:r>
              <a:rPr lang="en-IN" sz="2400" dirty="0" smtClean="0">
                <a:solidFill>
                  <a:schemeClr val="tx1"/>
                </a:solidFill>
                <a:latin typeface="Arial Black" panose="020B0A04020102020204" pitchFamily="34" charset="0"/>
              </a:rPr>
              <a:t>FACULTY NAME : P.KAVIMANI </a:t>
            </a:r>
            <a:br>
              <a:rPr lang="en-IN" sz="2400" dirty="0" smtClean="0">
                <a:solidFill>
                  <a:schemeClr val="tx1"/>
                </a:solidFill>
                <a:latin typeface="Arial Black" panose="020B0A04020102020204" pitchFamily="34" charset="0"/>
              </a:rPr>
            </a:br>
            <a:r>
              <a:rPr lang="en-IN" sz="2400" dirty="0" smtClean="0">
                <a:solidFill>
                  <a:schemeClr val="tx1"/>
                </a:solidFill>
                <a:latin typeface="Arial Black" panose="020B0A04020102020204" pitchFamily="34" charset="0"/>
              </a:rPr>
              <a:t>DEPARTMENT : BUSINESS ADMINISTRATION  </a:t>
            </a:r>
            <a:endParaRPr lang="en-IN" sz="2400" dirty="0">
              <a:solidFill>
                <a:schemeClr val="tx1"/>
              </a:solidFill>
              <a:latin typeface="Arial Black" panose="020B0A04020102020204" pitchFamily="34" charset="0"/>
            </a:endParaRPr>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3505985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chemeClr val="accent3"/>
                </a:solidFill>
              </a:rPr>
              <a:t>Consumer research paradigms</a:t>
            </a:r>
            <a:endParaRPr lang="en-IN" dirty="0">
              <a:solidFill>
                <a:schemeClr val="accent3"/>
              </a:solidFill>
            </a:endParaRPr>
          </a:p>
        </p:txBody>
      </p:sp>
      <p:sp>
        <p:nvSpPr>
          <p:cNvPr id="3" name="Content Placeholder 2"/>
          <p:cNvSpPr>
            <a:spLocks noGrp="1"/>
          </p:cNvSpPr>
          <p:nvPr>
            <p:ph idx="1"/>
          </p:nvPr>
        </p:nvSpPr>
        <p:spPr>
          <a:xfrm>
            <a:off x="677334" y="1270000"/>
            <a:ext cx="7635393" cy="4445000"/>
          </a:xfrm>
        </p:spPr>
        <p:txBody>
          <a:bodyPr>
            <a:noAutofit/>
          </a:bodyPr>
          <a:lstStyle/>
          <a:p>
            <a:r>
              <a:rPr lang="en-IN" sz="2800" dirty="0" smtClean="0"/>
              <a:t>Usually customers hesitates  to reveal their reasons or motivational factor which made them to purchase a product or service. At that time the consumer researchers use the two different types of research  methodology to study consumer behaviour:</a:t>
            </a:r>
          </a:p>
          <a:p>
            <a:pPr>
              <a:buNone/>
            </a:pPr>
            <a:r>
              <a:rPr lang="en-IN" sz="2800" dirty="0" smtClean="0"/>
              <a:t>           1. Quantitative Research  </a:t>
            </a:r>
          </a:p>
          <a:p>
            <a:pPr>
              <a:buNone/>
            </a:pPr>
            <a:r>
              <a:rPr lang="en-IN" sz="2800" dirty="0" smtClean="0"/>
              <a:t>           2. Qualitative Research                          </a:t>
            </a:r>
            <a:r>
              <a:rPr lang="en-IN" sz="2800" dirty="0" smtClean="0">
                <a:solidFill>
                  <a:schemeClr val="tx1">
                    <a:lumMod val="95000"/>
                    <a:lumOff val="5000"/>
                  </a:schemeClr>
                </a:solidFill>
              </a:rPr>
              <a:t> </a:t>
            </a:r>
            <a:endParaRPr lang="en-IN" sz="2800" dirty="0">
              <a:solidFill>
                <a:schemeClr val="tx1">
                  <a:lumMod val="95000"/>
                  <a:lumOff val="5000"/>
                </a:schemeClr>
              </a:solidFill>
            </a:endParaRPr>
          </a:p>
        </p:txBody>
      </p:sp>
    </p:spTree>
    <p:extLst>
      <p:ext uri="{BB962C8B-B14F-4D97-AF65-F5344CB8AC3E}">
        <p14:creationId xmlns:p14="http://schemas.microsoft.com/office/powerpoint/2010/main" val="263750330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4851"/>
            <a:ext cx="8596668" cy="940157"/>
          </a:xfrm>
        </p:spPr>
        <p:txBody>
          <a:bodyPr/>
          <a:lstStyle/>
          <a:p>
            <a:r>
              <a:rPr lang="en-IN" dirty="0" smtClean="0"/>
              <a:t>Paradigms of  research</a:t>
            </a:r>
            <a:endParaRPr lang="en-IN" dirty="0"/>
          </a:p>
        </p:txBody>
      </p:sp>
      <p:sp>
        <p:nvSpPr>
          <p:cNvPr id="3" name="Content Placeholder 2"/>
          <p:cNvSpPr>
            <a:spLocks noGrp="1"/>
          </p:cNvSpPr>
          <p:nvPr>
            <p:ph idx="1"/>
          </p:nvPr>
        </p:nvSpPr>
        <p:spPr>
          <a:xfrm>
            <a:off x="677334" y="1369260"/>
            <a:ext cx="8596668" cy="4177146"/>
          </a:xfrm>
        </p:spPr>
        <p:txBody>
          <a:bodyPr>
            <a:normAutofit/>
          </a:bodyPr>
          <a:lstStyle/>
          <a:p>
            <a:r>
              <a:rPr lang="en-IN" sz="3200" dirty="0" smtClean="0"/>
              <a:t>Research paradigm based on qualitative approach based on identification of three primary types </a:t>
            </a:r>
            <a:endParaRPr lang="en-IN" sz="3200" dirty="0"/>
          </a:p>
        </p:txBody>
      </p:sp>
      <p:sp>
        <p:nvSpPr>
          <p:cNvPr id="6" name="Bevel 5"/>
          <p:cNvSpPr/>
          <p:nvPr/>
        </p:nvSpPr>
        <p:spPr>
          <a:xfrm>
            <a:off x="914400" y="3142446"/>
            <a:ext cx="3206839" cy="1481070"/>
          </a:xfrm>
          <a:prstGeom prst="bevel">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rgbClr val="002060"/>
                </a:solidFill>
              </a:rPr>
              <a:t>EXPLORATORY</a:t>
            </a:r>
            <a:endParaRPr lang="en-IN" dirty="0">
              <a:solidFill>
                <a:srgbClr val="002060"/>
              </a:solidFill>
            </a:endParaRPr>
          </a:p>
        </p:txBody>
      </p:sp>
      <p:sp>
        <p:nvSpPr>
          <p:cNvPr id="7" name="Bevel 6"/>
          <p:cNvSpPr/>
          <p:nvPr/>
        </p:nvSpPr>
        <p:spPr>
          <a:xfrm>
            <a:off x="5718220" y="3142445"/>
            <a:ext cx="3155324" cy="1481071"/>
          </a:xfrm>
          <a:prstGeom prst="bevel">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rgbClr val="002060"/>
                </a:solidFill>
              </a:rPr>
              <a:t>DESCRIPTIVE</a:t>
            </a:r>
            <a:endParaRPr lang="en-IN" dirty="0">
              <a:solidFill>
                <a:srgbClr val="002060"/>
              </a:solidFill>
            </a:endParaRPr>
          </a:p>
        </p:txBody>
      </p:sp>
      <p:sp>
        <p:nvSpPr>
          <p:cNvPr id="8" name="Bevel 7"/>
          <p:cNvSpPr/>
          <p:nvPr/>
        </p:nvSpPr>
        <p:spPr>
          <a:xfrm>
            <a:off x="3309870" y="4983835"/>
            <a:ext cx="3335629" cy="1412866"/>
          </a:xfrm>
          <a:prstGeom prst="bevel">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rgbClr val="002060"/>
                </a:solidFill>
              </a:rPr>
              <a:t>EXPLANATORY</a:t>
            </a:r>
            <a:endParaRPr lang="en-IN" dirty="0">
              <a:solidFill>
                <a:srgbClr val="002060"/>
              </a:solidFill>
            </a:endParaRPr>
          </a:p>
        </p:txBody>
      </p:sp>
    </p:spTree>
    <p:extLst>
      <p:ext uri="{BB962C8B-B14F-4D97-AF65-F5344CB8AC3E}">
        <p14:creationId xmlns:p14="http://schemas.microsoft.com/office/powerpoint/2010/main" val="36139013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670" y="512093"/>
            <a:ext cx="8488392" cy="5000065"/>
          </a:xfrm>
        </p:spPr>
        <p:txBody>
          <a:bodyPr/>
          <a:lstStyle/>
          <a:p>
            <a:pPr>
              <a:buFont typeface="Wingdings" panose="05000000000000000000" pitchFamily="2" charset="2"/>
              <a:buChar char="Ø"/>
            </a:pPr>
            <a:r>
              <a:rPr lang="en-IN" sz="2800" dirty="0" smtClean="0"/>
              <a:t>When researchers talk about different approaches of research, they talk about </a:t>
            </a:r>
            <a:r>
              <a:rPr lang="en-IN" sz="2800" dirty="0"/>
              <a:t> </a:t>
            </a:r>
            <a:r>
              <a:rPr lang="en-IN" sz="2800" dirty="0" smtClean="0"/>
              <a:t>“paradigm” A  paradigm is “worldview” or a set of assumptions about how things work.</a:t>
            </a:r>
          </a:p>
          <a:p>
            <a:pPr marL="0" indent="0">
              <a:buNone/>
            </a:pPr>
            <a:r>
              <a:rPr lang="en-IN" dirty="0"/>
              <a:t> </a:t>
            </a:r>
            <a:r>
              <a:rPr lang="en-IN" dirty="0" smtClean="0"/>
              <a:t>    </a:t>
            </a:r>
          </a:p>
          <a:p>
            <a:pPr>
              <a:buFont typeface="Wingdings" panose="05000000000000000000" pitchFamily="2" charset="2"/>
              <a:buChar char="Ø"/>
            </a:pPr>
            <a:r>
              <a:rPr lang="en-IN" sz="2800" dirty="0"/>
              <a:t> </a:t>
            </a:r>
            <a:r>
              <a:rPr lang="en-IN" sz="2800" dirty="0" smtClean="0"/>
              <a:t>    </a:t>
            </a:r>
            <a:r>
              <a:rPr lang="en-IN" sz="2800" dirty="0" err="1" smtClean="0"/>
              <a:t>Rossman</a:t>
            </a:r>
            <a:r>
              <a:rPr lang="en-IN" sz="2800" dirty="0" smtClean="0"/>
              <a:t> and Rallis define paradigm as “shared  understandings of reality”. Qualitative and quantitative research methods involve very different  assumptions about how research should be conducted and also the role of the researcher.        </a:t>
            </a:r>
            <a:endParaRPr lang="en-IN" sz="2800" dirty="0"/>
          </a:p>
        </p:txBody>
      </p:sp>
    </p:spTree>
    <p:extLst>
      <p:ext uri="{BB962C8B-B14F-4D97-AF65-F5344CB8AC3E}">
        <p14:creationId xmlns:p14="http://schemas.microsoft.com/office/powerpoint/2010/main" val="33284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solidFill>
                  <a:srgbClr val="92D050"/>
                </a:solidFill>
              </a:rPr>
              <a:t>PROCESS OF CONSUMER RESEACH</a:t>
            </a:r>
            <a:endParaRPr lang="en-IN" sz="4000" dirty="0">
              <a:solidFill>
                <a:srgbClr val="92D05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5196" y="1930400"/>
            <a:ext cx="9261456" cy="4187065"/>
          </a:xfrm>
        </p:spPr>
      </p:pic>
    </p:spTree>
    <p:extLst>
      <p:ext uri="{BB962C8B-B14F-4D97-AF65-F5344CB8AC3E}">
        <p14:creationId xmlns:p14="http://schemas.microsoft.com/office/powerpoint/2010/main" val="546531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730" y="311136"/>
            <a:ext cx="8402272" cy="1026016"/>
          </a:xfrm>
          <a:ln>
            <a:noFill/>
          </a:ln>
          <a:effectLst>
            <a:outerShdw blurRad="50800" dist="38100" dir="18900000" algn="b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IN" dirty="0" smtClean="0"/>
              <a:t>PROCESS OF COMSUMER RESAERCH</a:t>
            </a:r>
            <a:endParaRPr lang="en-IN" dirty="0"/>
          </a:p>
        </p:txBody>
      </p:sp>
      <p:sp>
        <p:nvSpPr>
          <p:cNvPr id="5" name="Cloud Callout 4"/>
          <p:cNvSpPr/>
          <p:nvPr/>
        </p:nvSpPr>
        <p:spPr>
          <a:xfrm>
            <a:off x="0" y="1655037"/>
            <a:ext cx="2544895" cy="1854353"/>
          </a:xfrm>
          <a:prstGeom prst="cloudCallout">
            <a:avLst/>
          </a:prstGeom>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Defining the objectives of the research</a:t>
            </a:r>
            <a:endParaRPr lang="en-IN" dirty="0"/>
          </a:p>
        </p:txBody>
      </p:sp>
      <p:sp>
        <p:nvSpPr>
          <p:cNvPr id="6" name="Cloud Callout 5"/>
          <p:cNvSpPr/>
          <p:nvPr/>
        </p:nvSpPr>
        <p:spPr>
          <a:xfrm>
            <a:off x="3040655" y="1655037"/>
            <a:ext cx="2809302" cy="1854353"/>
          </a:xfrm>
          <a:prstGeom prst="cloudCallout">
            <a:avLst/>
          </a:prstGeom>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Collecting and evaluating secondary data</a:t>
            </a:r>
            <a:endParaRPr lang="en-IN" sz="2000" dirty="0"/>
          </a:p>
        </p:txBody>
      </p:sp>
      <p:sp>
        <p:nvSpPr>
          <p:cNvPr id="7" name="Cloud Callout 6"/>
          <p:cNvSpPr/>
          <p:nvPr/>
        </p:nvSpPr>
        <p:spPr>
          <a:xfrm>
            <a:off x="6143871" y="1655037"/>
            <a:ext cx="2757758" cy="1854353"/>
          </a:xfrm>
          <a:prstGeom prst="cloudCallout">
            <a:avLst/>
          </a:prstGeom>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Designing a primary research study</a:t>
            </a:r>
            <a:endParaRPr lang="en-IN" sz="2000" dirty="0"/>
          </a:p>
        </p:txBody>
      </p:sp>
      <p:sp>
        <p:nvSpPr>
          <p:cNvPr id="8" name="Cloud Callout 7"/>
          <p:cNvSpPr/>
          <p:nvPr/>
        </p:nvSpPr>
        <p:spPr>
          <a:xfrm>
            <a:off x="242371" y="4473663"/>
            <a:ext cx="2302524" cy="1718632"/>
          </a:xfrm>
          <a:prstGeom prst="cloudCallout">
            <a:avLst/>
          </a:prstGeom>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Collecting  primary data</a:t>
            </a:r>
            <a:endParaRPr lang="en-IN" sz="2000" dirty="0"/>
          </a:p>
        </p:txBody>
      </p:sp>
      <p:sp>
        <p:nvSpPr>
          <p:cNvPr id="9" name="Cloud Callout 8"/>
          <p:cNvSpPr/>
          <p:nvPr/>
        </p:nvSpPr>
        <p:spPr>
          <a:xfrm>
            <a:off x="3220467" y="4086857"/>
            <a:ext cx="2629490" cy="1994053"/>
          </a:xfrm>
          <a:prstGeom prst="cloudCallout">
            <a:avLst/>
          </a:prstGeom>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Analysing the data </a:t>
            </a:r>
            <a:endParaRPr lang="en-IN" sz="2000" dirty="0"/>
          </a:p>
        </p:txBody>
      </p:sp>
      <p:sp>
        <p:nvSpPr>
          <p:cNvPr id="10" name="Cloud Callout 9"/>
          <p:cNvSpPr/>
          <p:nvPr/>
        </p:nvSpPr>
        <p:spPr>
          <a:xfrm>
            <a:off x="6525529" y="4145161"/>
            <a:ext cx="2376100" cy="1825982"/>
          </a:xfrm>
          <a:prstGeom prst="cloudCallout">
            <a:avLst/>
          </a:prstGeom>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Preparing a report on the findings</a:t>
            </a:r>
            <a:endParaRPr lang="en-IN" dirty="0"/>
          </a:p>
        </p:txBody>
      </p:sp>
      <p:sp>
        <p:nvSpPr>
          <p:cNvPr id="11" name="Content Placeholder 10"/>
          <p:cNvSpPr>
            <a:spLocks noGrp="1"/>
          </p:cNvSpPr>
          <p:nvPr>
            <p:ph idx="1"/>
          </p:nvPr>
        </p:nvSpPr>
        <p:spPr>
          <a:xfrm>
            <a:off x="0" y="824144"/>
            <a:ext cx="9420758" cy="5949751"/>
          </a:xfrm>
        </p:spPr>
        <p:txBody>
          <a:bodyPr>
            <a:normAutofit/>
          </a:bodyPr>
          <a:lstStyle/>
          <a:p>
            <a:pPr marL="0" indent="0">
              <a:buNone/>
            </a:pPr>
            <a:r>
              <a:rPr lang="en-IN" sz="3600" dirty="0" smtClean="0">
                <a:solidFill>
                  <a:srgbClr val="FF0000"/>
                </a:solidFill>
              </a:rPr>
              <a:t>SIX STEPS:</a:t>
            </a:r>
            <a:endParaRPr lang="en-IN" sz="3600" dirty="0">
              <a:solidFill>
                <a:srgbClr val="FF0000"/>
              </a:solidFill>
            </a:endParaRPr>
          </a:p>
        </p:txBody>
      </p:sp>
    </p:spTree>
    <p:extLst>
      <p:ext uri="{BB962C8B-B14F-4D97-AF65-F5344CB8AC3E}">
        <p14:creationId xmlns:p14="http://schemas.microsoft.com/office/powerpoint/2010/main" val="124693205"/>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019" y="565532"/>
            <a:ext cx="8596668" cy="1075981"/>
          </a:xfrm>
          <a:effectLst>
            <a:glow rad="228600">
              <a:schemeClr val="accent2">
                <a:satMod val="175000"/>
                <a:alpha val="40000"/>
              </a:schemeClr>
            </a:glow>
            <a:outerShdw blurRad="50800" dist="38100" dir="2700000" algn="tl" rotWithShape="0">
              <a:prstClr val="black">
                <a:alpha val="40000"/>
              </a:prstClr>
            </a:outerShdw>
          </a:effectLst>
        </p:spPr>
        <p:txBody>
          <a:bodyPr>
            <a:normAutofit fontScale="90000"/>
          </a:bodyPr>
          <a:lstStyle/>
          <a:p>
            <a:pPr algn="ctr"/>
            <a:r>
              <a:rPr lang="en-IN" dirty="0" smtClean="0">
                <a:solidFill>
                  <a:srgbClr val="FF0000"/>
                </a:solidFill>
              </a:rPr>
              <a:t>IMPORTANCE OF CONSUMER RESEACH PROCESS</a:t>
            </a:r>
            <a:endParaRPr lang="en-IN" dirty="0">
              <a:solidFill>
                <a:srgbClr val="FF0000"/>
              </a:solidFill>
            </a:endParaRPr>
          </a:p>
        </p:txBody>
      </p:sp>
      <p:sp>
        <p:nvSpPr>
          <p:cNvPr id="3" name="Content Placeholder 2"/>
          <p:cNvSpPr>
            <a:spLocks noGrp="1"/>
          </p:cNvSpPr>
          <p:nvPr>
            <p:ph idx="1"/>
          </p:nvPr>
        </p:nvSpPr>
        <p:spPr>
          <a:xfrm>
            <a:off x="394850" y="2005071"/>
            <a:ext cx="9123724" cy="4428780"/>
          </a:xfrm>
          <a:effectLst>
            <a:reflection blurRad="6350" stA="50000" endA="300" endPos="55000" dir="5400000" sy="-100000" algn="bl" rotWithShape="0"/>
          </a:effectLst>
        </p:spPr>
        <p:txBody>
          <a:bodyPr>
            <a:normAutofit fontScale="25000" lnSpcReduction="20000"/>
          </a:bodyPr>
          <a:lstStyle/>
          <a:p>
            <a:r>
              <a:rPr lang="en-IN" sz="11200" dirty="0" smtClean="0">
                <a:solidFill>
                  <a:srgbClr val="7030A0"/>
                </a:solidFill>
              </a:rPr>
              <a:t>Marketers must understand customers to design effective products:  </a:t>
            </a:r>
          </a:p>
          <a:p>
            <a:pPr marL="0" indent="0">
              <a:buNone/>
            </a:pPr>
            <a:r>
              <a:rPr lang="en-IN" sz="11200" dirty="0">
                <a:solidFill>
                  <a:srgbClr val="7030A0"/>
                </a:solidFill>
              </a:rPr>
              <a:t> </a:t>
            </a:r>
            <a:r>
              <a:rPr lang="en-IN" sz="11200" dirty="0" smtClean="0">
                <a:solidFill>
                  <a:srgbClr val="7030A0"/>
                </a:solidFill>
              </a:rPr>
              <a:t>                    </a:t>
            </a:r>
            <a:r>
              <a:rPr lang="en-IN" sz="11200" dirty="0" smtClean="0">
                <a:solidFill>
                  <a:schemeClr val="tx1">
                    <a:lumMod val="95000"/>
                    <a:lumOff val="5000"/>
                  </a:schemeClr>
                </a:solidFill>
              </a:rPr>
              <a:t>marketing strategies. </a:t>
            </a:r>
          </a:p>
          <a:p>
            <a:pPr marL="0" indent="0">
              <a:buNone/>
            </a:pPr>
            <a:r>
              <a:rPr lang="en-IN" sz="11200" dirty="0">
                <a:solidFill>
                  <a:schemeClr val="tx1">
                    <a:lumMod val="95000"/>
                    <a:lumOff val="5000"/>
                  </a:schemeClr>
                </a:solidFill>
              </a:rPr>
              <a:t> </a:t>
            </a:r>
            <a:r>
              <a:rPr lang="en-IN" sz="11200" dirty="0" smtClean="0">
                <a:solidFill>
                  <a:schemeClr val="tx1">
                    <a:lumMod val="95000"/>
                    <a:lumOff val="5000"/>
                  </a:schemeClr>
                </a:solidFill>
              </a:rPr>
              <a:t>                    products. </a:t>
            </a:r>
          </a:p>
          <a:p>
            <a:pPr marL="0" indent="0">
              <a:buNone/>
            </a:pPr>
            <a:r>
              <a:rPr lang="en-IN" sz="11200" dirty="0">
                <a:solidFill>
                  <a:schemeClr val="tx1">
                    <a:lumMod val="95000"/>
                    <a:lumOff val="5000"/>
                  </a:schemeClr>
                </a:solidFill>
              </a:rPr>
              <a:t> </a:t>
            </a:r>
            <a:r>
              <a:rPr lang="en-IN" sz="11200" dirty="0" smtClean="0">
                <a:solidFill>
                  <a:schemeClr val="tx1">
                    <a:lumMod val="95000"/>
                    <a:lumOff val="5000"/>
                  </a:schemeClr>
                </a:solidFill>
              </a:rPr>
              <a:t>                    promotional messages.  </a:t>
            </a:r>
            <a:r>
              <a:rPr lang="en-IN" sz="11200" dirty="0" smtClean="0">
                <a:solidFill>
                  <a:srgbClr val="7030A0"/>
                </a:solidFill>
              </a:rPr>
              <a:t>  </a:t>
            </a:r>
          </a:p>
          <a:p>
            <a:r>
              <a:rPr lang="en-IN" sz="11200" dirty="0" smtClean="0">
                <a:solidFill>
                  <a:srgbClr val="7030A0"/>
                </a:solidFill>
              </a:rPr>
              <a:t>There are two types of process: </a:t>
            </a:r>
          </a:p>
          <a:p>
            <a:pPr marL="0" indent="0">
              <a:buNone/>
            </a:pPr>
            <a:r>
              <a:rPr lang="en-IN" sz="11200" dirty="0" smtClean="0">
                <a:solidFill>
                  <a:srgbClr val="7030A0"/>
                </a:solidFill>
              </a:rPr>
              <a:t>                      </a:t>
            </a:r>
            <a:r>
              <a:rPr lang="en-IN" sz="11200" dirty="0" smtClean="0">
                <a:solidFill>
                  <a:schemeClr val="tx1">
                    <a:lumMod val="95000"/>
                    <a:lumOff val="5000"/>
                  </a:schemeClr>
                </a:solidFill>
              </a:rPr>
              <a:t>primary research.</a:t>
            </a:r>
          </a:p>
          <a:p>
            <a:pPr marL="0" indent="0">
              <a:buNone/>
            </a:pPr>
            <a:r>
              <a:rPr lang="en-IN" sz="11200" dirty="0">
                <a:solidFill>
                  <a:schemeClr val="tx1">
                    <a:lumMod val="95000"/>
                    <a:lumOff val="5000"/>
                  </a:schemeClr>
                </a:solidFill>
              </a:rPr>
              <a:t> </a:t>
            </a:r>
            <a:r>
              <a:rPr lang="en-IN" sz="11200" dirty="0" smtClean="0">
                <a:solidFill>
                  <a:schemeClr val="tx1">
                    <a:lumMod val="95000"/>
                    <a:lumOff val="5000"/>
                  </a:schemeClr>
                </a:solidFill>
              </a:rPr>
              <a:t>                     secondary research.</a:t>
            </a:r>
          </a:p>
          <a:p>
            <a:pPr marL="0" indent="0">
              <a:buNone/>
            </a:pPr>
            <a:endParaRPr lang="en-IN" sz="2800" dirty="0" smtClean="0">
              <a:solidFill>
                <a:srgbClr val="7030A0"/>
              </a:solidFill>
            </a:endParaRPr>
          </a:p>
          <a:p>
            <a:pPr>
              <a:buFont typeface="Wingdings" panose="05000000000000000000" pitchFamily="2" charset="2"/>
              <a:buChar char="Ø"/>
            </a:pPr>
            <a:endParaRPr lang="en-IN" sz="4000" dirty="0" smtClean="0">
              <a:solidFill>
                <a:srgbClr val="7030A0"/>
              </a:solidFill>
            </a:endParaRPr>
          </a:p>
          <a:p>
            <a:pPr>
              <a:buFont typeface="Wingdings" panose="05000000000000000000" pitchFamily="2" charset="2"/>
              <a:buChar char="Ø"/>
            </a:pPr>
            <a:endParaRPr lang="en-IN" sz="2800" dirty="0" smtClean="0">
              <a:solidFill>
                <a:schemeClr val="accent6">
                  <a:lumMod val="50000"/>
                </a:schemeClr>
              </a:solidFill>
            </a:endParaRPr>
          </a:p>
          <a:p>
            <a:pPr marL="0" indent="0">
              <a:buNone/>
            </a:pPr>
            <a:r>
              <a:rPr lang="en-IN" sz="2800" dirty="0">
                <a:solidFill>
                  <a:srgbClr val="7030A0"/>
                </a:solidFill>
              </a:rPr>
              <a:t> </a:t>
            </a:r>
            <a:r>
              <a:rPr lang="en-IN" sz="2800" dirty="0" smtClean="0">
                <a:solidFill>
                  <a:srgbClr val="7030A0"/>
                </a:solidFill>
              </a:rPr>
              <a:t>         </a:t>
            </a:r>
          </a:p>
          <a:p>
            <a:pPr marL="0" indent="0" algn="ctr">
              <a:buNone/>
            </a:pPr>
            <a:r>
              <a:rPr lang="en-IN" sz="2800" dirty="0">
                <a:solidFill>
                  <a:srgbClr val="7030A0"/>
                </a:solidFill>
              </a:rPr>
              <a:t> </a:t>
            </a:r>
            <a:r>
              <a:rPr lang="en-IN" sz="2800" dirty="0" smtClean="0">
                <a:solidFill>
                  <a:srgbClr val="7030A0"/>
                </a:solidFill>
              </a:rPr>
              <a:t>                  </a:t>
            </a:r>
          </a:p>
          <a:p>
            <a:pPr marL="0" indent="0" algn="ctr">
              <a:buNone/>
            </a:pPr>
            <a:r>
              <a:rPr lang="en-IN" sz="2800" dirty="0" smtClean="0">
                <a:solidFill>
                  <a:srgbClr val="7030A0"/>
                </a:solidFill>
              </a:rPr>
              <a:t>                        </a:t>
            </a:r>
            <a:endParaRPr lang="en-IN" sz="2800" dirty="0">
              <a:solidFill>
                <a:srgbClr val="7030A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6222" y="3166342"/>
            <a:ext cx="2883213" cy="2198871"/>
          </a:xfrm>
          <a:prstGeom prst="rect">
            <a:avLst/>
          </a:prstGeom>
        </p:spPr>
      </p:pic>
    </p:spTree>
    <p:extLst>
      <p:ext uri="{BB962C8B-B14F-4D97-AF65-F5344CB8AC3E}">
        <p14:creationId xmlns:p14="http://schemas.microsoft.com/office/powerpoint/2010/main" val="1490912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152" y="319490"/>
            <a:ext cx="11938612" cy="6367748"/>
          </a:xfrm>
        </p:spPr>
        <p:txBody>
          <a:bodyPr>
            <a:normAutofit/>
          </a:bodyPr>
          <a:lstStyle/>
          <a:p>
            <a:r>
              <a:rPr lang="en-IN" sz="3200" dirty="0" smtClean="0">
                <a:solidFill>
                  <a:schemeClr val="accent6">
                    <a:lumMod val="50000"/>
                  </a:schemeClr>
                </a:solidFill>
              </a:rPr>
              <a:t>PRIMARY RESEARCH:</a:t>
            </a:r>
            <a:r>
              <a:rPr lang="en-IN" sz="2800" dirty="0" smtClean="0">
                <a:solidFill>
                  <a:schemeClr val="accent6">
                    <a:lumMod val="50000"/>
                  </a:schemeClr>
                </a:solidFill>
              </a:rPr>
              <a:t> </a:t>
            </a:r>
          </a:p>
          <a:p>
            <a:pPr marL="0" indent="0">
              <a:buNone/>
            </a:pPr>
            <a:r>
              <a:rPr lang="en-IN" sz="2800" dirty="0">
                <a:solidFill>
                  <a:schemeClr val="accent6">
                    <a:lumMod val="50000"/>
                  </a:schemeClr>
                </a:solidFill>
              </a:rPr>
              <a:t> </a:t>
            </a:r>
            <a:r>
              <a:rPr lang="en-IN" sz="2800" dirty="0" smtClean="0">
                <a:solidFill>
                  <a:schemeClr val="accent6">
                    <a:lumMod val="50000"/>
                  </a:schemeClr>
                </a:solidFill>
              </a:rPr>
              <a:t>            </a:t>
            </a:r>
            <a:r>
              <a:rPr lang="en-IN" sz="2800" dirty="0" smtClean="0">
                <a:solidFill>
                  <a:schemeClr val="tx1">
                    <a:lumMod val="95000"/>
                    <a:lumOff val="5000"/>
                  </a:schemeClr>
                </a:solidFill>
              </a:rPr>
              <a:t>Qualitative </a:t>
            </a:r>
            <a:r>
              <a:rPr lang="en-IN" sz="2400" dirty="0" smtClean="0">
                <a:solidFill>
                  <a:srgbClr val="002060"/>
                </a:solidFill>
              </a:rPr>
              <a:t>research includes focus groups and in-depth interviews.</a:t>
            </a:r>
          </a:p>
          <a:p>
            <a:pPr marL="0" indent="0">
              <a:buNone/>
            </a:pPr>
            <a:r>
              <a:rPr lang="en-IN" sz="2400" dirty="0">
                <a:solidFill>
                  <a:srgbClr val="002060"/>
                </a:solidFill>
              </a:rPr>
              <a:t> </a:t>
            </a:r>
            <a:r>
              <a:rPr lang="en-IN" sz="2400" dirty="0" smtClean="0">
                <a:solidFill>
                  <a:srgbClr val="002060"/>
                </a:solidFill>
              </a:rPr>
              <a:t>               </a:t>
            </a:r>
            <a:r>
              <a:rPr lang="en-IN" sz="2800" dirty="0" smtClean="0">
                <a:solidFill>
                  <a:schemeClr val="tx1">
                    <a:lumMod val="95000"/>
                    <a:lumOff val="5000"/>
                  </a:schemeClr>
                </a:solidFill>
              </a:rPr>
              <a:t>Quantitative </a:t>
            </a:r>
            <a:r>
              <a:rPr lang="en-IN" sz="2400" dirty="0" smtClean="0">
                <a:solidFill>
                  <a:srgbClr val="002060"/>
                </a:solidFill>
              </a:rPr>
              <a:t>research include observation research experimentation and survey research. </a:t>
            </a:r>
          </a:p>
          <a:p>
            <a:r>
              <a:rPr lang="en-IN" sz="3200" dirty="0" smtClean="0">
                <a:solidFill>
                  <a:srgbClr val="7030A0"/>
                </a:solidFill>
              </a:rPr>
              <a:t>SECONDARY RESEARCH :</a:t>
            </a:r>
          </a:p>
          <a:p>
            <a:pPr marL="0" indent="0">
              <a:buNone/>
            </a:pPr>
            <a:r>
              <a:rPr lang="en-IN" sz="3200" dirty="0">
                <a:solidFill>
                  <a:srgbClr val="7030A0"/>
                </a:solidFill>
              </a:rPr>
              <a:t> </a:t>
            </a:r>
            <a:r>
              <a:rPr lang="en-IN" sz="3200" dirty="0" smtClean="0">
                <a:solidFill>
                  <a:srgbClr val="7030A0"/>
                </a:solidFill>
              </a:rPr>
              <a:t>           </a:t>
            </a:r>
            <a:r>
              <a:rPr lang="en-IN" sz="2800" dirty="0" smtClean="0">
                <a:solidFill>
                  <a:schemeClr val="tx1">
                    <a:lumMod val="95000"/>
                    <a:lumOff val="5000"/>
                  </a:schemeClr>
                </a:solidFill>
              </a:rPr>
              <a:t>Data that has been collected for reasons other than the specific research project at hand.</a:t>
            </a:r>
            <a:endParaRPr lang="en-IN" sz="3200" dirty="0">
              <a:solidFill>
                <a:schemeClr val="accent6">
                  <a:lumMod val="50000"/>
                </a:schemeClr>
              </a:solidFill>
            </a:endParaRPr>
          </a:p>
          <a:p>
            <a:pPr marL="0" indent="0">
              <a:buNone/>
            </a:pPr>
            <a:r>
              <a:rPr lang="en-IN" sz="2800" dirty="0" smtClean="0">
                <a:solidFill>
                  <a:schemeClr val="tx1">
                    <a:lumMod val="95000"/>
                    <a:lumOff val="5000"/>
                  </a:schemeClr>
                </a:solidFill>
              </a:rPr>
              <a:t>              There are two data's:</a:t>
            </a:r>
          </a:p>
          <a:p>
            <a:pPr marL="0" indent="0">
              <a:buNone/>
            </a:pPr>
            <a:r>
              <a:rPr lang="en-IN" sz="2800" dirty="0">
                <a:solidFill>
                  <a:schemeClr val="tx1">
                    <a:lumMod val="95000"/>
                    <a:lumOff val="5000"/>
                  </a:schemeClr>
                </a:solidFill>
              </a:rPr>
              <a:t> </a:t>
            </a:r>
            <a:r>
              <a:rPr lang="en-IN" sz="2800" dirty="0" smtClean="0">
                <a:solidFill>
                  <a:schemeClr val="tx1">
                    <a:lumMod val="95000"/>
                    <a:lumOff val="5000"/>
                  </a:schemeClr>
                </a:solidFill>
              </a:rPr>
              <a:t>                             </a:t>
            </a:r>
          </a:p>
        </p:txBody>
      </p:sp>
      <p:sp>
        <p:nvSpPr>
          <p:cNvPr id="2" name="Oval Callout 1"/>
          <p:cNvSpPr/>
          <p:nvPr/>
        </p:nvSpPr>
        <p:spPr>
          <a:xfrm>
            <a:off x="1411996" y="4587189"/>
            <a:ext cx="4142342" cy="208218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800" dirty="0" smtClean="0">
                <a:solidFill>
                  <a:srgbClr val="C00000"/>
                </a:solidFill>
              </a:rPr>
              <a:t>internal</a:t>
            </a:r>
            <a:endParaRPr lang="en-IN" sz="4800" dirty="0">
              <a:solidFill>
                <a:srgbClr val="C00000"/>
              </a:solidFill>
            </a:endParaRPr>
          </a:p>
        </p:txBody>
      </p:sp>
      <p:sp>
        <p:nvSpPr>
          <p:cNvPr id="4" name="Oval Callout 3"/>
          <p:cNvSpPr/>
          <p:nvPr/>
        </p:nvSpPr>
        <p:spPr>
          <a:xfrm>
            <a:off x="5938927" y="4559480"/>
            <a:ext cx="3817443" cy="208218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400" dirty="0" smtClean="0">
                <a:solidFill>
                  <a:srgbClr val="C00000"/>
                </a:solidFill>
              </a:rPr>
              <a:t>external</a:t>
            </a:r>
            <a:endParaRPr lang="en-IN" sz="4400" dirty="0">
              <a:solidFill>
                <a:srgbClr val="C00000"/>
              </a:solidFill>
            </a:endParaRPr>
          </a:p>
        </p:txBody>
      </p:sp>
    </p:spTree>
    <p:extLst>
      <p:ext uri="{BB962C8B-B14F-4D97-AF65-F5344CB8AC3E}">
        <p14:creationId xmlns:p14="http://schemas.microsoft.com/office/powerpoint/2010/main" val="19674380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63" y="774598"/>
            <a:ext cx="8533570" cy="1098269"/>
          </a:xfrm>
          <a:ln>
            <a:noFill/>
          </a:ln>
          <a:effectLst>
            <a:glow rad="228600">
              <a:schemeClr val="accent6">
                <a:satMod val="175000"/>
                <a:alpha val="40000"/>
              </a:schemeClr>
            </a:glow>
            <a:outerShdw blurRad="190500" dist="228600" dir="2700000" algn="ctr">
              <a:srgbClr val="000000">
                <a:alpha val="30000"/>
              </a:srgbClr>
            </a:outerShdw>
            <a:reflection blurRad="6350" stA="50000" endA="300" endPos="90000" dir="5400000" sy="-100000" algn="bl" rotWithShape="0"/>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n-IN" sz="4400" dirty="0" smtClean="0">
                <a:solidFill>
                  <a:srgbClr val="002060"/>
                </a:solidFill>
              </a:rPr>
              <a:t>CONSUMER MOTIVATION</a:t>
            </a:r>
            <a:endParaRPr lang="en-IN" sz="4400" dirty="0">
              <a:solidFill>
                <a:srgbClr val="00206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557" y="2071171"/>
            <a:ext cx="10243100" cy="4045594"/>
          </a:xfrm>
        </p:spPr>
      </p:pic>
    </p:spTree>
    <p:extLst>
      <p:ext uri="{BB962C8B-B14F-4D97-AF65-F5344CB8AC3E}">
        <p14:creationId xmlns:p14="http://schemas.microsoft.com/office/powerpoint/2010/main" val="156871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dirty="0" smtClean="0">
                <a:solidFill>
                  <a:srgbClr val="FF0000"/>
                </a:solidFill>
              </a:rPr>
              <a:t>MOTIVATION</a:t>
            </a:r>
            <a:endParaRPr lang="en-IN" sz="4000" dirty="0">
              <a:solidFill>
                <a:srgbClr val="FF0000"/>
              </a:solidFill>
            </a:endParaRPr>
          </a:p>
        </p:txBody>
      </p:sp>
      <p:sp>
        <p:nvSpPr>
          <p:cNvPr id="3" name="Content Placeholder 2"/>
          <p:cNvSpPr>
            <a:spLocks noGrp="1"/>
          </p:cNvSpPr>
          <p:nvPr>
            <p:ph idx="1"/>
          </p:nvPr>
        </p:nvSpPr>
        <p:spPr>
          <a:xfrm>
            <a:off x="180623" y="1396422"/>
            <a:ext cx="10703090" cy="5233012"/>
          </a:xfrm>
        </p:spPr>
        <p:txBody>
          <a:bodyPr>
            <a:normAutofit lnSpcReduction="10000"/>
          </a:bodyPr>
          <a:lstStyle/>
          <a:p>
            <a:r>
              <a:rPr lang="en-IN" sz="2400" dirty="0" smtClean="0"/>
              <a:t>Motivation is the driving force within individuals which impels them to action.</a:t>
            </a:r>
          </a:p>
          <a:p>
            <a:pPr marL="0" indent="0" algn="ctr">
              <a:buNone/>
            </a:pPr>
            <a:r>
              <a:rPr lang="en-IN" sz="4000" dirty="0">
                <a:solidFill>
                  <a:srgbClr val="FF0000"/>
                </a:solidFill>
              </a:rPr>
              <a:t> </a:t>
            </a:r>
            <a:r>
              <a:rPr lang="en-IN" sz="4000" dirty="0" smtClean="0">
                <a:solidFill>
                  <a:srgbClr val="FF0000"/>
                </a:solidFill>
              </a:rPr>
              <a:t>NEEDS OF MOTIVATION                                        </a:t>
            </a:r>
          </a:p>
          <a:p>
            <a:r>
              <a:rPr lang="en-IN" sz="2400" dirty="0" smtClean="0"/>
              <a:t>Innate needs - </a:t>
            </a:r>
            <a:r>
              <a:rPr lang="en-IN" sz="2400" dirty="0" smtClean="0">
                <a:solidFill>
                  <a:srgbClr val="00B050"/>
                </a:solidFill>
              </a:rPr>
              <a:t>Biogenic or primary </a:t>
            </a:r>
            <a:r>
              <a:rPr lang="en-IN" sz="2400" dirty="0" smtClean="0">
                <a:solidFill>
                  <a:schemeClr val="tx1">
                    <a:lumMod val="95000"/>
                    <a:lumOff val="5000"/>
                  </a:schemeClr>
                </a:solidFill>
              </a:rPr>
              <a:t>- physiological needs.</a:t>
            </a:r>
          </a:p>
          <a:p>
            <a:r>
              <a:rPr lang="en-IN" sz="2400" dirty="0" smtClean="0">
                <a:solidFill>
                  <a:schemeClr val="tx1">
                    <a:lumMod val="95000"/>
                    <a:lumOff val="5000"/>
                  </a:schemeClr>
                </a:solidFill>
              </a:rPr>
              <a:t>Acquired needs- </a:t>
            </a:r>
            <a:r>
              <a:rPr lang="en-IN" sz="2400" dirty="0" smtClean="0">
                <a:solidFill>
                  <a:srgbClr val="00B050"/>
                </a:solidFill>
              </a:rPr>
              <a:t>psychological or secondary </a:t>
            </a:r>
            <a:r>
              <a:rPr lang="en-IN" sz="2400" dirty="0" smtClean="0">
                <a:solidFill>
                  <a:schemeClr val="tx1">
                    <a:lumMod val="95000"/>
                    <a:lumOff val="5000"/>
                  </a:schemeClr>
                </a:solidFill>
              </a:rPr>
              <a:t>learned from culture or environment.</a:t>
            </a:r>
          </a:p>
          <a:p>
            <a:r>
              <a:rPr lang="en-IN" sz="2400" dirty="0" smtClean="0">
                <a:solidFill>
                  <a:schemeClr val="tx1">
                    <a:lumMod val="95000"/>
                    <a:lumOff val="5000"/>
                  </a:schemeClr>
                </a:solidFill>
              </a:rPr>
              <a:t>Extrinsic needs -motivates an individual to achieve end result.</a:t>
            </a:r>
          </a:p>
          <a:p>
            <a:r>
              <a:rPr lang="en-IN" sz="2400" dirty="0" smtClean="0">
                <a:solidFill>
                  <a:schemeClr val="tx1">
                    <a:lumMod val="95000"/>
                    <a:lumOff val="5000"/>
                  </a:schemeClr>
                </a:solidFill>
              </a:rPr>
              <a:t>Intrinsic needs -his/her own comfort.</a:t>
            </a:r>
          </a:p>
          <a:p>
            <a:r>
              <a:rPr lang="en-IN" sz="2400" dirty="0" smtClean="0">
                <a:solidFill>
                  <a:schemeClr val="tx1">
                    <a:lumMod val="95000"/>
                    <a:lumOff val="5000"/>
                  </a:schemeClr>
                </a:solidFill>
              </a:rPr>
              <a:t>MOTIVES-Positive and Negative.</a:t>
            </a:r>
          </a:p>
          <a:p>
            <a:pPr marL="0" indent="0">
              <a:buNone/>
            </a:pPr>
            <a:r>
              <a:rPr lang="en-IN" sz="2400" dirty="0">
                <a:solidFill>
                  <a:schemeClr val="tx1">
                    <a:lumMod val="95000"/>
                    <a:lumOff val="5000"/>
                  </a:schemeClr>
                </a:solidFill>
              </a:rPr>
              <a:t> </a:t>
            </a:r>
            <a:r>
              <a:rPr lang="en-IN" sz="2400" dirty="0" smtClean="0">
                <a:solidFill>
                  <a:schemeClr val="tx1">
                    <a:lumMod val="95000"/>
                    <a:lumOff val="5000"/>
                  </a:schemeClr>
                </a:solidFill>
              </a:rPr>
              <a:t>      positive-shaping up the body.</a:t>
            </a:r>
          </a:p>
          <a:p>
            <a:pPr marL="0" indent="0">
              <a:buNone/>
            </a:pPr>
            <a:r>
              <a:rPr lang="en-IN" sz="2400" dirty="0">
                <a:solidFill>
                  <a:schemeClr val="tx1">
                    <a:lumMod val="95000"/>
                    <a:lumOff val="5000"/>
                  </a:schemeClr>
                </a:solidFill>
              </a:rPr>
              <a:t> </a:t>
            </a:r>
            <a:r>
              <a:rPr lang="en-IN" sz="2400" dirty="0" smtClean="0">
                <a:solidFill>
                  <a:schemeClr val="tx1">
                    <a:lumMod val="95000"/>
                    <a:lumOff val="5000"/>
                  </a:schemeClr>
                </a:solidFill>
              </a:rPr>
              <a:t>      negative-To avoid health problem.   </a:t>
            </a:r>
            <a:r>
              <a:rPr lang="en-IN" sz="2400" dirty="0" smtClean="0">
                <a:solidFill>
                  <a:srgbClr val="00B050"/>
                </a:solidFill>
              </a:rPr>
              <a:t> </a:t>
            </a:r>
            <a:endParaRPr lang="en-IN" sz="2400" dirty="0">
              <a:solidFill>
                <a:srgbClr val="00B050"/>
              </a:solidFill>
            </a:endParaRPr>
          </a:p>
        </p:txBody>
      </p:sp>
    </p:spTree>
    <p:extLst>
      <p:ext uri="{BB962C8B-B14F-4D97-AF65-F5344CB8AC3E}">
        <p14:creationId xmlns:p14="http://schemas.microsoft.com/office/powerpoint/2010/main" val="2230822167"/>
      </p:ext>
    </p:extLst>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131" y="100019"/>
            <a:ext cx="8493304" cy="527942"/>
          </a:xfrm>
        </p:spPr>
        <p:txBody>
          <a:bodyPr>
            <a:normAutofit/>
          </a:bodyPr>
          <a:lstStyle/>
          <a:p>
            <a:r>
              <a:rPr lang="en-IN" sz="2800" dirty="0" smtClean="0">
                <a:solidFill>
                  <a:schemeClr val="accent6">
                    <a:lumMod val="50000"/>
                  </a:schemeClr>
                </a:solidFill>
              </a:rPr>
              <a:t>NATURE OF MOTIVATION: </a:t>
            </a:r>
            <a:endParaRPr lang="en-IN" sz="2800" dirty="0">
              <a:solidFill>
                <a:schemeClr val="accent6">
                  <a:lumMod val="50000"/>
                </a:schemeClr>
              </a:solidFill>
            </a:endParaRPr>
          </a:p>
        </p:txBody>
      </p:sp>
      <p:sp>
        <p:nvSpPr>
          <p:cNvPr id="3" name="Content Placeholder 2"/>
          <p:cNvSpPr>
            <a:spLocks noGrp="1"/>
          </p:cNvSpPr>
          <p:nvPr>
            <p:ph idx="1"/>
          </p:nvPr>
        </p:nvSpPr>
        <p:spPr>
          <a:xfrm>
            <a:off x="88135" y="539827"/>
            <a:ext cx="9694843" cy="6136395"/>
          </a:xfrm>
        </p:spPr>
        <p:txBody>
          <a:bodyPr>
            <a:normAutofit/>
          </a:bodyPr>
          <a:lstStyle/>
          <a:p>
            <a:pPr>
              <a:buFont typeface="Wingdings" panose="05000000000000000000" pitchFamily="2" charset="2"/>
              <a:buChar char="ü"/>
            </a:pPr>
            <a:r>
              <a:rPr lang="en-IN" sz="2400" dirty="0" smtClean="0">
                <a:solidFill>
                  <a:schemeClr val="accent1">
                    <a:lumMod val="75000"/>
                  </a:schemeClr>
                </a:solidFill>
              </a:rPr>
              <a:t>Based on motives.</a:t>
            </a:r>
          </a:p>
          <a:p>
            <a:pPr>
              <a:buFont typeface="Wingdings" panose="05000000000000000000" pitchFamily="2" charset="2"/>
              <a:buChar char="ü"/>
            </a:pPr>
            <a:r>
              <a:rPr lang="en-IN" sz="2400" dirty="0" smtClean="0">
                <a:solidFill>
                  <a:schemeClr val="accent1">
                    <a:lumMod val="75000"/>
                  </a:schemeClr>
                </a:solidFill>
              </a:rPr>
              <a:t>Affected by motivating.</a:t>
            </a:r>
          </a:p>
          <a:p>
            <a:pPr>
              <a:buFont typeface="Wingdings" panose="05000000000000000000" pitchFamily="2" charset="2"/>
              <a:buChar char="ü"/>
            </a:pPr>
            <a:r>
              <a:rPr lang="en-IN" sz="2400" dirty="0" smtClean="0">
                <a:solidFill>
                  <a:schemeClr val="accent1">
                    <a:lumMod val="75000"/>
                  </a:schemeClr>
                </a:solidFill>
              </a:rPr>
              <a:t>Goal directed behaviour.</a:t>
            </a:r>
          </a:p>
          <a:p>
            <a:pPr>
              <a:buFont typeface="Wingdings" panose="05000000000000000000" pitchFamily="2" charset="2"/>
              <a:buChar char="ü"/>
            </a:pPr>
            <a:r>
              <a:rPr lang="en-IN" sz="2400" dirty="0" smtClean="0">
                <a:solidFill>
                  <a:schemeClr val="accent1">
                    <a:lumMod val="75000"/>
                  </a:schemeClr>
                </a:solidFill>
              </a:rPr>
              <a:t>Related to satisfaction.</a:t>
            </a:r>
          </a:p>
          <a:p>
            <a:pPr>
              <a:buFont typeface="Wingdings" panose="05000000000000000000" pitchFamily="2" charset="2"/>
              <a:buChar char="ü"/>
            </a:pPr>
            <a:r>
              <a:rPr lang="en-IN" sz="2400" dirty="0" smtClean="0">
                <a:solidFill>
                  <a:schemeClr val="accent1">
                    <a:lumMod val="75000"/>
                  </a:schemeClr>
                </a:solidFill>
              </a:rPr>
              <a:t>Person is motivated in totality. </a:t>
            </a:r>
          </a:p>
          <a:p>
            <a:pPr>
              <a:buFont typeface="Wingdings" panose="05000000000000000000" pitchFamily="2" charset="2"/>
              <a:buChar char="ü"/>
            </a:pPr>
            <a:r>
              <a:rPr lang="en-IN" sz="2400" dirty="0" smtClean="0">
                <a:solidFill>
                  <a:schemeClr val="accent1">
                    <a:lumMod val="75000"/>
                  </a:schemeClr>
                </a:solidFill>
              </a:rPr>
              <a:t>Complex process.</a:t>
            </a:r>
          </a:p>
          <a:p>
            <a:pPr marL="0" indent="0">
              <a:buNone/>
            </a:pPr>
            <a:r>
              <a:rPr lang="en-IN" sz="2400" dirty="0">
                <a:solidFill>
                  <a:schemeClr val="accent1">
                    <a:lumMod val="75000"/>
                  </a:schemeClr>
                </a:solidFill>
              </a:rPr>
              <a:t> </a:t>
            </a:r>
            <a:r>
              <a:rPr lang="en-IN" sz="2400" dirty="0" smtClean="0">
                <a:solidFill>
                  <a:schemeClr val="accent1">
                    <a:lumMod val="75000"/>
                  </a:schemeClr>
                </a:solidFill>
              </a:rPr>
              <a:t> </a:t>
            </a:r>
            <a:r>
              <a:rPr lang="en-IN" sz="2800" dirty="0" smtClean="0">
                <a:solidFill>
                  <a:schemeClr val="accent6">
                    <a:lumMod val="50000"/>
                  </a:schemeClr>
                </a:solidFill>
              </a:rPr>
              <a:t>THEORIES OF MOTIVATION:</a:t>
            </a:r>
          </a:p>
          <a:p>
            <a:pPr>
              <a:buFont typeface="Wingdings" panose="05000000000000000000" pitchFamily="2" charset="2"/>
              <a:buChar char="q"/>
            </a:pPr>
            <a:r>
              <a:rPr lang="en-IN" sz="2400" dirty="0" smtClean="0">
                <a:solidFill>
                  <a:schemeClr val="accent1">
                    <a:lumMod val="75000"/>
                  </a:schemeClr>
                </a:solidFill>
              </a:rPr>
              <a:t>Drive theory.</a:t>
            </a:r>
          </a:p>
          <a:p>
            <a:pPr>
              <a:buFont typeface="Wingdings" panose="05000000000000000000" pitchFamily="2" charset="2"/>
              <a:buChar char="q"/>
            </a:pPr>
            <a:r>
              <a:rPr lang="en-IN" sz="2400" dirty="0" smtClean="0">
                <a:solidFill>
                  <a:schemeClr val="accent1">
                    <a:lumMod val="75000"/>
                  </a:schemeClr>
                </a:solidFill>
              </a:rPr>
              <a:t>Incentive theory.</a:t>
            </a:r>
          </a:p>
          <a:p>
            <a:pPr>
              <a:buFont typeface="Wingdings" panose="05000000000000000000" pitchFamily="2" charset="2"/>
              <a:buChar char="q"/>
            </a:pPr>
            <a:r>
              <a:rPr lang="en-IN" sz="2400" dirty="0" smtClean="0">
                <a:solidFill>
                  <a:schemeClr val="accent1">
                    <a:lumMod val="75000"/>
                  </a:schemeClr>
                </a:solidFill>
              </a:rPr>
              <a:t>Maslow theory of human motivation.</a:t>
            </a:r>
            <a:endParaRPr lang="en-IN" sz="2400" dirty="0">
              <a:solidFill>
                <a:schemeClr val="accent1">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9451" y="245974"/>
            <a:ext cx="3653434" cy="248487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1423" y="3265258"/>
            <a:ext cx="3621462" cy="2375378"/>
          </a:xfrm>
          <a:prstGeom prst="rect">
            <a:avLst/>
          </a:prstGeom>
        </p:spPr>
      </p:pic>
    </p:spTree>
    <p:extLst>
      <p:ext uri="{BB962C8B-B14F-4D97-AF65-F5344CB8AC3E}">
        <p14:creationId xmlns:p14="http://schemas.microsoft.com/office/powerpoint/2010/main" val="218730609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3"/>
            <a:ext cx="7559815" cy="1646303"/>
          </a:xfr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a:lstStyle/>
          <a:p>
            <a:pPr algn="ctr"/>
            <a:r>
              <a:rPr lang="en-IN" sz="8800" i="1" dirty="0" smtClean="0"/>
              <a:t>WELCOME</a:t>
            </a:r>
            <a:endParaRPr lang="en-IN" sz="8800" i="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588332">
            <a:off x="843563" y="1533229"/>
            <a:ext cx="2864479" cy="2148360"/>
          </a:xfrm>
          <a:prstGeom prst="rect">
            <a:avLst/>
          </a:prstGeom>
        </p:spPr>
      </p:pic>
    </p:spTree>
    <p:extLst>
      <p:ext uri="{BB962C8B-B14F-4D97-AF65-F5344CB8AC3E}">
        <p14:creationId xmlns:p14="http://schemas.microsoft.com/office/powerpoint/2010/main" val="54777697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0218"/>
            <a:ext cx="8596668" cy="820189"/>
          </a:xfrm>
        </p:spPr>
        <p:txBody>
          <a:bodyPr/>
          <a:lstStyle/>
          <a:p>
            <a:pPr algn="ctr"/>
            <a:r>
              <a:rPr lang="en-IN" dirty="0" smtClean="0">
                <a:solidFill>
                  <a:srgbClr val="0070C0"/>
                </a:solidFill>
              </a:rPr>
              <a:t>THE DYNAMICS OF MOTIVATION</a:t>
            </a:r>
            <a:endParaRPr lang="en-IN" dirty="0">
              <a:solidFill>
                <a:srgbClr val="0070C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7529" y="1415011"/>
            <a:ext cx="8146473" cy="4577283"/>
          </a:xfrm>
        </p:spPr>
      </p:pic>
    </p:spTree>
    <p:extLst>
      <p:ext uri="{BB962C8B-B14F-4D97-AF65-F5344CB8AC3E}">
        <p14:creationId xmlns:p14="http://schemas.microsoft.com/office/powerpoint/2010/main" val="24288638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450" y="509847"/>
            <a:ext cx="8326551" cy="670560"/>
          </a:xfrm>
          <a:effectLst>
            <a:outerShdw blurRad="50800" dist="38100" dir="5400000" algn="t" rotWithShape="0">
              <a:prstClr val="black">
                <a:alpha val="40000"/>
              </a:prstClr>
            </a:outerShdw>
          </a:effectLst>
        </p:spPr>
        <p:txBody>
          <a:bodyPr/>
          <a:lstStyle/>
          <a:p>
            <a:pPr algn="ctr"/>
            <a:r>
              <a:rPr lang="en-IN" dirty="0" smtClean="0">
                <a:solidFill>
                  <a:schemeClr val="accent5">
                    <a:lumMod val="75000"/>
                  </a:schemeClr>
                </a:solidFill>
              </a:rPr>
              <a:t>THE DYNAMICS OF MOTIVATION</a:t>
            </a:r>
            <a:endParaRPr lang="en-IN" dirty="0">
              <a:solidFill>
                <a:schemeClr val="accent5">
                  <a:lumMod val="75000"/>
                </a:schemeClr>
              </a:solidFill>
            </a:endParaRPr>
          </a:p>
        </p:txBody>
      </p:sp>
      <p:sp>
        <p:nvSpPr>
          <p:cNvPr id="3" name="Content Placeholder 2"/>
          <p:cNvSpPr>
            <a:spLocks noGrp="1"/>
          </p:cNvSpPr>
          <p:nvPr>
            <p:ph idx="1"/>
          </p:nvPr>
        </p:nvSpPr>
        <p:spPr>
          <a:xfrm>
            <a:off x="482138" y="1180407"/>
            <a:ext cx="8791864" cy="4860955"/>
          </a:xfrm>
        </p:spPr>
        <p:txBody>
          <a:bodyPr>
            <a:normAutofit lnSpcReduction="10000"/>
          </a:bodyPr>
          <a:lstStyle/>
          <a:p>
            <a:r>
              <a:rPr lang="en-IN" sz="2400" dirty="0" smtClean="0"/>
              <a:t>Motivation is the driving force within individuals that impels them on action</a:t>
            </a:r>
          </a:p>
          <a:p>
            <a:r>
              <a:rPr lang="en-IN" sz="2400" dirty="0" smtClean="0"/>
              <a:t>Needs and goals will change and grow</a:t>
            </a:r>
          </a:p>
          <a:p>
            <a:r>
              <a:rPr lang="en-IN" sz="2400" dirty="0" smtClean="0"/>
              <a:t>The Dynamic Nature of Motivation:  </a:t>
            </a:r>
          </a:p>
          <a:p>
            <a:pPr marL="0" indent="0">
              <a:buNone/>
            </a:pPr>
            <a:r>
              <a:rPr lang="en-IN" sz="2400" dirty="0"/>
              <a:t> </a:t>
            </a:r>
            <a:r>
              <a:rPr lang="en-IN" sz="2400" dirty="0" smtClean="0"/>
              <a:t>                  1. Needs are never fully satisfied.</a:t>
            </a:r>
          </a:p>
          <a:p>
            <a:pPr marL="0" indent="0">
              <a:buNone/>
            </a:pPr>
            <a:r>
              <a:rPr lang="en-IN" sz="2400" dirty="0"/>
              <a:t> </a:t>
            </a:r>
            <a:r>
              <a:rPr lang="en-IN" sz="2400" dirty="0" smtClean="0"/>
              <a:t>                  2. New needs emerge as old needs are satisfied. </a:t>
            </a:r>
          </a:p>
          <a:p>
            <a:pPr marL="0" indent="0">
              <a:buNone/>
            </a:pPr>
            <a:r>
              <a:rPr lang="en-IN" sz="2400" dirty="0"/>
              <a:t> </a:t>
            </a:r>
            <a:r>
              <a:rPr lang="en-IN" sz="2400" dirty="0" smtClean="0"/>
              <a:t>                  3. People who achieve their goals set new and higher goals  for themselves.</a:t>
            </a:r>
          </a:p>
          <a:p>
            <a:pPr marL="0" indent="0">
              <a:buNone/>
            </a:pPr>
            <a:r>
              <a:rPr lang="en-IN" sz="2400" dirty="0"/>
              <a:t> </a:t>
            </a:r>
            <a:r>
              <a:rPr lang="en-IN" sz="2400" dirty="0" smtClean="0"/>
              <a:t>                                </a:t>
            </a:r>
          </a:p>
          <a:p>
            <a:pPr marL="0" indent="0">
              <a:buNone/>
            </a:pPr>
            <a:r>
              <a:rPr lang="en-IN" sz="2400" dirty="0"/>
              <a:t> </a:t>
            </a:r>
            <a:r>
              <a:rPr lang="en-IN" sz="2400" dirty="0" smtClean="0"/>
              <a:t>                                </a:t>
            </a:r>
          </a:p>
          <a:p>
            <a:pPr marL="0" indent="0">
              <a:buNone/>
            </a:pPr>
            <a:r>
              <a:rPr lang="en-IN" sz="2400" dirty="0"/>
              <a:t> </a:t>
            </a:r>
            <a:r>
              <a:rPr lang="en-IN" sz="2400" dirty="0" smtClean="0"/>
              <a:t>                </a:t>
            </a:r>
            <a:endParaRPr lang="en-IN"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7563" y="4399661"/>
            <a:ext cx="2817338" cy="1851103"/>
          </a:xfrm>
          <a:prstGeom prst="rect">
            <a:avLst/>
          </a:prstGeom>
        </p:spPr>
      </p:pic>
    </p:spTree>
    <p:extLst>
      <p:ext uri="{BB962C8B-B14F-4D97-AF65-F5344CB8AC3E}">
        <p14:creationId xmlns:p14="http://schemas.microsoft.com/office/powerpoint/2010/main" val="3498320436"/>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187" y="2717442"/>
            <a:ext cx="10375396" cy="2540358"/>
          </a:xfrm>
        </p:spPr>
        <p:txBody>
          <a:bodyPr/>
          <a:lstStyle/>
          <a:p>
            <a:r>
              <a:rPr lang="en-IN" dirty="0" smtClean="0"/>
              <a:t>                       </a:t>
            </a:r>
            <a:br>
              <a:rPr lang="en-IN" dirty="0" smtClean="0"/>
            </a:br>
            <a:r>
              <a:rPr lang="en-IN" dirty="0"/>
              <a:t> </a:t>
            </a:r>
            <a:r>
              <a:rPr lang="en-IN" dirty="0" smtClean="0"/>
              <a:t>  </a:t>
            </a:r>
            <a:endParaRPr lang="en-IN" dirty="0"/>
          </a:p>
        </p:txBody>
      </p:sp>
      <p:sp>
        <p:nvSpPr>
          <p:cNvPr id="6" name="Cloud Callout 5"/>
          <p:cNvSpPr/>
          <p:nvPr/>
        </p:nvSpPr>
        <p:spPr>
          <a:xfrm>
            <a:off x="618187" y="489397"/>
            <a:ext cx="8397027" cy="476840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6000" dirty="0" smtClean="0">
                <a:solidFill>
                  <a:srgbClr val="FFFFCC"/>
                </a:solidFill>
              </a:rPr>
              <a:t>CONSUMER</a:t>
            </a:r>
          </a:p>
          <a:p>
            <a:pPr algn="r"/>
            <a:r>
              <a:rPr lang="en-IN" sz="6000" dirty="0" smtClean="0">
                <a:solidFill>
                  <a:srgbClr val="FFFFCC"/>
                </a:solidFill>
              </a:rPr>
              <a:t>BEHAVIOUR</a:t>
            </a:r>
          </a:p>
          <a:p>
            <a:pPr algn="ctr"/>
            <a:endParaRPr lang="en-IN" sz="6000" dirty="0" smtClean="0">
              <a:solidFill>
                <a:srgbClr val="FFFFCC"/>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9536" y="3719897"/>
            <a:ext cx="3521616" cy="3075806"/>
          </a:xfrm>
          <a:prstGeom prst="rect">
            <a:avLst/>
          </a:prstGeom>
        </p:spPr>
      </p:pic>
    </p:spTree>
    <p:extLst>
      <p:ext uri="{BB962C8B-B14F-4D97-AF65-F5344CB8AC3E}">
        <p14:creationId xmlns:p14="http://schemas.microsoft.com/office/powerpoint/2010/main" val="106432611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4096"/>
            <a:ext cx="8596668" cy="1196304"/>
          </a:xfrm>
        </p:spPr>
        <p:txBody>
          <a:bodyPr>
            <a:normAutofit/>
          </a:bodyPr>
          <a:lstStyle/>
          <a:p>
            <a:r>
              <a:rPr lang="en-IN" sz="4400" dirty="0" smtClean="0">
                <a:solidFill>
                  <a:srgbClr val="000000"/>
                </a:solidFill>
              </a:rPr>
              <a:t>INTRODUCTION:</a:t>
            </a:r>
            <a:endParaRPr lang="en-IN" sz="4400" dirty="0">
              <a:solidFill>
                <a:srgbClr val="000000"/>
              </a:solidFill>
            </a:endParaRPr>
          </a:p>
        </p:txBody>
      </p:sp>
      <p:sp>
        <p:nvSpPr>
          <p:cNvPr id="3" name="Content Placeholder 2"/>
          <p:cNvSpPr>
            <a:spLocks noGrp="1"/>
          </p:cNvSpPr>
          <p:nvPr>
            <p:ph idx="1"/>
          </p:nvPr>
        </p:nvSpPr>
        <p:spPr/>
        <p:txBody>
          <a:bodyPr>
            <a:normAutofit/>
          </a:bodyPr>
          <a:lstStyle/>
          <a:p>
            <a:r>
              <a:rPr lang="en-IN" sz="2400" dirty="0" smtClean="0"/>
              <a:t>Consumer Behaviour is the study of when,why,how</a:t>
            </a:r>
            <a:r>
              <a:rPr lang="en-IN" sz="2400" dirty="0"/>
              <a:t> </a:t>
            </a:r>
            <a:r>
              <a:rPr lang="en-IN" sz="2400" dirty="0" smtClean="0"/>
              <a:t>and where people do or do not buy a product it basically depends on the psychology of the consumer. It attempts to understand the buyer decision making process both individually and in groups. </a:t>
            </a:r>
            <a:endParaRPr lang="en-IN" sz="2400" dirty="0"/>
          </a:p>
          <a:p>
            <a:r>
              <a:rPr lang="en-IN" sz="2400" dirty="0" smtClean="0"/>
              <a:t>In study of consumer  behaviour main focus is the </a:t>
            </a:r>
            <a:r>
              <a:rPr lang="en-IN" sz="2400" dirty="0" smtClean="0">
                <a:solidFill>
                  <a:schemeClr val="accent1">
                    <a:lumMod val="50000"/>
                  </a:schemeClr>
                </a:solidFill>
              </a:rPr>
              <a:t>CUSTOMER SATISFACTION </a:t>
            </a:r>
            <a:r>
              <a:rPr lang="en-IN" sz="2400" dirty="0" smtClean="0">
                <a:solidFill>
                  <a:schemeClr val="tx1">
                    <a:lumMod val="85000"/>
                    <a:lumOff val="15000"/>
                  </a:schemeClr>
                </a:solidFill>
              </a:rPr>
              <a:t>because customer is the only person with whose presence businesses actually exists</a:t>
            </a:r>
            <a:endParaRPr lang="en-IN" sz="2400" dirty="0">
              <a:solidFill>
                <a:schemeClr val="accent1">
                  <a:lumMod val="50000"/>
                </a:schemeClr>
              </a:solidFill>
            </a:endParaRPr>
          </a:p>
        </p:txBody>
      </p:sp>
    </p:spTree>
    <p:extLst>
      <p:ext uri="{BB962C8B-B14F-4D97-AF65-F5344CB8AC3E}">
        <p14:creationId xmlns:p14="http://schemas.microsoft.com/office/powerpoint/2010/main" val="37517842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dirty="0" smtClean="0">
                <a:solidFill>
                  <a:schemeClr val="accent6">
                    <a:lumMod val="50000"/>
                  </a:schemeClr>
                </a:solidFill>
              </a:rPr>
              <a:t>IMPORTANCE OF CONSUMER BEHAVIOUR</a:t>
            </a:r>
            <a:endParaRPr lang="en-IN" sz="40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IN" sz="2400" i="1" dirty="0" smtClean="0">
                <a:solidFill>
                  <a:schemeClr val="tx1">
                    <a:lumMod val="85000"/>
                    <a:lumOff val="15000"/>
                  </a:schemeClr>
                </a:solidFill>
              </a:rPr>
              <a:t>To make better Strategies for increasing profits.</a:t>
            </a:r>
          </a:p>
          <a:p>
            <a:pPr>
              <a:buFont typeface="Wingdings" panose="05000000000000000000" pitchFamily="2" charset="2"/>
              <a:buChar char="q"/>
            </a:pPr>
            <a:r>
              <a:rPr lang="en-IN" sz="2400" i="1" dirty="0" smtClean="0">
                <a:solidFill>
                  <a:schemeClr val="tx1">
                    <a:lumMod val="85000"/>
                    <a:lumOff val="15000"/>
                  </a:schemeClr>
                </a:solidFill>
              </a:rPr>
              <a:t>To take into consideration of customer’s health  hygiene and fitness.</a:t>
            </a:r>
          </a:p>
          <a:p>
            <a:pPr>
              <a:buFont typeface="Wingdings" panose="05000000000000000000" pitchFamily="2" charset="2"/>
              <a:buChar char="q"/>
            </a:pPr>
            <a:r>
              <a:rPr lang="en-IN" sz="2400" i="1" dirty="0" smtClean="0">
                <a:solidFill>
                  <a:schemeClr val="tx1">
                    <a:lumMod val="85000"/>
                    <a:lumOff val="15000"/>
                  </a:schemeClr>
                </a:solidFill>
              </a:rPr>
              <a:t>To know the buying decisions and how consumer make consumption. </a:t>
            </a:r>
            <a:endParaRPr lang="en-IN" sz="2400" i="1" dirty="0">
              <a:solidFill>
                <a:schemeClr val="tx1">
                  <a:lumMod val="85000"/>
                  <a:lumOff val="15000"/>
                </a:schemeClr>
              </a:solidFill>
            </a:endParaRPr>
          </a:p>
          <a:p>
            <a:pPr>
              <a:buFont typeface="Wingdings" panose="05000000000000000000" pitchFamily="2" charset="2"/>
              <a:buChar char="q"/>
            </a:pPr>
            <a:r>
              <a:rPr lang="en-IN" sz="2400" i="1" dirty="0" smtClean="0">
                <a:solidFill>
                  <a:schemeClr val="tx1">
                    <a:lumMod val="85000"/>
                    <a:lumOff val="15000"/>
                  </a:schemeClr>
                </a:solidFill>
              </a:rPr>
              <a:t>To avoid future market failures.</a:t>
            </a:r>
          </a:p>
          <a:p>
            <a:pPr>
              <a:buFont typeface="Wingdings" panose="05000000000000000000" pitchFamily="2" charset="2"/>
              <a:buChar char="q"/>
            </a:pPr>
            <a:r>
              <a:rPr lang="en-IN" sz="2400" i="1" dirty="0" smtClean="0">
                <a:solidFill>
                  <a:schemeClr val="tx1">
                    <a:lumMod val="85000"/>
                    <a:lumOff val="15000"/>
                  </a:schemeClr>
                </a:solidFill>
              </a:rPr>
              <a:t>Consumer behaviour study is necessary to make pricing policies </a:t>
            </a:r>
            <a:endParaRPr lang="en-IN" sz="2400" i="1" dirty="0">
              <a:solidFill>
                <a:schemeClr val="tx1">
                  <a:lumMod val="85000"/>
                  <a:lumOff val="15000"/>
                </a:schemeClr>
              </a:solidFill>
            </a:endParaRPr>
          </a:p>
        </p:txBody>
      </p:sp>
    </p:spTree>
    <p:extLst>
      <p:ext uri="{BB962C8B-B14F-4D97-AF65-F5344CB8AC3E}">
        <p14:creationId xmlns:p14="http://schemas.microsoft.com/office/powerpoint/2010/main" val="35217107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2830" y="5112198"/>
            <a:ext cx="8596668" cy="1320800"/>
          </a:xfrm>
        </p:spPr>
        <p:txBody>
          <a:bodyPr>
            <a:normAutofit/>
          </a:bodyPr>
          <a:lstStyle/>
          <a:p>
            <a:pPr algn="ctr"/>
            <a:r>
              <a:rPr lang="en-IN" sz="5400" dirty="0" smtClean="0">
                <a:solidFill>
                  <a:schemeClr val="tx1">
                    <a:lumMod val="85000"/>
                    <a:lumOff val="15000"/>
                  </a:schemeClr>
                </a:solidFill>
              </a:rPr>
              <a:t>CONSUMER RESEARCH</a:t>
            </a:r>
            <a:endParaRPr lang="en-IN" sz="5400" dirty="0">
              <a:solidFill>
                <a:schemeClr val="tx1">
                  <a:lumMod val="85000"/>
                  <a:lumOff val="15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044" y="436279"/>
            <a:ext cx="5908514" cy="4352455"/>
          </a:xfrm>
        </p:spPr>
      </p:pic>
    </p:spTree>
    <p:extLst>
      <p:ext uri="{BB962C8B-B14F-4D97-AF65-F5344CB8AC3E}">
        <p14:creationId xmlns:p14="http://schemas.microsoft.com/office/powerpoint/2010/main" val="3405509843"/>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solidFill>
                  <a:schemeClr val="accent6">
                    <a:lumMod val="75000"/>
                  </a:schemeClr>
                </a:solidFill>
              </a:rPr>
              <a:t>Definition of consumer research:</a:t>
            </a:r>
            <a:endParaRPr lang="en-IN" sz="4000" dirty="0">
              <a:solidFill>
                <a:schemeClr val="accent6">
                  <a:lumMod val="75000"/>
                </a:schemeClr>
              </a:solidFill>
            </a:endParaRPr>
          </a:p>
        </p:txBody>
      </p:sp>
      <p:sp>
        <p:nvSpPr>
          <p:cNvPr id="3" name="Content Placeholder 2"/>
          <p:cNvSpPr>
            <a:spLocks noGrp="1"/>
          </p:cNvSpPr>
          <p:nvPr>
            <p:ph idx="1"/>
          </p:nvPr>
        </p:nvSpPr>
        <p:spPr>
          <a:xfrm>
            <a:off x="564959" y="1930400"/>
            <a:ext cx="8596668" cy="3880773"/>
          </a:xfrm>
        </p:spPr>
        <p:txBody>
          <a:bodyPr>
            <a:normAutofit/>
          </a:bodyPr>
          <a:lstStyle/>
          <a:p>
            <a:r>
              <a:rPr lang="en-IN" sz="2400" dirty="0" smtClean="0"/>
              <a:t>The discipline of consumer research has its roots in marketing research.</a:t>
            </a:r>
          </a:p>
          <a:p>
            <a:r>
              <a:rPr lang="en-IN" sz="2400" dirty="0" smtClean="0"/>
              <a:t>The consumer research process focus on defining the research problem, conducting  exploratory and evaluation techniques, conclusive research design, qualitative and data collection analysis, finally report</a:t>
            </a:r>
          </a:p>
          <a:p>
            <a:r>
              <a:rPr lang="en-IN" sz="2400" dirty="0" smtClean="0"/>
              <a:t>Some researchers now use both these techniques together to get more accurate insights   </a:t>
            </a:r>
            <a:endParaRPr lang="en-IN" sz="2400" dirty="0"/>
          </a:p>
        </p:txBody>
      </p:sp>
    </p:spTree>
    <p:extLst>
      <p:ext uri="{BB962C8B-B14F-4D97-AF65-F5344CB8AC3E}">
        <p14:creationId xmlns:p14="http://schemas.microsoft.com/office/powerpoint/2010/main" val="18259840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540914"/>
            <a:ext cx="8977788" cy="824248"/>
          </a:xfrm>
        </p:spPr>
        <p:txBody>
          <a:bodyPr>
            <a:noAutofit/>
          </a:bodyPr>
          <a:lstStyle/>
          <a:p>
            <a:r>
              <a:rPr lang="en-IN" sz="4000" i="1" dirty="0" smtClean="0"/>
              <a:t>TWO TYPES OF CONSUMER RESEARCH:</a:t>
            </a:r>
            <a:endParaRPr lang="en-IN" sz="40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9883904"/>
              </p:ext>
            </p:extLst>
          </p:nvPr>
        </p:nvGraphicFramePr>
        <p:xfrm>
          <a:off x="677861" y="1558342"/>
          <a:ext cx="10050240" cy="4868063"/>
        </p:xfrm>
        <a:graphic>
          <a:graphicData uri="http://schemas.openxmlformats.org/drawingml/2006/table">
            <a:tbl>
              <a:tblPr firstRow="1" bandRow="1">
                <a:tableStyleId>{5C22544A-7EE6-4342-B048-85BDC9FD1C3A}</a:tableStyleId>
              </a:tblPr>
              <a:tblGrid>
                <a:gridCol w="5025120"/>
                <a:gridCol w="5025120"/>
              </a:tblGrid>
              <a:tr h="753263">
                <a:tc>
                  <a:txBody>
                    <a:bodyPr/>
                    <a:lstStyle/>
                    <a:p>
                      <a:pPr algn="ctr"/>
                      <a:r>
                        <a:rPr lang="en-IN" sz="4000" b="0" i="1" dirty="0" smtClean="0"/>
                        <a:t>QUANTITATIVE</a:t>
                      </a:r>
                      <a:endParaRPr lang="en-IN" sz="4000" b="0" i="1" dirty="0"/>
                    </a:p>
                  </a:txBody>
                  <a:tcPr/>
                </a:tc>
                <a:tc>
                  <a:txBody>
                    <a:bodyPr/>
                    <a:lstStyle/>
                    <a:p>
                      <a:pPr algn="ctr"/>
                      <a:r>
                        <a:rPr lang="en-IN" sz="4000" dirty="0" smtClean="0">
                          <a:solidFill>
                            <a:schemeClr val="tx1">
                              <a:lumMod val="95000"/>
                              <a:lumOff val="5000"/>
                            </a:schemeClr>
                          </a:solidFill>
                        </a:rPr>
                        <a:t>QUALITATIVE</a:t>
                      </a:r>
                      <a:endParaRPr lang="en-IN" sz="4000" dirty="0">
                        <a:solidFill>
                          <a:schemeClr val="tx1">
                            <a:lumMod val="95000"/>
                            <a:lumOff val="5000"/>
                          </a:schemeClr>
                        </a:solidFill>
                      </a:endParaRPr>
                    </a:p>
                  </a:txBody>
                  <a:tcPr/>
                </a:tc>
              </a:tr>
              <a:tr h="1350186">
                <a:tc>
                  <a:txBody>
                    <a:bodyPr/>
                    <a:lstStyle/>
                    <a:p>
                      <a:pPr marL="457200" indent="-457200" algn="ctr">
                        <a:buFont typeface="Wingdings" panose="05000000000000000000" pitchFamily="2" charset="2"/>
                        <a:buChar char="q"/>
                      </a:pPr>
                      <a:r>
                        <a:rPr lang="en-IN" sz="2800" dirty="0" smtClean="0"/>
                        <a:t>Quantitative</a:t>
                      </a:r>
                      <a:r>
                        <a:rPr lang="en-IN" sz="2800" baseline="0" dirty="0" smtClean="0"/>
                        <a:t> is primarily number driven</a:t>
                      </a:r>
                      <a:r>
                        <a:rPr lang="en-IN" baseline="0" dirty="0" smtClean="0"/>
                        <a:t>.</a:t>
                      </a:r>
                      <a:endParaRPr lang="en-IN" dirty="0"/>
                    </a:p>
                  </a:txBody>
                  <a:tcPr/>
                </a:tc>
                <a:tc>
                  <a:txBody>
                    <a:bodyPr/>
                    <a:lstStyle/>
                    <a:p>
                      <a:pPr marL="457200" indent="-457200">
                        <a:buFont typeface="Wingdings" panose="05000000000000000000" pitchFamily="2" charset="2"/>
                        <a:buChar char="q"/>
                      </a:pPr>
                      <a:r>
                        <a:rPr lang="en-IN" sz="2800" dirty="0" smtClean="0">
                          <a:solidFill>
                            <a:schemeClr val="tx1">
                              <a:lumMod val="95000"/>
                              <a:lumOff val="5000"/>
                            </a:schemeClr>
                          </a:solidFill>
                        </a:rPr>
                        <a:t> Qualitative deals with consumer insights in a visual</a:t>
                      </a:r>
                      <a:r>
                        <a:rPr lang="en-IN" sz="2800" baseline="0" dirty="0" smtClean="0">
                          <a:solidFill>
                            <a:schemeClr val="tx1">
                              <a:lumMod val="95000"/>
                              <a:lumOff val="5000"/>
                            </a:schemeClr>
                          </a:solidFill>
                        </a:rPr>
                        <a:t> form or in words</a:t>
                      </a:r>
                    </a:p>
                  </a:txBody>
                  <a:tcPr/>
                </a:tc>
              </a:tr>
              <a:tr h="1350186">
                <a:tc>
                  <a:txBody>
                    <a:bodyPr/>
                    <a:lstStyle/>
                    <a:p>
                      <a:pPr marL="457200" indent="-457200">
                        <a:buFont typeface="Wingdings" panose="05000000000000000000" pitchFamily="2" charset="2"/>
                        <a:buChar char="q"/>
                      </a:pPr>
                      <a:r>
                        <a:rPr lang="en-IN" sz="2800" dirty="0" smtClean="0"/>
                        <a:t>It Enables</a:t>
                      </a:r>
                      <a:r>
                        <a:rPr lang="en-IN" sz="2800" baseline="0" dirty="0" smtClean="0"/>
                        <a:t> marketers to </a:t>
                      </a:r>
                      <a:r>
                        <a:rPr lang="en-IN" sz="2800" baseline="0" dirty="0" smtClean="0">
                          <a:solidFill>
                            <a:srgbClr val="FF0000"/>
                          </a:solidFill>
                        </a:rPr>
                        <a:t>Predict </a:t>
                      </a:r>
                      <a:r>
                        <a:rPr lang="en-IN" sz="2800" baseline="0" dirty="0" smtClean="0">
                          <a:solidFill>
                            <a:schemeClr val="tx1">
                              <a:lumMod val="95000"/>
                              <a:lumOff val="5000"/>
                            </a:schemeClr>
                          </a:solidFill>
                        </a:rPr>
                        <a:t>consumer behaviour</a:t>
                      </a:r>
                      <a:endParaRPr lang="en-IN" sz="2800" dirty="0" smtClean="0">
                        <a:solidFill>
                          <a:srgbClr val="FF0000"/>
                        </a:solidFill>
                      </a:endParaRPr>
                    </a:p>
                  </a:txBody>
                  <a:tcPr/>
                </a:tc>
                <a:tc>
                  <a:txBody>
                    <a:bodyPr/>
                    <a:lstStyle/>
                    <a:p>
                      <a:pPr marL="342900" indent="-342900">
                        <a:buFont typeface="Wingdings" panose="05000000000000000000" pitchFamily="2" charset="2"/>
                        <a:buChar char="q"/>
                      </a:pPr>
                      <a:r>
                        <a:rPr lang="en-IN" sz="2800" dirty="0" smtClean="0"/>
                        <a:t>It is administered by highly trained interviewers and  analysts </a:t>
                      </a:r>
                      <a:endParaRPr lang="en-IN" sz="2800" dirty="0"/>
                    </a:p>
                  </a:txBody>
                  <a:tcPr/>
                </a:tc>
              </a:tr>
              <a:tr h="1350186">
                <a:tc>
                  <a:txBody>
                    <a:bodyPr/>
                    <a:lstStyle/>
                    <a:p>
                      <a:pPr marL="457200" indent="-457200">
                        <a:buFont typeface="Wingdings" panose="05000000000000000000" pitchFamily="2" charset="2"/>
                        <a:buChar char="q"/>
                      </a:pPr>
                      <a:r>
                        <a:rPr lang="en-IN" sz="2800" dirty="0" smtClean="0"/>
                        <a:t>Findings are descriptive, empirical and  generalizable</a:t>
                      </a:r>
                      <a:endParaRPr lang="en-IN" sz="2800" dirty="0"/>
                    </a:p>
                  </a:txBody>
                  <a:tcPr/>
                </a:tc>
                <a:tc>
                  <a:txBody>
                    <a:bodyPr/>
                    <a:lstStyle/>
                    <a:p>
                      <a:pPr marL="457200" indent="-457200">
                        <a:buFont typeface="Wingdings" panose="05000000000000000000" pitchFamily="2" charset="2"/>
                        <a:buChar char="q"/>
                      </a:pPr>
                      <a:r>
                        <a:rPr lang="en-IN" sz="2800" dirty="0" smtClean="0"/>
                        <a:t>Findings tend to be subjective</a:t>
                      </a:r>
                      <a:endParaRPr lang="en-IN" sz="2800" dirty="0"/>
                    </a:p>
                  </a:txBody>
                  <a:tcPr/>
                </a:tc>
              </a:tr>
            </a:tbl>
          </a:graphicData>
        </a:graphic>
      </p:graphicFrame>
    </p:spTree>
    <p:extLst>
      <p:ext uri="{BB962C8B-B14F-4D97-AF65-F5344CB8AC3E}">
        <p14:creationId xmlns:p14="http://schemas.microsoft.com/office/powerpoint/2010/main" val="3638535224"/>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6">
                <a:satMod val="175000"/>
                <a:alpha val="40000"/>
              </a:schemeClr>
            </a:glow>
          </a:effectLst>
        </p:spPr>
        <p:txBody>
          <a:bodyPr>
            <a:normAutofit/>
          </a:bodyPr>
          <a:lstStyle/>
          <a:p>
            <a:pPr algn="ctr"/>
            <a:r>
              <a:rPr lang="en-IN" sz="5400" dirty="0" smtClean="0">
                <a:solidFill>
                  <a:schemeClr val="accent2">
                    <a:lumMod val="50000"/>
                  </a:schemeClr>
                </a:solidFill>
              </a:rPr>
              <a:t>PARADIGMS</a:t>
            </a:r>
            <a:endParaRPr lang="en-IN" sz="5400" dirty="0">
              <a:solidFill>
                <a:schemeClr val="accent2">
                  <a:lumMod val="50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2885" y="1614153"/>
            <a:ext cx="3964674" cy="4863073"/>
          </a:xfrm>
          <a:prstGeom prst="rect">
            <a:avLst/>
          </a:prstGeom>
          <a:ln>
            <a:noFill/>
          </a:ln>
          <a:effectLst>
            <a:softEdge rad="112500"/>
          </a:effectLst>
        </p:spPr>
      </p:pic>
    </p:spTree>
    <p:extLst>
      <p:ext uri="{BB962C8B-B14F-4D97-AF65-F5344CB8AC3E}">
        <p14:creationId xmlns:p14="http://schemas.microsoft.com/office/powerpoint/2010/main" val="347523411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885</TotalTime>
  <Words>709</Words>
  <Application>Microsoft Office PowerPoint</Application>
  <PresentationFormat>Widescreen</PresentationFormat>
  <Paragraphs>106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Trebuchet MS</vt:lpstr>
      <vt:lpstr>Wingdings</vt:lpstr>
      <vt:lpstr>Wingdings 3</vt:lpstr>
      <vt:lpstr>Facet</vt:lpstr>
      <vt:lpstr>TOPIC :CONSUMER BEHAVIOUR FACULTY NAME : P.KAVIMANI  DEPARTMENT : BUSINESS ADMINISTRATION  </vt:lpstr>
      <vt:lpstr>WELCOME</vt:lpstr>
      <vt:lpstr>                           </vt:lpstr>
      <vt:lpstr>INTRODUCTION:</vt:lpstr>
      <vt:lpstr>IMPORTANCE OF CONSUMER BEHAVIOUR</vt:lpstr>
      <vt:lpstr>CONSUMER RESEARCH</vt:lpstr>
      <vt:lpstr>Definition of consumer research:</vt:lpstr>
      <vt:lpstr>TWO TYPES OF CONSUMER RESEARCH:</vt:lpstr>
      <vt:lpstr>PARADIGMS</vt:lpstr>
      <vt:lpstr>Consumer research paradigms</vt:lpstr>
      <vt:lpstr>Paradigms of  research</vt:lpstr>
      <vt:lpstr>PowerPoint Presentation</vt:lpstr>
      <vt:lpstr>PROCESS OF CONSUMER RESEACH</vt:lpstr>
      <vt:lpstr>PROCESS OF COMSUMER RESAERCH</vt:lpstr>
      <vt:lpstr>IMPORTANCE OF CONSUMER RESEACH PROCESS</vt:lpstr>
      <vt:lpstr>PowerPoint Presentation</vt:lpstr>
      <vt:lpstr>CONSUMER MOTIVATION</vt:lpstr>
      <vt:lpstr>MOTIVATION</vt:lpstr>
      <vt:lpstr>NATURE OF MOTIVATION: </vt:lpstr>
      <vt:lpstr>THE DYNAMICS OF MOTIVATION</vt:lpstr>
      <vt:lpstr>THE DYNAMICS OF MOTIVATION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Windows User</dc:creator>
  <cp:lastModifiedBy>Staff</cp:lastModifiedBy>
  <cp:revision>91</cp:revision>
  <dcterms:created xsi:type="dcterms:W3CDTF">2018-12-22T12:40:02Z</dcterms:created>
  <dcterms:modified xsi:type="dcterms:W3CDTF">2020-02-19T05:01:05Z</dcterms:modified>
</cp:coreProperties>
</file>