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88" r:id="rId2"/>
    <p:sldId id="258" r:id="rId3"/>
    <p:sldId id="289" r:id="rId4"/>
    <p:sldId id="290" r:id="rId5"/>
    <p:sldId id="291" r:id="rId6"/>
    <p:sldId id="299" r:id="rId7"/>
    <p:sldId id="292" r:id="rId8"/>
    <p:sldId id="293" r:id="rId9"/>
    <p:sldId id="296" r:id="rId10"/>
    <p:sldId id="297" r:id="rId11"/>
    <p:sldId id="29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2EFA"/>
    <a:srgbClr val="00000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434" autoAdjust="0"/>
  </p:normalViewPr>
  <p:slideViewPr>
    <p:cSldViewPr snapToGrid="0">
      <p:cViewPr varScale="1">
        <p:scale>
          <a:sx n="74" d="100"/>
          <a:sy n="74" d="100"/>
        </p:scale>
        <p:origin x="-58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66400" y="6416676"/>
            <a:ext cx="1016000" cy="365125"/>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1BEF0D-F0BB-DE4B-95CE-6DB70DBA9567}" type="datetimeFigureOut">
              <a:rPr lang="en-US" smtClean="0"/>
              <a:pPr/>
              <a:t>1/27/2021</a:t>
            </a:fld>
            <a:endParaRPr lang="en-US"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2400" dirty="0" smtClean="0">
                <a:solidFill>
                  <a:schemeClr val="tx1"/>
                </a:solidFill>
                <a:latin typeface="Arial Black" panose="020B0A04020102020204" pitchFamily="34" charset="0"/>
              </a:rPr>
              <a:t>TOPIC :EXPORT DOCUMENTATION </a:t>
            </a:r>
            <a:br>
              <a:rPr lang="en-IN" sz="2400" dirty="0" smtClean="0">
                <a:solidFill>
                  <a:schemeClr val="tx1"/>
                </a:solidFill>
                <a:latin typeface="Arial Black" panose="020B0A04020102020204" pitchFamily="34" charset="0"/>
              </a:rPr>
            </a:br>
            <a:r>
              <a:rPr lang="en-IN" sz="2400" dirty="0" smtClean="0">
                <a:solidFill>
                  <a:schemeClr val="tx1"/>
                </a:solidFill>
                <a:latin typeface="Arial Black" panose="020B0A04020102020204" pitchFamily="34" charset="0"/>
              </a:rPr>
              <a:t>FACULTY NAME : P.KAVIMANI </a:t>
            </a:r>
            <a:br>
              <a:rPr lang="en-IN" sz="2400" dirty="0" smtClean="0">
                <a:solidFill>
                  <a:schemeClr val="tx1"/>
                </a:solidFill>
                <a:latin typeface="Arial Black" panose="020B0A04020102020204" pitchFamily="34" charset="0"/>
              </a:rPr>
            </a:br>
            <a:r>
              <a:rPr lang="en-IN" sz="2400" dirty="0" smtClean="0">
                <a:solidFill>
                  <a:schemeClr val="tx1"/>
                </a:solidFill>
                <a:latin typeface="Arial Black" panose="020B0A04020102020204" pitchFamily="34" charset="0"/>
              </a:rPr>
              <a:t>DEPARTMENT : BUSINESS ADMINISTRATION  </a:t>
            </a:r>
            <a:endParaRPr lang="en-IN" sz="2400" dirty="0">
              <a:solidFill>
                <a:schemeClr val="tx1"/>
              </a:solidFill>
              <a:latin typeface="Arial Black" panose="020B0A04020102020204" pitchFamily="34" charset="0"/>
            </a:endParaRP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 xmlns:p14="http://schemas.microsoft.com/office/powerpoint/2010/main" val="350598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WTO - Functions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buNone/>
            </a:pPr>
            <a:r>
              <a:rPr lang="en-US" sz="2000" dirty="0" smtClean="0"/>
              <a:t>The main functions of the WTO as set out in Article III are:</a:t>
            </a:r>
          </a:p>
          <a:p>
            <a:pPr>
              <a:buNone/>
            </a:pPr>
            <a:r>
              <a:rPr lang="en-US" sz="2000" dirty="0" smtClean="0"/>
              <a:t> </a:t>
            </a:r>
          </a:p>
          <a:p>
            <a:pPr lvl="0"/>
            <a:r>
              <a:rPr lang="en-US" sz="1800" b="1" dirty="0" smtClean="0"/>
              <a:t>Administering WTO Trade Agreements:</a:t>
            </a:r>
            <a:r>
              <a:rPr lang="en-US" sz="1800" dirty="0" smtClean="0"/>
              <a:t> The main function of the WTO is to facilitate the implementation, administration and operation of the Multilateral Trade Agreement and the </a:t>
            </a:r>
            <a:r>
              <a:rPr lang="en-US" sz="1800" dirty="0" err="1" smtClean="0"/>
              <a:t>Plurilateral</a:t>
            </a:r>
            <a:r>
              <a:rPr lang="en-US" sz="1800" dirty="0" smtClean="0"/>
              <a:t> Trade Agreement signed at the various Rounds of the GATT/WTO negotiations. </a:t>
            </a:r>
          </a:p>
          <a:p>
            <a:pPr lvl="0"/>
            <a:r>
              <a:rPr lang="en-US" sz="1800" b="1" dirty="0" smtClean="0"/>
              <a:t>Reduction of Trade Barriers</a:t>
            </a:r>
            <a:r>
              <a:rPr lang="en-US" sz="1800" dirty="0" smtClean="0"/>
              <a:t>: The fundamental objective of the WTO is to remove all types of hurdles to the free flow of international trade. It secures implementation of the significant tariff cuts and also reduction of non-tariff measures agreed in the trade negotiations. </a:t>
            </a:r>
          </a:p>
          <a:p>
            <a:pPr lvl="0"/>
            <a:r>
              <a:rPr lang="en-US" sz="1800" b="1" dirty="0" smtClean="0"/>
              <a:t>Settlement of International Trade Disputes:</a:t>
            </a:r>
            <a:r>
              <a:rPr lang="en-US" sz="1800" dirty="0" smtClean="0"/>
              <a:t> The Dispute Settlement Body provides a mechanism for the settlement of trade disputes which could not be solved through bilateral talks.lt has now been mandatory to settle a dispute within 18 months and the verdict of the Disputes Settlement Panels is final and binding on all parties.</a:t>
            </a:r>
          </a:p>
          <a:p>
            <a:r>
              <a:rPr lang="en-US" sz="1800" b="1" dirty="0" smtClean="0"/>
              <a:t>Co-operation with Other International Organizations:</a:t>
            </a:r>
            <a:r>
              <a:rPr lang="en-US" sz="1800" dirty="0" smtClean="0"/>
              <a:t> WTO co-operates with other international institutions like the International Monetary Fund (IMF) and the International Bank for Reconstruction and Development (IBRD) and its affiliated agencies to achieve greater coherence in global economic policy making</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smtClean="0"/>
              <a:t>Forum for Trade Negotiations:</a:t>
            </a:r>
            <a:r>
              <a:rPr lang="en-US" dirty="0" smtClean="0"/>
              <a:t> WTO provides a forum for negotiations among its members concerning their multilateral trade relations in matters dealt with under the agreements of the WTO. It also provides a framework for the implementation of the results of such negotiations. </a:t>
            </a:r>
          </a:p>
          <a:p>
            <a:pPr lvl="0"/>
            <a:r>
              <a:rPr lang="en-US" b="1" dirty="0" smtClean="0"/>
              <a:t>Trade Policy Review Mechanism: </a:t>
            </a:r>
            <a:r>
              <a:rPr lang="en-US" dirty="0" smtClean="0"/>
              <a:t>WTO acts as a watchdog of national trade policies of its member countries. The General Council of the WTO convenes Trade Policy Review Body in order to frame such rules, which are necessary in order to keep a close watch over the trade policies of different member countries.</a:t>
            </a:r>
          </a:p>
          <a:p>
            <a:pPr lvl="0"/>
            <a:r>
              <a:rPr lang="en-US" b="1" dirty="0" smtClean="0"/>
              <a:t>Consultancy Services:</a:t>
            </a:r>
            <a:r>
              <a:rPr lang="en-US" dirty="0" smtClean="0"/>
              <a:t> In order to achieve its objective of trade </a:t>
            </a:r>
            <a:r>
              <a:rPr lang="en-US" dirty="0" err="1" smtClean="0"/>
              <a:t>liberalisation</a:t>
            </a:r>
            <a:r>
              <a:rPr lang="en-US" dirty="0" smtClean="0"/>
              <a:t>, the WTO acts as a management consultant for its member countries. It also helps underdeveloped and developing economies to promote their external trade by providing them with technical assistance and training.</a:t>
            </a:r>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4096"/>
            <a:ext cx="8596668" cy="1196304"/>
          </a:xfrm>
        </p:spPr>
        <p:txBody>
          <a:bodyPr>
            <a:normAutofit fontScale="90000"/>
          </a:bodyPr>
          <a:lstStyle/>
          <a:p>
            <a:pPr algn="ctr"/>
            <a:r>
              <a:rPr lang="en-US" sz="4400" b="1" u="sng" dirty="0" smtClean="0"/>
              <a:t>INTRODUCTION</a:t>
            </a:r>
            <a:r>
              <a:rPr lang="en-US" sz="4400" dirty="0" smtClean="0"/>
              <a:t/>
            </a:r>
            <a:br>
              <a:rPr lang="en-US" sz="4400" dirty="0" smtClean="0"/>
            </a:br>
            <a:endParaRPr lang="en-IN" sz="4400" dirty="0">
              <a:solidFill>
                <a:srgbClr val="000000"/>
              </a:solidFill>
            </a:endParaRPr>
          </a:p>
        </p:txBody>
      </p:sp>
      <p:sp>
        <p:nvSpPr>
          <p:cNvPr id="3" name="Content Placeholder 2"/>
          <p:cNvSpPr>
            <a:spLocks noGrp="1"/>
          </p:cNvSpPr>
          <p:nvPr>
            <p:ph idx="1"/>
          </p:nvPr>
        </p:nvSpPr>
        <p:spPr/>
        <p:txBody>
          <a:bodyPr>
            <a:normAutofit/>
          </a:bodyPr>
          <a:lstStyle/>
          <a:p>
            <a:r>
              <a:rPr lang="en-US" sz="2400" dirty="0" smtClean="0"/>
              <a:t>International marketing is a broader concept and includes export marketing. Export marketing is concerned with the production of goods in one country and marketing them in different countries of the world. while international marketing is a broader concept and includes globalization, MNCs and TNCs, joint ventures and foreign collaborations.</a:t>
            </a:r>
          </a:p>
          <a:p>
            <a:endParaRPr lang="en-IN" sz="2400" dirty="0">
              <a:solidFill>
                <a:schemeClr val="accent1">
                  <a:lumMod val="50000"/>
                </a:schemeClr>
              </a:solidFill>
            </a:endParaRPr>
          </a:p>
        </p:txBody>
      </p:sp>
    </p:spTree>
    <p:extLst>
      <p:ext uri="{BB962C8B-B14F-4D97-AF65-F5344CB8AC3E}">
        <p14:creationId xmlns="" xmlns:p14="http://schemas.microsoft.com/office/powerpoint/2010/main" val="375178420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smtClean="0"/>
              <a:t>International Marketing</a:t>
            </a:r>
            <a:endParaRPr lang="en-US" dirty="0"/>
          </a:p>
        </p:txBody>
      </p:sp>
      <p:sp>
        <p:nvSpPr>
          <p:cNvPr id="3" name="Content Placeholder 2"/>
          <p:cNvSpPr>
            <a:spLocks noGrp="1"/>
          </p:cNvSpPr>
          <p:nvPr>
            <p:ph idx="1"/>
          </p:nvPr>
        </p:nvSpPr>
        <p:spPr/>
        <p:txBody>
          <a:bodyPr>
            <a:normAutofit/>
          </a:bodyPr>
          <a:lstStyle/>
          <a:p>
            <a:r>
              <a:rPr lang="en-US" sz="2400" b="1" u="sng" dirty="0" smtClean="0"/>
              <a:t>Definition of International Marketing</a:t>
            </a:r>
            <a:endParaRPr lang="en-US" sz="2400" dirty="0" smtClean="0"/>
          </a:p>
          <a:p>
            <a:pPr>
              <a:buNone/>
            </a:pPr>
            <a:r>
              <a:rPr lang="en-US" sz="2400" dirty="0" smtClean="0"/>
              <a:t>	'International marketing is a process of planning and executing the conception, pricing, promotion and distribution of ideas, goods and services to create exchanges between nations that satisfy individual and organisational objectives.' </a:t>
            </a:r>
          </a:p>
          <a:p>
            <a:pPr>
              <a:buNone/>
            </a:pPr>
            <a:r>
              <a:rPr lang="en-US" sz="2400" b="1" dirty="0" smtClean="0"/>
              <a:t>							- American Marketing Association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Features of International Marketing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b="1" dirty="0" smtClean="0"/>
              <a:t>Large Scale Operations</a:t>
            </a:r>
            <a:r>
              <a:rPr lang="en-US" dirty="0" smtClean="0"/>
              <a:t>: Price is an important factor that determines the success of an exporter in the highly competitive international market. Large-scale operations, full utilization of installed capacity and transactions in bulk reduce overall cost of production and thereby price of the product.</a:t>
            </a:r>
          </a:p>
          <a:p>
            <a:pPr lvl="0"/>
            <a:r>
              <a:rPr lang="en-US" b="1" dirty="0" smtClean="0"/>
              <a:t>Dominance of MNCs/TNCs from Developed Countries:</a:t>
            </a:r>
            <a:r>
              <a:rPr lang="en-US" dirty="0" smtClean="0"/>
              <a:t> The international trade is dominated by MNCs and TNCs originating from developed countries especially from USA, Japan and European countries. These companies have huge financial and physical resources and operate throughout the world.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Barriers</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Trade Barriers</a:t>
            </a:r>
            <a:r>
              <a:rPr lang="en-US" dirty="0" smtClean="0"/>
              <a:t>: </a:t>
            </a:r>
          </a:p>
          <a:p>
            <a:pPr>
              <a:buNone/>
            </a:pPr>
            <a:r>
              <a:rPr lang="en-US" dirty="0" smtClean="0"/>
              <a:t>Trade barriers are the artificial restrictions on the –free movement of goods from one country to other. These barriers are of two types, viz., tariff and non-tariff. Tariff barriers are in the form of taxes and customs duties. Non-tariff barriers are in the form of quotas and licenses.</a:t>
            </a:r>
          </a:p>
          <a:p>
            <a:pPr lvl="0"/>
            <a:r>
              <a:rPr lang="en-US" b="1" dirty="0" smtClean="0"/>
              <a:t>Trading Blocs:</a:t>
            </a:r>
            <a:r>
              <a:rPr lang="en-US" dirty="0" smtClean="0"/>
              <a:t> </a:t>
            </a:r>
          </a:p>
          <a:p>
            <a:pPr>
              <a:buNone/>
            </a:pPr>
            <a:r>
              <a:rPr lang="en-US" dirty="0" smtClean="0"/>
              <a:t>Trading blocs are the associations of countries situated in a particular region whereby they come on to common understanding regarding rules and regulations to be followed while exporting and importing goods among them. For example, European Union (EU).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Trade Barriers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Trade barriers are the artificial restrictions imposed by the governments on free flow of goods and services between countries. Tariffs, quotas, taxes, duties, foreign exchange restrictions, trade agreements and trading blocs are the techniques used for restricting free movement of goods from one country to the other.</a:t>
            </a:r>
          </a:p>
          <a:p>
            <a:pPr>
              <a:buNone/>
            </a:pPr>
            <a:r>
              <a:rPr lang="en-US" dirty="0" smtClean="0"/>
              <a:t> </a:t>
            </a:r>
          </a:p>
          <a:p>
            <a:pPr>
              <a:buNone/>
            </a:pPr>
            <a:r>
              <a:rPr lang="en-US" dirty="0" smtClean="0"/>
              <a:t>Trade barriers can be broadly classified into the following two categories: </a:t>
            </a:r>
          </a:p>
          <a:p>
            <a:pPr>
              <a:buNone/>
            </a:pPr>
            <a:r>
              <a:rPr lang="en-US" dirty="0" smtClean="0"/>
              <a:t>(a) Tariff barriers or fiscal controls. </a:t>
            </a:r>
          </a:p>
          <a:p>
            <a:pPr>
              <a:buNone/>
            </a:pPr>
            <a:r>
              <a:rPr lang="en-US" dirty="0" smtClean="0"/>
              <a:t>(b) Non-tariff barriers or quantitative restrictions.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b="1" dirty="0" smtClean="0"/>
              <a:t>International Marketing Research: </a:t>
            </a:r>
            <a:endParaRPr lang="en-US" dirty="0" smtClean="0"/>
          </a:p>
          <a:p>
            <a:pPr>
              <a:buNone/>
            </a:pPr>
            <a:r>
              <a:rPr lang="en-US" dirty="0" smtClean="0"/>
              <a:t>The needs and requirements of individuals differ from region to region. Therefore, an effective marketing research technique should be applied in order to understand the needs_ and requirements of consumers in different parts of the world. </a:t>
            </a:r>
          </a:p>
          <a:p>
            <a:pPr lvl="0"/>
            <a:r>
              <a:rPr lang="en-US" b="1" dirty="0" smtClean="0"/>
              <a:t>Importance of Advanced Technology:</a:t>
            </a:r>
            <a:r>
              <a:rPr lang="en-US" dirty="0" smtClean="0"/>
              <a:t> </a:t>
            </a:r>
          </a:p>
          <a:p>
            <a:pPr>
              <a:buNone/>
            </a:pPr>
            <a:r>
              <a:rPr lang="en-US" dirty="0" smtClean="0"/>
              <a:t>Technology plays an important role in building competitive_ strength. MNCs originating from countries like USA, Japan and Germany dominate the world trade due to continuous research innovations and inventions.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r>
              <a:rPr lang="en-US" sz="2000" b="1" dirty="0" smtClean="0"/>
              <a:t>Foreign Exchange Regulations:</a:t>
            </a:r>
            <a:endParaRPr lang="en-US" sz="2000" dirty="0" smtClean="0"/>
          </a:p>
          <a:p>
            <a:pPr>
              <a:buNone/>
            </a:pPr>
            <a:r>
              <a:rPr lang="en-US" sz="2000" dirty="0" smtClean="0"/>
              <a:t> Different countries have different currencies and conversion rates. These rates are subject to fluctuation Therefore; each country has a separate set of rules for collection of export proceeds and payment for imports. For example, In India, all foreign currency transactions are regulated by the Foreign Exchange Regulation Act, 1973 (FERA). </a:t>
            </a:r>
          </a:p>
          <a:p>
            <a:pPr lvl="0"/>
            <a:r>
              <a:rPr lang="en-US" sz="2000" b="1" dirty="0" smtClean="0"/>
              <a:t>Three-faced Competition:</a:t>
            </a:r>
            <a:r>
              <a:rPr lang="en-US" sz="2000" dirty="0" smtClean="0"/>
              <a:t> International market is highly competitive. An exporter faces competition from three angles: </a:t>
            </a:r>
          </a:p>
          <a:p>
            <a:pPr lvl="0" algn="ctr">
              <a:buNone/>
            </a:pPr>
            <a:r>
              <a:rPr lang="en-US" sz="2000" dirty="0" smtClean="0"/>
              <a:t>Exporters from his own country.</a:t>
            </a:r>
          </a:p>
          <a:p>
            <a:pPr lvl="0" algn="ctr">
              <a:buNone/>
            </a:pPr>
            <a:r>
              <a:rPr lang="en-US" sz="2000" dirty="0" smtClean="0"/>
              <a:t>Exporters from other countries. </a:t>
            </a:r>
          </a:p>
          <a:p>
            <a:pPr lvl="0" algn="ctr">
              <a:buNone/>
            </a:pPr>
            <a:r>
              <a:rPr lang="en-US" sz="2000" dirty="0" smtClean="0"/>
              <a:t>Local suppliers in importing country.</a:t>
            </a:r>
          </a:p>
          <a:p>
            <a:pPr lvl="0"/>
            <a:r>
              <a:rPr lang="en-US" sz="2000" b="1" dirty="0" smtClean="0"/>
              <a:t>International Organizations:</a:t>
            </a:r>
            <a:r>
              <a:rPr lang="en-US" sz="2000" dirty="0" smtClean="0"/>
              <a:t> International trade is subject to the rules and regulations framed by the international organizations’ such as the World Trade Organization (WTO) and the United Nations Conference on Trade and Development (UNCTAD). These organizations have been formed in order to promote world trade by removing unnecessary trade barriers and help underdeveloped countries to develop their export potentials. </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World Trade </a:t>
            </a:r>
            <a:r>
              <a:rPr lang="en-US" b="1" dirty="0" err="1" smtClean="0"/>
              <a:t>Organisation</a:t>
            </a:r>
            <a:r>
              <a:rPr lang="en-US" b="1" dirty="0" smtClean="0"/>
              <a:t> (WTO)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400" dirty="0" smtClean="0"/>
              <a:t>The World Trade Organization (WTO) is the only global international organization dealing with the rules of trade between nations. At its heart are the WTO agreements, negotiated and signed by the bulk of the world’s trading nations and ratified in their parliaments. The goal is to help producers of goods and services, exporters, and importers conduct their business, the World Trade </a:t>
            </a:r>
            <a:r>
              <a:rPr lang="en-US" sz="2400" dirty="0" err="1" smtClean="0"/>
              <a:t>Organisation</a:t>
            </a:r>
            <a:r>
              <a:rPr lang="en-US" sz="2400" dirty="0" smtClean="0"/>
              <a:t> (WTO) was established on 1</a:t>
            </a:r>
            <a:r>
              <a:rPr lang="en-US" sz="2400" baseline="30000" dirty="0" smtClean="0"/>
              <a:t>st</a:t>
            </a:r>
            <a:r>
              <a:rPr lang="en-US" sz="2400" dirty="0" smtClean="0"/>
              <a:t> January 1995.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903</TotalTime>
  <Words>816</Words>
  <Application>Microsoft Office PowerPoint</Application>
  <PresentationFormat>Custom</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TOPIC :EXPORT DOCUMENTATION  FACULTY NAME : P.KAVIMANI  DEPARTMENT : BUSINESS ADMINISTRATION  </vt:lpstr>
      <vt:lpstr>INTRODUCTION </vt:lpstr>
      <vt:lpstr>International Marketing</vt:lpstr>
      <vt:lpstr>Features of International Marketing  </vt:lpstr>
      <vt:lpstr>Trade Barriers</vt:lpstr>
      <vt:lpstr>Definition of Trade Barriers </vt:lpstr>
      <vt:lpstr>Slide 7</vt:lpstr>
      <vt:lpstr>Slide 8</vt:lpstr>
      <vt:lpstr>World Trade Organisation (WTO)  </vt:lpstr>
      <vt:lpstr>WTO - Functions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Windows User</dc:creator>
  <cp:lastModifiedBy>SKAJ-LAPTOP</cp:lastModifiedBy>
  <cp:revision>102</cp:revision>
  <dcterms:created xsi:type="dcterms:W3CDTF">2018-12-22T12:40:02Z</dcterms:created>
  <dcterms:modified xsi:type="dcterms:W3CDTF">2021-01-27T09:08:11Z</dcterms:modified>
</cp:coreProperties>
</file>