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88" r:id="rId2"/>
    <p:sldId id="258" r:id="rId3"/>
    <p:sldId id="259" r:id="rId4"/>
    <p:sldId id="261" r:id="rId5"/>
    <p:sldId id="279" r:id="rId6"/>
    <p:sldId id="289" r:id="rId7"/>
    <p:sldId id="290" r:id="rId8"/>
    <p:sldId id="291" r:id="rId9"/>
    <p:sldId id="292" r:id="rId10"/>
    <p:sldId id="29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2EFA"/>
    <a:srgbClr val="000000"/>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434" autoAdjust="0"/>
  </p:normalViewPr>
  <p:slideViewPr>
    <p:cSldViewPr snapToGrid="0">
      <p:cViewPr varScale="1">
        <p:scale>
          <a:sx n="74" d="100"/>
          <a:sy n="74" d="100"/>
        </p:scale>
        <p:origin x="-582" y="-12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C6B4A9-1611-4792-9094-5F34BCA07E0B}"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A54C80-263E-416B-A8E0-580EDEADCBDC}"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A54C80-263E-416B-A8E0-580EDEADCBDC}" type="datetimeFigureOut">
              <a:rPr lang="en-US" smtClean="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A54C80-263E-416B-A8E0-580EDEADCBDC}" type="datetimeFigureOut">
              <a:rPr lang="en-US" smtClean="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D57F1E4F-1CFF-5643-939E-217C01CDF565}"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1BEF0D-F0BB-DE4B-95CE-6DB70DBA9567}" type="datetimeFigureOut">
              <a:rPr lang="en-US" smtClean="0"/>
              <a:pPr/>
              <a:t>1/27/2021</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7F1E4F-1CFF-5643-939E-217C01CDF565}"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2400" dirty="0" smtClean="0">
                <a:latin typeface="Arial Black" panose="020B0A04020102020204" pitchFamily="34" charset="0"/>
              </a:rPr>
              <a:t>TOPIC :MANAGEMENT THEORY AND PRACTICE</a:t>
            </a:r>
            <a:br>
              <a:rPr lang="en-IN" sz="2400" dirty="0" smtClean="0">
                <a:latin typeface="Arial Black" panose="020B0A04020102020204" pitchFamily="34" charset="0"/>
              </a:rPr>
            </a:br>
            <a:r>
              <a:rPr lang="en-IN" sz="2400" dirty="0" smtClean="0">
                <a:latin typeface="Arial Black" panose="020B0A04020102020204" pitchFamily="34" charset="0"/>
              </a:rPr>
              <a:t>FACULTY NAME : P.KAVIMANI </a:t>
            </a:r>
            <a:br>
              <a:rPr lang="en-IN" sz="2400" dirty="0" smtClean="0">
                <a:latin typeface="Arial Black" panose="020B0A04020102020204" pitchFamily="34" charset="0"/>
              </a:rPr>
            </a:br>
            <a:r>
              <a:rPr lang="en-IN" sz="2400" dirty="0" smtClean="0">
                <a:latin typeface="Arial Black" panose="020B0A04020102020204" pitchFamily="34" charset="0"/>
              </a:rPr>
              <a:t>DEPARTMENT : BUSINESS ADMINISTRATION </a:t>
            </a:r>
            <a:r>
              <a:rPr lang="en-IN" sz="2400" dirty="0" smtClean="0"/>
              <a:t/>
            </a:r>
            <a:br>
              <a:rPr lang="en-IN" sz="2400" dirty="0" smtClean="0"/>
            </a:br>
            <a:endParaRPr lang="en-IN" sz="2400" dirty="0">
              <a:solidFill>
                <a:schemeClr val="tx1"/>
              </a:solidFill>
              <a:latin typeface="Arial Black" panose="020B0A04020102020204" pitchFamily="34" charset="0"/>
            </a:endParaRPr>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 xmlns:p14="http://schemas.microsoft.com/office/powerpoint/2010/main" val="3505985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Merits of Group Decisions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1.Group </a:t>
            </a:r>
            <a:r>
              <a:rPr lang="en-US" dirty="0" smtClean="0"/>
              <a:t>decisions are generally considered better than individual </a:t>
            </a:r>
            <a:r>
              <a:rPr lang="en-US" dirty="0" err="1" smtClean="0"/>
              <a:t>decisioas</a:t>
            </a:r>
            <a:r>
              <a:rPr lang="en-US" dirty="0" smtClean="0"/>
              <a:t> in view of the following advantages: Every member of the group will come out with his views on the problem considered. The problem, therefore, can be thoroughly discussed and the best solution can be found out. Such an advantage is not available in case of individual decisions. </a:t>
            </a:r>
            <a:endParaRPr lang="en-US" dirty="0" smtClean="0"/>
          </a:p>
          <a:p>
            <a:pPr>
              <a:buNone/>
            </a:pPr>
            <a:r>
              <a:rPr lang="en-US" dirty="0" smtClean="0"/>
              <a:t>2.The </a:t>
            </a:r>
            <a:r>
              <a:rPr lang="en-US" dirty="0" smtClean="0"/>
              <a:t>decision of a group, usually, will not be a biased one. This is because, every member of the group has his own ideals and values. No member can thrust his views on others. There is always chance for the bias element entering individual decisions. </a:t>
            </a:r>
            <a:endParaRPr lang="en-US" dirty="0" smtClean="0"/>
          </a:p>
          <a:p>
            <a:pPr>
              <a:buNone/>
            </a:pPr>
            <a:r>
              <a:rPr lang="en-US" dirty="0" smtClean="0"/>
              <a:t>3</a:t>
            </a:r>
            <a:r>
              <a:rPr lang="en-US" dirty="0" smtClean="0"/>
              <a:t>. The group usually consists of members who represent different segments of an </a:t>
            </a:r>
            <a:r>
              <a:rPr lang="en-US" dirty="0" err="1" smtClean="0"/>
              <a:t>organisation</a:t>
            </a:r>
            <a:r>
              <a:rPr lang="en-US" dirty="0" smtClean="0"/>
              <a:t>. Therefore, each member will ensure that injustice is not done to the segment he represents</a:t>
            </a:r>
            <a:r>
              <a:rPr lang="en-US" dirty="0" smtClean="0"/>
              <a:t>.</a:t>
            </a:r>
          </a:p>
          <a:p>
            <a:pPr>
              <a:buNone/>
            </a:pPr>
            <a:r>
              <a:rPr lang="en-US" dirty="0" smtClean="0"/>
              <a:t> </a:t>
            </a:r>
            <a:r>
              <a:rPr lang="en-US" dirty="0" smtClean="0"/>
              <a:t>4. The process of group decision-making also provides scope for proper co-ordination and co-operation among the members. Every member has to take the other members into confidence when he discusses any issue. </a:t>
            </a:r>
            <a:endParaRPr lang="en-US" dirty="0" smtClean="0"/>
          </a:p>
          <a:p>
            <a:pPr>
              <a:buNone/>
            </a:pPr>
            <a:r>
              <a:rPr lang="en-US" dirty="0" smtClean="0"/>
              <a:t>5</a:t>
            </a:r>
            <a:r>
              <a:rPr lang="en-US" dirty="0" smtClean="0"/>
              <a:t>. Group decisions enjoy a greater sense of acceptability than individual decisions.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34096"/>
            <a:ext cx="8596668" cy="1196304"/>
          </a:xfrm>
        </p:spPr>
        <p:txBody>
          <a:bodyPr>
            <a:normAutofit/>
          </a:bodyPr>
          <a:lstStyle/>
          <a:p>
            <a:r>
              <a:rPr lang="en-IN" sz="4400" dirty="0" smtClean="0">
                <a:solidFill>
                  <a:srgbClr val="000000"/>
                </a:solidFill>
              </a:rPr>
              <a:t>INTRODUCTION:</a:t>
            </a:r>
            <a:endParaRPr lang="en-IN" sz="4400" dirty="0">
              <a:solidFill>
                <a:srgbClr val="000000"/>
              </a:solidFill>
            </a:endParaRPr>
          </a:p>
        </p:txBody>
      </p:sp>
      <p:sp>
        <p:nvSpPr>
          <p:cNvPr id="3" name="Content Placeholder 2"/>
          <p:cNvSpPr>
            <a:spLocks noGrp="1"/>
          </p:cNvSpPr>
          <p:nvPr>
            <p:ph idx="1"/>
          </p:nvPr>
        </p:nvSpPr>
        <p:spPr/>
        <p:txBody>
          <a:bodyPr>
            <a:normAutofit/>
          </a:bodyPr>
          <a:lstStyle/>
          <a:p>
            <a:r>
              <a:rPr lang="en-US" sz="2400" dirty="0" smtClean="0"/>
              <a:t>Decision-making is  </a:t>
            </a:r>
            <a:r>
              <a:rPr lang="en-US" sz="2400" dirty="0" smtClean="0"/>
              <a:t>the process of selecting one alternative from among </a:t>
            </a:r>
            <a:r>
              <a:rPr lang="en-US" sz="2400" dirty="0" err="1" smtClean="0"/>
              <a:t>mber</a:t>
            </a:r>
            <a:r>
              <a:rPr lang="en-US" sz="2400" dirty="0" smtClean="0"/>
              <a:t> of a her of alter alternatives available. The need for decision-making will </a:t>
            </a:r>
            <a:r>
              <a:rPr lang="en-US" sz="2400" dirty="0" err="1" smtClean="0"/>
              <a:t>afise</a:t>
            </a:r>
            <a:r>
              <a:rPr lang="en-US" sz="2400" dirty="0" smtClean="0"/>
              <a:t> only to decide </a:t>
            </a:r>
            <a:endParaRPr lang="en-US" sz="2400" dirty="0" smtClean="0"/>
          </a:p>
          <a:p>
            <a:pPr>
              <a:buNone/>
            </a:pPr>
            <a:r>
              <a:rPr lang="en-US" sz="2400" dirty="0" smtClean="0"/>
              <a:t>	</a:t>
            </a:r>
            <a:r>
              <a:rPr lang="en-US" sz="2400" dirty="0" smtClean="0"/>
              <a:t>For </a:t>
            </a:r>
            <a:r>
              <a:rPr lang="en-US" sz="2400" dirty="0" smtClean="0"/>
              <a:t>example, a business enterprise that wants to buy a machinery may </a:t>
            </a:r>
            <a:r>
              <a:rPr lang="en-US" sz="2400" dirty="0" smtClean="0"/>
              <a:t>when </a:t>
            </a:r>
            <a:r>
              <a:rPr lang="en-US" sz="2400" dirty="0" smtClean="0"/>
              <a:t>there are options. If there is only one way of doing a task, there is nothing </a:t>
            </a:r>
            <a:r>
              <a:rPr lang="en-US" sz="2400" dirty="0" smtClean="0"/>
              <a:t>and </a:t>
            </a:r>
            <a:r>
              <a:rPr lang="en-US" sz="2400" dirty="0" smtClean="0"/>
              <a:t>several models of the machinery. As it can buy only one model, it has to find several mode decide which model to buy. </a:t>
            </a:r>
            <a:endParaRPr lang="en-US" sz="2400" dirty="0" smtClean="0"/>
          </a:p>
          <a:p>
            <a:pPr>
              <a:buNone/>
            </a:pPr>
            <a:r>
              <a:rPr lang="en-US" sz="2400" smtClean="0"/>
              <a:t>	</a:t>
            </a:r>
            <a:r>
              <a:rPr lang="en-US" sz="2400" smtClean="0"/>
              <a:t>It </a:t>
            </a:r>
            <a:r>
              <a:rPr lang="en-US" sz="2400" dirty="0" smtClean="0"/>
              <a:t>will select the best model by examining the merits decide which and demerits of all the alternative models and will select the one that offers maximum benefits. </a:t>
            </a:r>
            <a:endParaRPr lang="en-IN" sz="2400" dirty="0">
              <a:solidFill>
                <a:schemeClr val="accent1">
                  <a:lumMod val="50000"/>
                </a:schemeClr>
              </a:solidFill>
            </a:endParaRPr>
          </a:p>
        </p:txBody>
      </p:sp>
    </p:spTree>
    <p:extLst>
      <p:ext uri="{BB962C8B-B14F-4D97-AF65-F5344CB8AC3E}">
        <p14:creationId xmlns="" xmlns:p14="http://schemas.microsoft.com/office/powerpoint/2010/main" val="3751784203"/>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Definitions </a:t>
            </a:r>
            <a:r>
              <a:rPr lang="en-US" sz="4000" dirty="0" smtClean="0"/>
              <a:t>of </a:t>
            </a:r>
            <a:r>
              <a:rPr lang="en-US" sz="4000" dirty="0" smtClean="0"/>
              <a:t>Decision-Making</a:t>
            </a:r>
            <a:endParaRPr lang="en-IN" sz="4000" dirty="0">
              <a:solidFill>
                <a:schemeClr val="accent6">
                  <a:lumMod val="50000"/>
                </a:schemeClr>
              </a:solidFill>
            </a:endParaRPr>
          </a:p>
        </p:txBody>
      </p:sp>
      <p:sp>
        <p:nvSpPr>
          <p:cNvPr id="3" name="Content Placeholder 2"/>
          <p:cNvSpPr>
            <a:spLocks noGrp="1"/>
          </p:cNvSpPr>
          <p:nvPr>
            <p:ph idx="1"/>
          </p:nvPr>
        </p:nvSpPr>
        <p:spPr/>
        <p:txBody>
          <a:bodyPr>
            <a:normAutofit/>
          </a:bodyPr>
          <a:lstStyle/>
          <a:p>
            <a:pPr lvl="6">
              <a:buNone/>
            </a:pPr>
            <a:endParaRPr lang="en-IN" sz="1400" i="1" dirty="0" smtClean="0">
              <a:solidFill>
                <a:schemeClr val="tx1">
                  <a:lumMod val="85000"/>
                  <a:lumOff val="15000"/>
                </a:schemeClr>
              </a:solidFill>
            </a:endParaRPr>
          </a:p>
          <a:p>
            <a:pPr>
              <a:buFont typeface="Wingdings" panose="05000000000000000000" pitchFamily="2" charset="2"/>
              <a:buChar char="q"/>
            </a:pPr>
            <a:r>
              <a:rPr lang="en-US" sz="2400" dirty="0" smtClean="0"/>
              <a:t>According </a:t>
            </a:r>
            <a:r>
              <a:rPr lang="en-US" sz="2400" dirty="0" smtClean="0"/>
              <a:t>to Haynes and Massie, </a:t>
            </a:r>
            <a:endParaRPr lang="en-US" sz="2400" dirty="0" smtClean="0"/>
          </a:p>
          <a:p>
            <a:pPr>
              <a:buNone/>
            </a:pPr>
            <a:r>
              <a:rPr lang="en-US" sz="2400" dirty="0" smtClean="0"/>
              <a:t>Decision-making </a:t>
            </a:r>
            <a:r>
              <a:rPr lang="en-US" sz="2400" dirty="0" smtClean="0"/>
              <a:t>is a process of selection from a set of alternative courses of action which is thought to </a:t>
            </a:r>
            <a:r>
              <a:rPr lang="en-US" sz="2400" dirty="0" err="1" smtClean="0"/>
              <a:t>fulfil</a:t>
            </a:r>
            <a:r>
              <a:rPr lang="en-US" sz="2400" dirty="0" smtClean="0"/>
              <a:t> the objective of the decision-problem more satisfactorily than others'. </a:t>
            </a:r>
            <a:endParaRPr lang="en-US" sz="2400" dirty="0" smtClean="0"/>
          </a:p>
          <a:p>
            <a:pPr>
              <a:buNone/>
            </a:pPr>
            <a:r>
              <a:rPr lang="en-US" sz="2400" dirty="0" smtClean="0"/>
              <a:t>In </a:t>
            </a:r>
            <a:r>
              <a:rPr lang="en-US" sz="2400" dirty="0" smtClean="0"/>
              <a:t>the words of George Terry</a:t>
            </a:r>
            <a:r>
              <a:rPr lang="en-US" sz="2400" dirty="0" smtClean="0"/>
              <a:t>,</a:t>
            </a:r>
          </a:p>
          <a:p>
            <a:pPr>
              <a:buNone/>
            </a:pPr>
            <a:r>
              <a:rPr lang="en-US" sz="2400" dirty="0" smtClean="0"/>
              <a:t> </a:t>
            </a:r>
            <a:r>
              <a:rPr lang="en-US" sz="2400" dirty="0" smtClean="0"/>
              <a:t>Decision-making is the selecting of an </a:t>
            </a:r>
            <a:r>
              <a:rPr lang="en-US" sz="2400" dirty="0" err="1" smtClean="0"/>
              <a:t>aiternative</a:t>
            </a:r>
            <a:r>
              <a:rPr lang="en-US" sz="2400" dirty="0" smtClean="0"/>
              <a:t>, from two or more alternatives, to determine an opinion or a course of action'. Allen defines Decision-making as 'the work a manager performs to arrive at conclusions and </a:t>
            </a:r>
            <a:r>
              <a:rPr lang="en-US" sz="2400" dirty="0" err="1" smtClean="0"/>
              <a:t>judgement</a:t>
            </a:r>
            <a:r>
              <a:rPr lang="en-US" sz="2400" dirty="0" smtClean="0"/>
              <a:t>“.</a:t>
            </a:r>
            <a:endParaRPr lang="en-IN" sz="2400" i="1" dirty="0">
              <a:solidFill>
                <a:schemeClr val="tx1">
                  <a:lumMod val="85000"/>
                  <a:lumOff val="15000"/>
                </a:schemeClr>
              </a:solidFill>
            </a:endParaRPr>
          </a:p>
        </p:txBody>
      </p:sp>
    </p:spTree>
    <p:extLst>
      <p:ext uri="{BB962C8B-B14F-4D97-AF65-F5344CB8AC3E}">
        <p14:creationId xmlns="" xmlns:p14="http://schemas.microsoft.com/office/powerpoint/2010/main" val="3521710769"/>
      </p:ext>
    </p:extLst>
  </p:cSld>
  <p:clrMapOvr>
    <a:masterClrMapping/>
  </p:clrMapOvr>
  <mc:AlternateContent xmlns:mc="http://schemas.openxmlformats.org/markup-compatibility/2006">
    <mc:Choice xmlns=""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Types of </a:t>
            </a:r>
            <a:r>
              <a:rPr lang="en-US" sz="4000" dirty="0" smtClean="0"/>
              <a:t>Decisions</a:t>
            </a:r>
            <a:endParaRPr lang="en-IN" sz="4000" dirty="0">
              <a:solidFill>
                <a:schemeClr val="accent6">
                  <a:lumMod val="75000"/>
                </a:schemeClr>
              </a:solidFill>
            </a:endParaRPr>
          </a:p>
        </p:txBody>
      </p:sp>
      <p:sp>
        <p:nvSpPr>
          <p:cNvPr id="3" name="Content Placeholder 2"/>
          <p:cNvSpPr>
            <a:spLocks noGrp="1"/>
          </p:cNvSpPr>
          <p:nvPr>
            <p:ph idx="1"/>
          </p:nvPr>
        </p:nvSpPr>
        <p:spPr>
          <a:xfrm>
            <a:off x="564959" y="1930400"/>
            <a:ext cx="8596668" cy="3880773"/>
          </a:xfrm>
        </p:spPr>
        <p:txBody>
          <a:bodyPr>
            <a:normAutofit fontScale="92500" lnSpcReduction="10000"/>
          </a:bodyPr>
          <a:lstStyle/>
          <a:p>
            <a:r>
              <a:rPr lang="en-US" sz="2400" dirty="0" smtClean="0"/>
              <a:t>Organisational </a:t>
            </a:r>
            <a:r>
              <a:rPr lang="en-US" sz="2400" dirty="0" smtClean="0"/>
              <a:t>decisions</a:t>
            </a:r>
          </a:p>
          <a:p>
            <a:r>
              <a:rPr lang="en-US" sz="2400" dirty="0" smtClean="0"/>
              <a:t> Personal decisions</a:t>
            </a:r>
          </a:p>
          <a:p>
            <a:r>
              <a:rPr lang="en-US" sz="2400" dirty="0" smtClean="0"/>
              <a:t> </a:t>
            </a:r>
            <a:r>
              <a:rPr lang="en-US" sz="2400" dirty="0" smtClean="0"/>
              <a:t>Strategic or basic decisions </a:t>
            </a:r>
            <a:endParaRPr lang="en-US" sz="2400" dirty="0" smtClean="0"/>
          </a:p>
          <a:p>
            <a:r>
              <a:rPr lang="en-US" sz="2400" dirty="0" smtClean="0"/>
              <a:t> </a:t>
            </a:r>
            <a:r>
              <a:rPr lang="en-US" sz="2400" dirty="0" smtClean="0"/>
              <a:t>Routine or repetitive decisions </a:t>
            </a:r>
            <a:endParaRPr lang="en-US" sz="2400" dirty="0" smtClean="0"/>
          </a:p>
          <a:p>
            <a:r>
              <a:rPr lang="en-US" sz="2400" dirty="0" smtClean="0"/>
              <a:t> </a:t>
            </a:r>
            <a:r>
              <a:rPr lang="en-US" sz="2400" dirty="0" smtClean="0"/>
              <a:t>Policy decisions Personal decisions </a:t>
            </a:r>
            <a:endParaRPr lang="en-US" sz="2400" dirty="0" smtClean="0"/>
          </a:p>
          <a:p>
            <a:r>
              <a:rPr lang="en-US" sz="2400" dirty="0" smtClean="0"/>
              <a:t> </a:t>
            </a:r>
            <a:r>
              <a:rPr lang="en-US" sz="2400" dirty="0" smtClean="0"/>
              <a:t>Operating decisions </a:t>
            </a:r>
            <a:endParaRPr lang="en-US" sz="2400" dirty="0" smtClean="0"/>
          </a:p>
          <a:p>
            <a:r>
              <a:rPr lang="en-US" sz="2400" dirty="0" smtClean="0"/>
              <a:t> </a:t>
            </a:r>
            <a:r>
              <a:rPr lang="en-US" sz="2400" dirty="0" smtClean="0"/>
              <a:t>Programmed or structured decisions </a:t>
            </a:r>
            <a:endParaRPr lang="en-US" sz="2400" dirty="0" smtClean="0"/>
          </a:p>
          <a:p>
            <a:r>
              <a:rPr lang="en-US" sz="2400" dirty="0" smtClean="0"/>
              <a:t> </a:t>
            </a:r>
            <a:r>
              <a:rPr lang="en-US" sz="2400" dirty="0" smtClean="0"/>
              <a:t>Non-programmed or unstructured decisions </a:t>
            </a:r>
            <a:endParaRPr lang="en-US" sz="2400" dirty="0" smtClean="0"/>
          </a:p>
          <a:p>
            <a:r>
              <a:rPr lang="en-US" sz="2400" dirty="0" smtClean="0"/>
              <a:t> </a:t>
            </a:r>
            <a:r>
              <a:rPr lang="en-US" sz="2400" dirty="0" smtClean="0"/>
              <a:t>Individual decisions, </a:t>
            </a:r>
            <a:r>
              <a:rPr lang="en-US" sz="2400" dirty="0" smtClean="0"/>
              <a:t>and</a:t>
            </a:r>
          </a:p>
          <a:p>
            <a:r>
              <a:rPr lang="en-US" sz="2400" dirty="0" smtClean="0"/>
              <a:t>  </a:t>
            </a:r>
            <a:r>
              <a:rPr lang="en-US" sz="2400" dirty="0" smtClean="0"/>
              <a:t>Group decisions</a:t>
            </a:r>
            <a:endParaRPr lang="en-IN" sz="2400" dirty="0"/>
          </a:p>
        </p:txBody>
      </p:sp>
    </p:spTree>
    <p:extLst>
      <p:ext uri="{BB962C8B-B14F-4D97-AF65-F5344CB8AC3E}">
        <p14:creationId xmlns="" xmlns:p14="http://schemas.microsoft.com/office/powerpoint/2010/main" val="1825984011"/>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6">
                <a:satMod val="175000"/>
                <a:alpha val="40000"/>
              </a:schemeClr>
            </a:glow>
          </a:effectLst>
        </p:spPr>
        <p:txBody>
          <a:bodyPr>
            <a:normAutofit/>
          </a:bodyPr>
          <a:lstStyle/>
          <a:p>
            <a:pPr algn="ctr"/>
            <a:endParaRPr lang="en-IN" sz="5400" dirty="0">
              <a:solidFill>
                <a:schemeClr val="accent2">
                  <a:lumMod val="50000"/>
                </a:schemeClr>
              </a:solidFill>
            </a:endParaRPr>
          </a:p>
        </p:txBody>
      </p:sp>
      <p:sp>
        <p:nvSpPr>
          <p:cNvPr id="7" name="Content Placeholder 6"/>
          <p:cNvSpPr>
            <a:spLocks noGrp="1"/>
          </p:cNvSpPr>
          <p:nvPr>
            <p:ph idx="1"/>
          </p:nvPr>
        </p:nvSpPr>
        <p:spPr/>
        <p:txBody>
          <a:bodyPr/>
          <a:lstStyle/>
          <a:p>
            <a:r>
              <a:rPr lang="en-US" dirty="0" smtClean="0"/>
              <a:t>Organisational Decisions-These decisions are made by a manager in his Org </a:t>
            </a:r>
            <a:r>
              <a:rPr lang="en-US" dirty="0" err="1" smtClean="0"/>
              <a:t>ficial</a:t>
            </a:r>
            <a:r>
              <a:rPr lang="en-US" dirty="0" smtClean="0"/>
              <a:t> capacity. For example, the manager </a:t>
            </a:r>
            <a:r>
              <a:rPr lang="en-US" dirty="0" err="1" smtClean="0"/>
              <a:t>ofa</a:t>
            </a:r>
            <a:r>
              <a:rPr lang="en-US" dirty="0" smtClean="0"/>
              <a:t> concern may decide to place. </a:t>
            </a:r>
            <a:r>
              <a:rPr lang="en-US" dirty="0" err="1" smtClean="0"/>
              <a:t>ployee</a:t>
            </a:r>
            <a:r>
              <a:rPr lang="en-US" dirty="0" smtClean="0"/>
              <a:t>, who has misappropriated the company's funds, under suspension. </a:t>
            </a:r>
            <a:r>
              <a:rPr lang="en-US" dirty="0" err="1" smtClean="0"/>
              <a:t>ch</a:t>
            </a:r>
            <a:r>
              <a:rPr lang="en-US" dirty="0" smtClean="0"/>
              <a:t> decisions are made in the interest of the </a:t>
            </a:r>
            <a:r>
              <a:rPr lang="en-US" dirty="0" err="1" smtClean="0"/>
              <a:t>organisation</a:t>
            </a:r>
            <a:r>
              <a:rPr lang="en-US" dirty="0" smtClean="0"/>
              <a:t>. ma </a:t>
            </a:r>
            <a:endParaRPr lang="en-US" dirty="0" smtClean="0"/>
          </a:p>
          <a:p>
            <a:r>
              <a:rPr lang="en-US" dirty="0" smtClean="0"/>
              <a:t>Personal </a:t>
            </a:r>
            <a:r>
              <a:rPr lang="en-US" dirty="0" smtClean="0"/>
              <a:t>Decisions- The decisions made by a manager in his personal </a:t>
            </a:r>
            <a:r>
              <a:rPr lang="en-US" dirty="0" err="1" smtClean="0"/>
              <a:t>anacity</a:t>
            </a:r>
            <a:r>
              <a:rPr lang="en-US" dirty="0" smtClean="0"/>
              <a:t> are called personal decisions. For example, the manager of 2 concern give a personal loan, out of his own funds, to a subordinate. </a:t>
            </a:r>
            <a:r>
              <a:rPr lang="en-US" dirty="0" err="1" smtClean="0"/>
              <a:t>Ifthe</a:t>
            </a:r>
            <a:r>
              <a:rPr lang="en-US" dirty="0" smtClean="0"/>
              <a:t> subordinate does not repay, the manager cannot take action against him in his official capacity. </a:t>
            </a:r>
            <a:endParaRPr lang="en-US" dirty="0"/>
          </a:p>
        </p:txBody>
      </p:sp>
    </p:spTree>
    <p:extLst>
      <p:ext uri="{BB962C8B-B14F-4D97-AF65-F5344CB8AC3E}">
        <p14:creationId xmlns="" xmlns:p14="http://schemas.microsoft.com/office/powerpoint/2010/main" val="347523411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Strategic or Basic Decisions- Strategic decisions are complex in nature and are always taken after deep deliberations. Any mistake in such decisions will </a:t>
            </a:r>
            <a:r>
              <a:rPr lang="en-US" dirty="0" err="1" smtClean="0"/>
              <a:t>nrove</a:t>
            </a:r>
            <a:r>
              <a:rPr lang="en-US" dirty="0" smtClean="0"/>
              <a:t> to be dangerous for the concern. These decisions can determine the very fate of the </a:t>
            </a:r>
            <a:r>
              <a:rPr lang="en-US" dirty="0" err="1" smtClean="0"/>
              <a:t>organisation</a:t>
            </a:r>
            <a:r>
              <a:rPr lang="en-US" dirty="0" smtClean="0"/>
              <a:t>. Implementation of strategic decisions would require heavy investments and also greater commitment on the part of the staff. The decision to introduce a new product in the market or install a very expensive machinery is an example of a strategic decision</a:t>
            </a:r>
            <a:r>
              <a:rPr lang="en-US" dirty="0" smtClean="0"/>
              <a:t>.</a:t>
            </a:r>
          </a:p>
          <a:p>
            <a:r>
              <a:rPr lang="en-US" dirty="0" smtClean="0"/>
              <a:t> </a:t>
            </a:r>
            <a:r>
              <a:rPr lang="en-US" dirty="0" smtClean="0"/>
              <a:t>Routine or Repetitive Decisions- These decisions are of a recurring nature and are taken almost on a daily basis. Such decisions do not have a serious impact on the future or fate of the </a:t>
            </a:r>
            <a:r>
              <a:rPr lang="en-US" dirty="0" err="1" smtClean="0"/>
              <a:t>organisation</a:t>
            </a:r>
            <a:r>
              <a:rPr lang="en-US" dirty="0" smtClean="0"/>
              <a:t>. The decision to buy certain raw materials for the factory, stationery items for the office, sanction leave for an employee etc., may be cited as an example of a routine decision.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Policy Decisions-Obviously, these decisions relate to </a:t>
            </a:r>
            <a:r>
              <a:rPr lang="en-US" dirty="0" err="1" smtClean="0"/>
              <a:t>cetain</a:t>
            </a:r>
            <a:r>
              <a:rPr lang="en-US" dirty="0" smtClean="0"/>
              <a:t> policy matters and they provide suitable guidelines for certain important organisational issues. For example, the basis for employee promotion has to be evolved by every </a:t>
            </a:r>
            <a:r>
              <a:rPr lang="en-US" dirty="0" err="1" smtClean="0"/>
              <a:t>organisation</a:t>
            </a:r>
            <a:r>
              <a:rPr lang="en-US" dirty="0" smtClean="0"/>
              <a:t> and it calls for a policy decision. Usually, 'seniority' and 'merit' are the criteria used for the purpose of employee promotion. An </a:t>
            </a:r>
            <a:r>
              <a:rPr lang="en-US" dirty="0" err="1" smtClean="0"/>
              <a:t>organisation</a:t>
            </a:r>
            <a:r>
              <a:rPr lang="en-US" dirty="0" smtClean="0"/>
              <a:t> may </a:t>
            </a:r>
            <a:r>
              <a:rPr lang="en-US" dirty="0" err="1" smtClean="0"/>
              <a:t>favour</a:t>
            </a:r>
            <a:r>
              <a:rPr lang="en-US" dirty="0" smtClean="0"/>
              <a:t> either seniority or merit or both. </a:t>
            </a:r>
            <a:endParaRPr lang="en-US" dirty="0" smtClean="0"/>
          </a:p>
          <a:p>
            <a:r>
              <a:rPr lang="en-US" dirty="0" smtClean="0"/>
              <a:t>Operating </a:t>
            </a:r>
            <a:r>
              <a:rPr lang="en-US" dirty="0" smtClean="0"/>
              <a:t>decisions - These decisions are necessary for implementing or executing policy decisions. Taking the example for policy decision given above, if seniority is to be adopted as the basis for promotion, the manner in which seniority should be determined also needs to be decided. Seniority of an individual may be determined in different ways. An employee's length of service in the present </a:t>
            </a:r>
            <a:r>
              <a:rPr lang="en-US" dirty="0" err="1" smtClean="0"/>
              <a:t>organisation</a:t>
            </a:r>
            <a:r>
              <a:rPr lang="en-US" dirty="0" smtClean="0"/>
              <a:t> alone may be considered for determining seniority or his Service in other </a:t>
            </a:r>
            <a:r>
              <a:rPr lang="en-US" dirty="0" err="1" smtClean="0"/>
              <a:t>organisations</a:t>
            </a:r>
            <a:r>
              <a:rPr lang="en-US" dirty="0" smtClean="0"/>
              <a:t> also may be taken into account for the purpose. </a:t>
            </a:r>
            <a:r>
              <a:rPr lang="en-US" dirty="0" err="1" smtClean="0"/>
              <a:t>LIkewise</a:t>
            </a:r>
            <a:r>
              <a:rPr lang="en-US" dirty="0" smtClean="0"/>
              <a:t>, the merit of an employee may be determined by his academic qualifications, achievement in the present job, level of efficiency, etc. Operating decisions are concerned only with such matters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8237" y="2051390"/>
            <a:ext cx="10972800" cy="4389120"/>
          </a:xfrm>
        </p:spPr>
        <p:txBody>
          <a:bodyPr>
            <a:normAutofit fontScale="92500"/>
          </a:bodyPr>
          <a:lstStyle/>
          <a:p>
            <a:r>
              <a:rPr lang="en-US" dirty="0" smtClean="0"/>
              <a:t>Non-Programmed or Unstructured Decisions - These des concerned with unexpected or unprecedented situations. The basis for are evolved. does not exist For example, already. </a:t>
            </a:r>
            <a:r>
              <a:rPr lang="en-US" dirty="0" smtClean="0"/>
              <a:t>Every </a:t>
            </a:r>
            <a:r>
              <a:rPr lang="en-US" dirty="0" smtClean="0"/>
              <a:t>the time employees a peculiar working situation in department arises, a decision avail </a:t>
            </a:r>
            <a:r>
              <a:rPr lang="en-US" dirty="0" smtClean="0"/>
              <a:t>matter </a:t>
            </a:r>
            <a:r>
              <a:rPr lang="en-US" dirty="0" smtClean="0"/>
              <a:t>to </a:t>
            </a:r>
            <a:r>
              <a:rPr lang="en-US" dirty="0" smtClean="0"/>
              <a:t>have the action </a:t>
            </a:r>
            <a:r>
              <a:rPr lang="en-US" dirty="0" smtClean="0"/>
              <a:t>on top a particular day as sheer coincidence, the manager has to refer the matter to </a:t>
            </a:r>
            <a:endParaRPr lang="en-US" dirty="0" smtClean="0"/>
          </a:p>
          <a:p>
            <a:r>
              <a:rPr lang="en-US" dirty="0" smtClean="0"/>
              <a:t>Individual </a:t>
            </a:r>
            <a:r>
              <a:rPr lang="en-US" dirty="0" smtClean="0"/>
              <a:t>Decisions - These are decisions made by individuals oven organisational issue. The individual, by virtue of </a:t>
            </a:r>
            <a:r>
              <a:rPr lang="en-US" dirty="0" smtClean="0"/>
              <a:t>his </a:t>
            </a:r>
            <a:r>
              <a:rPr lang="en-US" dirty="0" smtClean="0"/>
              <a:t>position or </a:t>
            </a:r>
            <a:r>
              <a:rPr lang="en-US" dirty="0" smtClean="0"/>
              <a:t>know management</a:t>
            </a:r>
            <a:r>
              <a:rPr lang="en-US" dirty="0" smtClean="0"/>
              <a:t>. He will not be able to take an independent decision. an or efficiency may be enjoying such a decision-making authority. For example. wh. be there is a dispute between the workers and the management, the matter may referred to a mediator who may conduct an enquiry and announce his decision </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Group Decisions- These are decisions made by a group of persons. In an </a:t>
            </a:r>
            <a:r>
              <a:rPr lang="en-US" dirty="0" err="1" smtClean="0"/>
              <a:t>organisation</a:t>
            </a:r>
            <a:r>
              <a:rPr lang="en-US" dirty="0" smtClean="0"/>
              <a:t>, there may exist à committee </a:t>
            </a:r>
            <a:r>
              <a:rPr lang="en-US" dirty="0" err="1" smtClean="0"/>
              <a:t>consising</a:t>
            </a:r>
            <a:r>
              <a:rPr lang="en-US" dirty="0" smtClean="0"/>
              <a:t> of the representatives of both the workers and the management. When there is any dispute between the workers and the management, the matter will be referred to the committee. The committee may conduct an enquiry and announce its decision which is birding on both the workers and the management.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904</TotalTime>
  <Words>1057</Words>
  <Application>Microsoft Office PowerPoint</Application>
  <PresentationFormat>Custom</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TOPIC :MANAGEMENT THEORY AND PRACTICE FACULTY NAME : P.KAVIMANI  DEPARTMENT : BUSINESS ADMINISTRATION  </vt:lpstr>
      <vt:lpstr>INTRODUCTION:</vt:lpstr>
      <vt:lpstr>Definitions of Decision-Making</vt:lpstr>
      <vt:lpstr>Types of Decisions</vt:lpstr>
      <vt:lpstr>Slide 5</vt:lpstr>
      <vt:lpstr>Slide 6</vt:lpstr>
      <vt:lpstr>Slide 7</vt:lpstr>
      <vt:lpstr>Slide 8</vt:lpstr>
      <vt:lpstr>Slide 9</vt:lpstr>
      <vt:lpstr>Merits of Group Decisions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Windows User</dc:creator>
  <cp:lastModifiedBy>SKAJ-LAPTOP</cp:lastModifiedBy>
  <cp:revision>100</cp:revision>
  <dcterms:created xsi:type="dcterms:W3CDTF">2018-12-22T12:40:02Z</dcterms:created>
  <dcterms:modified xsi:type="dcterms:W3CDTF">2021-01-27T08:31:57Z</dcterms:modified>
</cp:coreProperties>
</file>