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3"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7.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image" Target="../media/image19.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 Id="rId4"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FF51BA-BEE5-4D7C-975D-05F20E6D528D}" type="datetimeFigureOut">
              <a:rPr lang="en-US" smtClean="0"/>
              <a:pPr/>
              <a:t>11/9/2018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17BCC2-C1FE-4B57-BA34-0FDFFF597C9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17BCC2-C1FE-4B57-BA34-0FDFFF597C95}"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A9A1FE-3E24-4D13-BD9D-424637A1CE04}"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9A1FE-3E24-4D13-BD9D-424637A1CE04}"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9A1FE-3E24-4D13-BD9D-424637A1CE04}"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A9A1FE-3E24-4D13-BD9D-424637A1CE04}"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A9A1FE-3E24-4D13-BD9D-424637A1CE04}"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A9A1FE-3E24-4D13-BD9D-424637A1CE04}" type="datetimeFigureOut">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A9A1FE-3E24-4D13-BD9D-424637A1CE04}" type="datetimeFigureOut">
              <a:rPr lang="en-US" smtClean="0"/>
              <a:pPr/>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A9A1FE-3E24-4D13-BD9D-424637A1CE04}" type="datetimeFigureOut">
              <a:rPr lang="en-US" smtClean="0"/>
              <a:pPr/>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9A1FE-3E24-4D13-BD9D-424637A1CE04}" type="datetimeFigureOut">
              <a:rPr lang="en-US" smtClean="0"/>
              <a:pPr/>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A9A1FE-3E24-4D13-BD9D-424637A1CE04}" type="datetimeFigureOut">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A9A1FE-3E24-4D13-BD9D-424637A1CE04}" type="datetimeFigureOut">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D62EF-382E-4A75-8F00-00BCA4A5C9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9A1FE-3E24-4D13-BD9D-424637A1CE04}" type="datetimeFigureOut">
              <a:rPr lang="en-US" smtClean="0"/>
              <a:pPr/>
              <a:t>11/9/2018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D62EF-382E-4A75-8F00-00BCA4A5C9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8.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10.vml"/><Relationship Id="rId4" Type="http://schemas.openxmlformats.org/officeDocument/2006/relationships/oleObject" Target="../embeddings/oleObject14.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11.vml"/><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oleObject" Target="../embeddings/oleObject18.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xml"/><Relationship Id="rId1" Type="http://schemas.openxmlformats.org/officeDocument/2006/relationships/vmlDrawing" Target="../drawings/vmlDrawing13.vml"/><Relationship Id="rId4" Type="http://schemas.openxmlformats.org/officeDocument/2006/relationships/oleObject" Target="../embeddings/oleObject20.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xml"/><Relationship Id="rId1" Type="http://schemas.openxmlformats.org/officeDocument/2006/relationships/vmlDrawing" Target="../drawings/vmlDrawing14.vml"/></Relationships>
</file>

<file path=ppt/slides/_rels/slide21.xml.rels><?xml version="1.0" encoding="UTF-8" standalone="yes"?>
<Relationships xmlns="http://schemas.openxmlformats.org/package/2006/relationships"><Relationship Id="rId3" Type="http://schemas.openxmlformats.org/officeDocument/2006/relationships/hyperlink" Target="https://www.drugs.com/mcd/gonorrhea" TargetMode="External"/><Relationship Id="rId2" Type="http://schemas.openxmlformats.org/officeDocument/2006/relationships/hyperlink" Target="https://www.drugs.com/mcd/syphilis" TargetMode="External"/><Relationship Id="rId1" Type="http://schemas.openxmlformats.org/officeDocument/2006/relationships/slideLayout" Target="../slideLayouts/slideLayout3.xml"/><Relationship Id="rId4" Type="http://schemas.openxmlformats.org/officeDocument/2006/relationships/hyperlink" Target="https://www.drugs.com/mcd/chlamydi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en.wikipedia.org/wiki/Muscle" TargetMode="External"/><Relationship Id="rId3" Type="http://schemas.openxmlformats.org/officeDocument/2006/relationships/hyperlink" Target="https://en.wikipedia.org/wiki/Male" TargetMode="External"/><Relationship Id="rId7" Type="http://schemas.openxmlformats.org/officeDocument/2006/relationships/hyperlink" Target="https://en.wikipedia.org/wiki/Secondary_sexual_characteristic" TargetMode="External"/><Relationship Id="rId2" Type="http://schemas.openxmlformats.org/officeDocument/2006/relationships/slideLayout" Target="../slideLayouts/slideLayout1.xml"/><Relationship Id="rId1" Type="http://schemas.openxmlformats.org/officeDocument/2006/relationships/vmlDrawing" Target="../drawings/vmlDrawing15.vml"/><Relationship Id="rId6" Type="http://schemas.openxmlformats.org/officeDocument/2006/relationships/hyperlink" Target="https://en.wikipedia.org/wiki/Male_reproductive_system" TargetMode="External"/><Relationship Id="rId11" Type="http://schemas.openxmlformats.org/officeDocument/2006/relationships/oleObject" Target="../embeddings/oleObject22.bin"/><Relationship Id="rId5" Type="http://schemas.openxmlformats.org/officeDocument/2006/relationships/hyperlink" Target="https://en.wikipedia.org/wiki/Anabolic_steroid" TargetMode="External"/><Relationship Id="rId10" Type="http://schemas.openxmlformats.org/officeDocument/2006/relationships/hyperlink" Target="https://en.wikipedia.org/wiki/Androgenic_hair" TargetMode="External"/><Relationship Id="rId4" Type="http://schemas.openxmlformats.org/officeDocument/2006/relationships/hyperlink" Target="https://en.wikipedia.org/wiki/Sex_hormone" TargetMode="External"/><Relationship Id="rId9" Type="http://schemas.openxmlformats.org/officeDocument/2006/relationships/hyperlink" Target="https://en.wikipedia.org/wiki/Bone"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en.wikipedia.org/wiki/Neurosteroid" TargetMode="External"/><Relationship Id="rId3" Type="http://schemas.openxmlformats.org/officeDocument/2006/relationships/hyperlink" Target="https://en.wikipedia.org/wiki/Male" TargetMode="External"/><Relationship Id="rId7" Type="http://schemas.openxmlformats.org/officeDocument/2006/relationships/hyperlink" Target="https://en.wikipedia.org/wiki/Embryogenesis" TargetMode="External"/><Relationship Id="rId2" Type="http://schemas.openxmlformats.org/officeDocument/2006/relationships/slideLayout" Target="../slideLayouts/slideLayout1.xml"/><Relationship Id="rId1" Type="http://schemas.openxmlformats.org/officeDocument/2006/relationships/vmlDrawing" Target="../drawings/vmlDrawing16.vml"/><Relationship Id="rId6" Type="http://schemas.openxmlformats.org/officeDocument/2006/relationships/hyperlink" Target="https://en.wikipedia.org/wiki/Pregnancy" TargetMode="External"/><Relationship Id="rId11" Type="http://schemas.openxmlformats.org/officeDocument/2006/relationships/oleObject" Target="../embeddings/oleObject23.bin"/><Relationship Id="rId5" Type="http://schemas.openxmlformats.org/officeDocument/2006/relationships/hyperlink" Target="https://en.wikipedia.org/wiki/Menstrual_cycle" TargetMode="External"/><Relationship Id="rId10" Type="http://schemas.openxmlformats.org/officeDocument/2006/relationships/hyperlink" Target="https://en.wikipedia.org/wiki/Cholesterol" TargetMode="External"/><Relationship Id="rId4" Type="http://schemas.openxmlformats.org/officeDocument/2006/relationships/hyperlink" Target="https://en.wikipedia.org/wiki/Sex_hormone" TargetMode="External"/><Relationship Id="rId9" Type="http://schemas.openxmlformats.org/officeDocument/2006/relationships/hyperlink" Target="https://en.wikipedia.org/wiki/Pregnenolone"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www.britannica.com/science/tissue" TargetMode="External"/><Relationship Id="rId3" Type="http://schemas.openxmlformats.org/officeDocument/2006/relationships/hyperlink" Target="https://www.britannica.com/science/thyroid-gland" TargetMode="External"/><Relationship Id="rId7" Type="http://schemas.openxmlformats.org/officeDocument/2006/relationships/hyperlink" Target="https://www.britannica.com/science/cell-biology" TargetMode="External"/><Relationship Id="rId2" Type="http://schemas.openxmlformats.org/officeDocument/2006/relationships/slideLayout" Target="../slideLayouts/slideLayout1.xml"/><Relationship Id="rId1" Type="http://schemas.openxmlformats.org/officeDocument/2006/relationships/vmlDrawing" Target="../drawings/vmlDrawing17.vml"/><Relationship Id="rId6" Type="http://schemas.openxmlformats.org/officeDocument/2006/relationships/hyperlink" Target="https://www.britannica.com/science/metabolism" TargetMode="External"/><Relationship Id="rId5" Type="http://schemas.openxmlformats.org/officeDocument/2006/relationships/hyperlink" Target="https://www.britannica.com/science/oxygen" TargetMode="External"/><Relationship Id="rId4" Type="http://schemas.openxmlformats.org/officeDocument/2006/relationships/hyperlink" Target="https://www.merriam-webster.com/dictionary/consumption" TargetMode="External"/><Relationship Id="rId9" Type="http://schemas.openxmlformats.org/officeDocument/2006/relationships/oleObject" Target="../embeddings/oleObject24.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14399"/>
          </a:xfrm>
        </p:spPr>
        <p:style>
          <a:lnRef idx="1">
            <a:schemeClr val="accent5"/>
          </a:lnRef>
          <a:fillRef idx="3">
            <a:schemeClr val="accent5"/>
          </a:fillRef>
          <a:effectRef idx="2">
            <a:schemeClr val="accent5"/>
          </a:effectRef>
          <a:fontRef idx="minor">
            <a:schemeClr val="lt1"/>
          </a:fontRef>
        </p:style>
        <p:txBody>
          <a:bodyPr>
            <a:normAutofit fontScale="90000"/>
          </a:bodyPr>
          <a:lstStyle/>
          <a:p>
            <a:r>
              <a:rPr lang="en-US" sz="2800" b="1" dirty="0" smtClean="0">
                <a:latin typeface="Algerian" pitchFamily="82" charset="0"/>
              </a:rPr>
              <a:t/>
            </a:r>
            <a:br>
              <a:rPr lang="en-US" sz="2800" b="1" dirty="0" smtClean="0">
                <a:latin typeface="Algerian" pitchFamily="82" charset="0"/>
              </a:rPr>
            </a:br>
            <a:r>
              <a:rPr lang="en-US" sz="3600" b="1" dirty="0" smtClean="0">
                <a:solidFill>
                  <a:schemeClr val="bg1"/>
                </a:solidFill>
                <a:latin typeface="Algerian" pitchFamily="82" charset="0"/>
              </a:rPr>
              <a:t>Chemotherapy</a:t>
            </a:r>
            <a:r>
              <a:rPr lang="en-US" sz="3600" dirty="0">
                <a:solidFill>
                  <a:schemeClr val="bg1"/>
                </a:solidFill>
                <a:latin typeface="Algerian" pitchFamily="82" charset="0"/>
              </a:rPr>
              <a:t/>
            </a:r>
            <a:br>
              <a:rPr lang="en-US" sz="3600" dirty="0">
                <a:solidFill>
                  <a:schemeClr val="bg1"/>
                </a:solidFill>
                <a:latin typeface="Algerian" pitchFamily="82" charset="0"/>
              </a:rPr>
            </a:br>
            <a:endParaRPr lang="en-US" sz="3600" dirty="0">
              <a:solidFill>
                <a:schemeClr val="bg1"/>
              </a:solidFill>
              <a:latin typeface="Algerian" pitchFamily="82" charset="0"/>
            </a:endParaRPr>
          </a:p>
        </p:txBody>
      </p:sp>
      <p:sp>
        <p:nvSpPr>
          <p:cNvPr id="3" name="Subtitle 2"/>
          <p:cNvSpPr>
            <a:spLocks noGrp="1"/>
          </p:cNvSpPr>
          <p:nvPr>
            <p:ph type="subTitle" idx="1"/>
          </p:nvPr>
        </p:nvSpPr>
        <p:spPr>
          <a:xfrm>
            <a:off x="0" y="914400"/>
            <a:ext cx="9144000" cy="5943600"/>
          </a:xfrm>
        </p:spPr>
        <p:txBody>
          <a:bodyPr/>
          <a:lstStyle/>
          <a:p>
            <a:pPr algn="just"/>
            <a:r>
              <a:rPr lang="en-US" b="1" dirty="0" smtClean="0">
                <a:solidFill>
                  <a:srgbClr val="C00000"/>
                </a:solidFill>
                <a:latin typeface="Aparajita" pitchFamily="34" charset="0"/>
                <a:cs typeface="Aparajita" pitchFamily="34" charset="0"/>
              </a:rPr>
              <a:t>Definition</a:t>
            </a:r>
          </a:p>
          <a:p>
            <a:pPr lvl="1" algn="just"/>
            <a:r>
              <a:rPr lang="en-US" dirty="0" smtClean="0">
                <a:solidFill>
                  <a:schemeClr val="tx1"/>
                </a:solidFill>
                <a:latin typeface="Times New Roman" pitchFamily="18" charset="0"/>
                <a:cs typeface="Times New Roman" pitchFamily="18" charset="0"/>
              </a:rPr>
              <a:t>	Paul </a:t>
            </a:r>
            <a:r>
              <a:rPr lang="en-US" dirty="0" err="1" smtClean="0">
                <a:solidFill>
                  <a:schemeClr val="tx1"/>
                </a:solidFill>
                <a:latin typeface="Times New Roman" pitchFamily="18" charset="0"/>
                <a:cs typeface="Times New Roman" pitchFamily="18" charset="0"/>
              </a:rPr>
              <a:t>Ehrich</a:t>
            </a:r>
            <a:r>
              <a:rPr lang="en-US" dirty="0" smtClean="0">
                <a:solidFill>
                  <a:schemeClr val="tx1"/>
                </a:solidFill>
                <a:latin typeface="Times New Roman" pitchFamily="18" charset="0"/>
                <a:cs typeface="Times New Roman" pitchFamily="18" charset="0"/>
              </a:rPr>
              <a:t> defined chemotherapy (Chemo- chemicals; therapy- treatment) as the use of drugs to injure the invading organism without causing injury to host.</a:t>
            </a:r>
          </a:p>
          <a:p>
            <a:pPr algn="l"/>
            <a:r>
              <a:rPr lang="en-US" sz="2800" b="1" dirty="0">
                <a:solidFill>
                  <a:srgbClr val="C00000"/>
                </a:solidFill>
                <a:latin typeface="Aparajita" pitchFamily="34" charset="0"/>
                <a:cs typeface="Aparajita" pitchFamily="34" charset="0"/>
              </a:rPr>
              <a:t>Chemotherapeutic agents (or) drugs</a:t>
            </a:r>
            <a:endParaRPr lang="en-US" sz="2800" dirty="0">
              <a:solidFill>
                <a:srgbClr val="C00000"/>
              </a:solidFill>
              <a:latin typeface="Aparajita" pitchFamily="34" charset="0"/>
              <a:cs typeface="Aparajita" pitchFamily="34" charset="0"/>
            </a:endParaRPr>
          </a:p>
          <a:p>
            <a:pPr>
              <a:buFont typeface="Wingdings" pitchFamily="2" charset="2"/>
              <a:buChar char="Ø"/>
            </a:pPr>
            <a:r>
              <a:rPr lang="en-US" dirty="0">
                <a:solidFill>
                  <a:schemeClr val="tx1"/>
                </a:solidFill>
              </a:rPr>
              <a:t>	</a:t>
            </a:r>
            <a:r>
              <a:rPr lang="en-US" sz="2800" dirty="0">
                <a:solidFill>
                  <a:schemeClr val="tx1"/>
                </a:solidFill>
                <a:latin typeface="Times New Roman" pitchFamily="18" charset="0"/>
                <a:cs typeface="Times New Roman" pitchFamily="18" charset="0"/>
              </a:rPr>
              <a:t>The chemical substance so are employed are referred as chemotherapeutic agent (or) drug. E.g. </a:t>
            </a:r>
            <a:r>
              <a:rPr lang="en-US" sz="2800" dirty="0" err="1" smtClean="0">
                <a:solidFill>
                  <a:schemeClr val="tx1"/>
                </a:solidFill>
                <a:latin typeface="Times New Roman" pitchFamily="18" charset="0"/>
                <a:cs typeface="Times New Roman" pitchFamily="18" charset="0"/>
              </a:rPr>
              <a:t>Sulphanilamide</a:t>
            </a:r>
            <a:r>
              <a:rPr lang="en-US"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p>
            <a:pPr algn="l"/>
            <a:r>
              <a:rPr lang="en-US" sz="2800" b="1" dirty="0">
                <a:solidFill>
                  <a:schemeClr val="accent2"/>
                </a:solidFill>
                <a:latin typeface="Aparajita" pitchFamily="34" charset="0"/>
                <a:cs typeface="Aparajita" pitchFamily="34" charset="0"/>
              </a:rPr>
              <a:t>Disinfectants</a:t>
            </a:r>
            <a:endParaRPr lang="en-US" sz="2800" dirty="0">
              <a:solidFill>
                <a:schemeClr val="accent2"/>
              </a:solidFill>
              <a:latin typeface="Aparajita" pitchFamily="34" charset="0"/>
              <a:cs typeface="Aparajita" pitchFamily="34" charset="0"/>
            </a:endParaRPr>
          </a:p>
          <a:p>
            <a:pPr algn="just">
              <a:buFont typeface="Wingdings" pitchFamily="2" charset="2"/>
              <a:buChar char="Ø"/>
            </a:pPr>
            <a:r>
              <a:rPr lang="en-US" sz="2800" dirty="0">
                <a:solidFill>
                  <a:schemeClr val="tx1"/>
                </a:solidFill>
              </a:rPr>
              <a:t>	</a:t>
            </a:r>
            <a:r>
              <a:rPr lang="en-US" sz="2800" dirty="0">
                <a:solidFill>
                  <a:schemeClr val="tx1"/>
                </a:solidFill>
                <a:latin typeface="Times New Roman" pitchFamily="18" charset="0"/>
                <a:cs typeface="Times New Roman" pitchFamily="18" charset="0"/>
              </a:rPr>
              <a:t>Disinfectants are defined as “chemicals which are destroying infectious, organisms; but they are tend to destroy host”. E.g. Phenol, Iodine, Formaldehyde.</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819400"/>
          </a:xfrm>
        </p:spPr>
        <p:txBody>
          <a:bodyPr>
            <a:normAutofit fontScale="90000"/>
          </a:bodyPr>
          <a:lstStyle/>
          <a:p>
            <a:pPr algn="l"/>
            <a:r>
              <a:rPr lang="en-US" sz="2400" dirty="0" smtClean="0">
                <a:solidFill>
                  <a:srgbClr val="7030A0"/>
                </a:solidFill>
                <a:latin typeface="Comic Sans MS" pitchFamily="66" charset="0"/>
              </a:rPr>
              <a:t>Broad spectrum antibiotics</a:t>
            </a:r>
            <a:r>
              <a:rPr lang="en-US" sz="2700" dirty="0" smtClean="0"/>
              <a:t/>
            </a:r>
            <a:br>
              <a:rPr lang="en-US" sz="2700" dirty="0" smtClean="0"/>
            </a:br>
            <a:r>
              <a:rPr lang="en-US" sz="2700" dirty="0" smtClean="0"/>
              <a:t>	</a:t>
            </a:r>
            <a:r>
              <a:rPr lang="en-US" sz="2400" dirty="0" smtClean="0">
                <a:latin typeface="Times New Roman" pitchFamily="18" charset="0"/>
                <a:cs typeface="Times New Roman" pitchFamily="18" charset="0"/>
              </a:rPr>
              <a:t>The one antibiotic which may be used against a large number of microorganisms and are capable to curing many diseases called broad spectrum antibiotics. </a:t>
            </a:r>
            <a:br>
              <a:rPr lang="en-US" sz="2400" dirty="0" smtClean="0">
                <a:latin typeface="Times New Roman" pitchFamily="18" charset="0"/>
                <a:cs typeface="Times New Roman" pitchFamily="18" charset="0"/>
              </a:rPr>
            </a:br>
            <a:r>
              <a:rPr lang="en-US" dirty="0" smtClean="0"/>
              <a:t/>
            </a:r>
            <a:br>
              <a:rPr lang="en-US" dirty="0" smtClean="0"/>
            </a:br>
            <a:endParaRPr lang="en-US" dirty="0"/>
          </a:p>
        </p:txBody>
      </p:sp>
      <p:graphicFrame>
        <p:nvGraphicFramePr>
          <p:cNvPr id="4" name="Table 3"/>
          <p:cNvGraphicFramePr>
            <a:graphicFrameLocks noGrp="1"/>
          </p:cNvGraphicFramePr>
          <p:nvPr/>
        </p:nvGraphicFramePr>
        <p:xfrm>
          <a:off x="0" y="1752600"/>
          <a:ext cx="9144000" cy="2700364"/>
        </p:xfrm>
        <a:graphic>
          <a:graphicData uri="http://schemas.openxmlformats.org/drawingml/2006/table">
            <a:tbl>
              <a:tblPr firstRow="1" bandRow="1">
                <a:tableStyleId>{3C2FFA5D-87B4-456A-9821-1D502468CF0F}</a:tableStyleId>
              </a:tblPr>
              <a:tblGrid>
                <a:gridCol w="4572000"/>
                <a:gridCol w="4572000"/>
              </a:tblGrid>
              <a:tr h="592850">
                <a:tc>
                  <a:txBody>
                    <a:bodyPr/>
                    <a:lstStyle/>
                    <a:p>
                      <a:pPr marL="0" marR="0" algn="ctr">
                        <a:lnSpc>
                          <a:spcPct val="150000"/>
                        </a:lnSpc>
                        <a:spcBef>
                          <a:spcPts val="0"/>
                        </a:spcBef>
                        <a:spcAft>
                          <a:spcPts val="0"/>
                        </a:spcAft>
                      </a:pPr>
                      <a:r>
                        <a:rPr lang="en-US" sz="1800" dirty="0">
                          <a:latin typeface="Times New Roman" pitchFamily="18" charset="0"/>
                          <a:cs typeface="Times New Roman" pitchFamily="18" charset="0"/>
                        </a:rPr>
                        <a:t>Antibiotic</a:t>
                      </a:r>
                      <a:endParaRPr lang="en-US" sz="1800" b="1" dirty="0">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1800" dirty="0">
                          <a:latin typeface="Times New Roman" pitchFamily="18" charset="0"/>
                          <a:cs typeface="Times New Roman" pitchFamily="18" charset="0"/>
                        </a:rPr>
                        <a:t>      Disease controlled</a:t>
                      </a:r>
                      <a:endParaRPr lang="en-US" sz="1800" b="1" dirty="0">
                        <a:latin typeface="Times New Roman" pitchFamily="18" charset="0"/>
                        <a:ea typeface="Calibri"/>
                        <a:cs typeface="Times New Roman" pitchFamily="18" charset="0"/>
                      </a:endParaRPr>
                    </a:p>
                  </a:txBody>
                  <a:tcPr marL="68580" marR="68580" marT="0" marB="0"/>
                </a:tc>
              </a:tr>
              <a:tr h="592850">
                <a:tc>
                  <a:txBody>
                    <a:bodyPr/>
                    <a:lstStyle/>
                    <a:p>
                      <a:pPr marL="0" marR="0" algn="ctr">
                        <a:lnSpc>
                          <a:spcPct val="150000"/>
                        </a:lnSpc>
                        <a:spcBef>
                          <a:spcPts val="0"/>
                        </a:spcBef>
                        <a:spcAft>
                          <a:spcPts val="0"/>
                        </a:spcAft>
                      </a:pPr>
                      <a:r>
                        <a:rPr lang="en-US" sz="1800" dirty="0">
                          <a:latin typeface="Times New Roman" pitchFamily="18" charset="0"/>
                          <a:cs typeface="Times New Roman" pitchFamily="18" charset="0"/>
                        </a:rPr>
                        <a:t>Penicillin</a:t>
                      </a:r>
                      <a:endParaRPr lang="en-US" sz="1800" b="1" dirty="0">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1800" dirty="0">
                          <a:latin typeface="Times New Roman" pitchFamily="18" charset="0"/>
                          <a:cs typeface="Times New Roman" pitchFamily="18" charset="0"/>
                        </a:rPr>
                        <a:t>Pneumonia, rheumatic fever, syphilis.</a:t>
                      </a:r>
                      <a:endParaRPr lang="en-US" sz="1800" b="1" dirty="0">
                        <a:latin typeface="Times New Roman" pitchFamily="18" charset="0"/>
                        <a:ea typeface="Calibri"/>
                        <a:cs typeface="Times New Roman" pitchFamily="18" charset="0"/>
                      </a:endParaRPr>
                    </a:p>
                  </a:txBody>
                  <a:tcPr marL="68580" marR="68580" marT="0" marB="0"/>
                </a:tc>
              </a:tr>
              <a:tr h="592850">
                <a:tc>
                  <a:txBody>
                    <a:bodyPr/>
                    <a:lstStyle/>
                    <a:p>
                      <a:pPr marL="0" marR="0" algn="ctr">
                        <a:lnSpc>
                          <a:spcPct val="150000"/>
                        </a:lnSpc>
                        <a:spcBef>
                          <a:spcPts val="0"/>
                        </a:spcBef>
                        <a:spcAft>
                          <a:spcPts val="0"/>
                        </a:spcAft>
                      </a:pPr>
                      <a:r>
                        <a:rPr lang="en-US" sz="1800" dirty="0">
                          <a:latin typeface="Times New Roman" pitchFamily="18" charset="0"/>
                          <a:cs typeface="Times New Roman" pitchFamily="18" charset="0"/>
                        </a:rPr>
                        <a:t>Streptomycin</a:t>
                      </a:r>
                      <a:endParaRPr lang="en-US" sz="1800" b="1" dirty="0">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1800" dirty="0">
                          <a:latin typeface="Times New Roman" pitchFamily="18" charset="0"/>
                          <a:cs typeface="Times New Roman" pitchFamily="18" charset="0"/>
                        </a:rPr>
                        <a:t>Tuberculosis, plague, influenza</a:t>
                      </a:r>
                      <a:endParaRPr lang="en-US" sz="1800" b="1" dirty="0">
                        <a:latin typeface="Times New Roman" pitchFamily="18" charset="0"/>
                        <a:ea typeface="Calibri"/>
                        <a:cs typeface="Times New Roman" pitchFamily="18" charset="0"/>
                      </a:endParaRPr>
                    </a:p>
                  </a:txBody>
                  <a:tcPr marL="68580" marR="68580" marT="0" marB="0"/>
                </a:tc>
              </a:tr>
              <a:tr h="921814">
                <a:tc>
                  <a:txBody>
                    <a:bodyPr/>
                    <a:lstStyle/>
                    <a:p>
                      <a:pPr marL="0" marR="0" algn="ctr">
                        <a:lnSpc>
                          <a:spcPct val="150000"/>
                        </a:lnSpc>
                        <a:spcBef>
                          <a:spcPts val="0"/>
                        </a:spcBef>
                        <a:spcAft>
                          <a:spcPts val="0"/>
                        </a:spcAft>
                      </a:pPr>
                      <a:r>
                        <a:rPr lang="en-US" sz="1800">
                          <a:latin typeface="Times New Roman" pitchFamily="18" charset="0"/>
                          <a:cs typeface="Times New Roman" pitchFamily="18" charset="0"/>
                        </a:rPr>
                        <a:t>Tetracyclines</a:t>
                      </a:r>
                      <a:endParaRPr lang="en-US" sz="1800" b="1">
                        <a:latin typeface="Times New Roman" pitchFamily="18" charset="0"/>
                        <a:ea typeface="Calibri"/>
                        <a:cs typeface="Times New Roman" pitchFamily="18" charset="0"/>
                      </a:endParaRPr>
                    </a:p>
                  </a:txBody>
                  <a:tcPr marL="68580" marR="68580" marT="0" marB="0"/>
                </a:tc>
                <a:tc>
                  <a:txBody>
                    <a:bodyPr/>
                    <a:lstStyle/>
                    <a:p>
                      <a:pPr marL="0" marR="0">
                        <a:lnSpc>
                          <a:spcPct val="150000"/>
                        </a:lnSpc>
                        <a:spcBef>
                          <a:spcPts val="0"/>
                        </a:spcBef>
                        <a:spcAft>
                          <a:spcPts val="0"/>
                        </a:spcAft>
                      </a:pPr>
                      <a:r>
                        <a:rPr lang="en-US" sz="1800" dirty="0">
                          <a:latin typeface="Times New Roman" pitchFamily="18" charset="0"/>
                          <a:cs typeface="Times New Roman" pitchFamily="18" charset="0"/>
                        </a:rPr>
                        <a:t>Pneumonia, Typhoid fever, Tuberculosis, Bronchitis and </a:t>
                      </a:r>
                      <a:r>
                        <a:rPr lang="en-US" sz="1800" dirty="0" err="1">
                          <a:latin typeface="Times New Roman" pitchFamily="18" charset="0"/>
                          <a:cs typeface="Times New Roman" pitchFamily="18" charset="0"/>
                        </a:rPr>
                        <a:t>vanereal</a:t>
                      </a:r>
                      <a:r>
                        <a:rPr lang="en-US" sz="1800" dirty="0">
                          <a:latin typeface="Times New Roman" pitchFamily="18" charset="0"/>
                          <a:cs typeface="Times New Roman" pitchFamily="18" charset="0"/>
                        </a:rPr>
                        <a:t> diseases. </a:t>
                      </a:r>
                      <a:endParaRPr lang="en-US" sz="1800" b="1" dirty="0">
                        <a:latin typeface="Times New Roman" pitchFamily="18" charset="0"/>
                        <a:ea typeface="Calibri"/>
                        <a:cs typeface="Times New Roman" pitchFamily="18" charset="0"/>
                      </a:endParaRPr>
                    </a:p>
                  </a:txBody>
                  <a:tcPr marL="68580" marR="68580" marT="0" marB="0"/>
                </a:tc>
              </a:tr>
            </a:tbl>
          </a:graphicData>
        </a:graphic>
      </p:graphicFrame>
      <p:sp>
        <p:nvSpPr>
          <p:cNvPr id="24577" name="Rectangle 1"/>
          <p:cNvSpPr>
            <a:spLocks noChangeArrowheads="1"/>
          </p:cNvSpPr>
          <p:nvPr/>
        </p:nvSpPr>
        <p:spPr bwMode="auto">
          <a:xfrm>
            <a:off x="0" y="441960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7030A0"/>
              </a:solidFill>
              <a:effectLst/>
              <a:latin typeface="Comic Sans MS" pitchFamily="66"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7030A0"/>
                </a:solidFill>
                <a:effectLst/>
                <a:latin typeface="Comic Sans MS" pitchFamily="66" charset="0"/>
                <a:ea typeface="Calibri" pitchFamily="34" charset="0"/>
                <a:cs typeface="Times New Roman" pitchFamily="18" charset="0"/>
              </a:rPr>
              <a:t>Narrow spectrum antibiotics</a:t>
            </a:r>
            <a:endParaRPr kumimoji="0" lang="en-US" sz="24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antibiotics are specific in their action and hence active against some specific diseases. E.g.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Bacitracin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Nystatin</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9"/>
          </a:xfrm>
        </p:spPr>
        <p:style>
          <a:lnRef idx="2">
            <a:schemeClr val="accent5"/>
          </a:lnRef>
          <a:fillRef idx="1">
            <a:schemeClr val="lt1"/>
          </a:fillRef>
          <a:effectRef idx="0">
            <a:schemeClr val="accent5"/>
          </a:effectRef>
          <a:fontRef idx="minor">
            <a:schemeClr val="dk1"/>
          </a:fontRef>
        </p:style>
        <p:txBody>
          <a:bodyPr>
            <a:noAutofit/>
          </a:bodyPr>
          <a:lstStyle/>
          <a:p>
            <a:pPr algn="l"/>
            <a:r>
              <a:rPr lang="en-US" sz="2400" b="1" u="sng" dirty="0" smtClean="0">
                <a:solidFill>
                  <a:srgbClr val="7030A0"/>
                </a:solidFill>
                <a:latin typeface="Comic Sans MS" pitchFamily="66" charset="0"/>
                <a:cs typeface="Times New Roman" pitchFamily="18" charset="0"/>
              </a:rPr>
              <a:t>Based on the type of bacteria destroyed</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Antibiotic is classified in to two types based on which type of bacteria destroyed by itself.</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Gram positive</a:t>
            </a:r>
            <a:r>
              <a:rPr lang="en-US" sz="2400" dirty="0" smtClean="0">
                <a:latin typeface="Times New Roman" pitchFamily="18" charset="0"/>
                <a:cs typeface="Times New Roman" pitchFamily="18" charset="0"/>
              </a:rPr>
              <a:t> antibiotics   ii) </a:t>
            </a:r>
            <a:r>
              <a:rPr lang="en-US" sz="2400" i="1" dirty="0" smtClean="0">
                <a:latin typeface="Times New Roman" pitchFamily="18" charset="0"/>
                <a:cs typeface="Times New Roman" pitchFamily="18" charset="0"/>
              </a:rPr>
              <a:t>Gram negative</a:t>
            </a:r>
            <a:r>
              <a:rPr lang="en-US" sz="2400" dirty="0" smtClean="0">
                <a:latin typeface="Times New Roman" pitchFamily="18" charset="0"/>
                <a:cs typeface="Times New Roman" pitchFamily="18" charset="0"/>
              </a:rPr>
              <a:t> antibiotics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i="1" dirty="0">
                <a:solidFill>
                  <a:schemeClr val="accent2">
                    <a:lumMod val="60000"/>
                    <a:lumOff val="40000"/>
                  </a:schemeClr>
                </a:solidFill>
                <a:latin typeface="Comic Sans MS" pitchFamily="66" charset="0"/>
              </a:rPr>
              <a:t>Gram positive </a:t>
            </a:r>
            <a:r>
              <a:rPr lang="en-US" sz="2400" dirty="0" smtClean="0">
                <a:solidFill>
                  <a:schemeClr val="accent2">
                    <a:lumMod val="60000"/>
                    <a:lumOff val="40000"/>
                  </a:schemeClr>
                </a:solidFill>
                <a:latin typeface="Comic Sans MS" pitchFamily="66" charset="0"/>
              </a:rPr>
              <a:t>antibiotics</a:t>
            </a:r>
            <a:br>
              <a:rPr lang="en-US" sz="2400" dirty="0" smtClean="0">
                <a:solidFill>
                  <a:schemeClr val="accent2">
                    <a:lumMod val="60000"/>
                    <a:lumOff val="40000"/>
                  </a:schemeClr>
                </a:solidFill>
                <a:latin typeface="Comic Sans MS" pitchFamily="66" charset="0"/>
              </a:rPr>
            </a:br>
            <a:r>
              <a:rPr lang="en-US" sz="2400" dirty="0"/>
              <a:t/>
            </a:r>
            <a:br>
              <a:rPr lang="en-US" sz="2400" dirty="0"/>
            </a:br>
            <a:r>
              <a:rPr lang="en-US" sz="2400" dirty="0"/>
              <a:t>	</a:t>
            </a:r>
            <a:r>
              <a:rPr lang="en-US" sz="2400" dirty="0">
                <a:latin typeface="Times New Roman" pitchFamily="18" charset="0"/>
                <a:cs typeface="Times New Roman" pitchFamily="18" charset="0"/>
              </a:rPr>
              <a:t>These are active against </a:t>
            </a:r>
            <a:r>
              <a:rPr lang="en-US" sz="2400" i="1" dirty="0">
                <a:latin typeface="Times New Roman" pitchFamily="18" charset="0"/>
                <a:cs typeface="Times New Roman" pitchFamily="18" charset="0"/>
              </a:rPr>
              <a:t>Gram positive </a:t>
            </a:r>
            <a:r>
              <a:rPr lang="en-US" sz="2400" dirty="0">
                <a:latin typeface="Times New Roman" pitchFamily="18" charset="0"/>
                <a:cs typeface="Times New Roman" pitchFamily="18" charset="0"/>
              </a:rPr>
              <a:t>bacteria.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E.g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Penicillins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Tetracylines</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t/>
            </a:r>
            <a:br>
              <a:rPr lang="en-US" sz="2400" dirty="0"/>
            </a:br>
            <a:r>
              <a:rPr lang="en-US" sz="2400" i="1" dirty="0">
                <a:solidFill>
                  <a:schemeClr val="accent2">
                    <a:lumMod val="60000"/>
                    <a:lumOff val="40000"/>
                  </a:schemeClr>
                </a:solidFill>
                <a:latin typeface="Comic Sans MS" pitchFamily="66" charset="0"/>
              </a:rPr>
              <a:t>Gram negative </a:t>
            </a:r>
            <a:r>
              <a:rPr lang="en-US" sz="2400" dirty="0" smtClean="0">
                <a:solidFill>
                  <a:schemeClr val="accent2">
                    <a:lumMod val="60000"/>
                    <a:lumOff val="40000"/>
                  </a:schemeClr>
                </a:solidFill>
                <a:latin typeface="Comic Sans MS" pitchFamily="66" charset="0"/>
              </a:rPr>
              <a:t>antibiotics</a:t>
            </a:r>
            <a:r>
              <a:rPr lang="en-US" sz="2400" dirty="0" smtClean="0">
                <a:latin typeface="Comic Sans MS" pitchFamily="66" charset="0"/>
              </a:rPr>
              <a:t/>
            </a:r>
            <a:br>
              <a:rPr lang="en-US" sz="2400" dirty="0" smtClean="0">
                <a:latin typeface="Comic Sans MS" pitchFamily="66" charset="0"/>
              </a:rPr>
            </a:br>
            <a:r>
              <a:rPr lang="en-US" sz="2400" dirty="0"/>
              <a:t/>
            </a:r>
            <a:br>
              <a:rPr lang="en-US" sz="2400" dirty="0"/>
            </a:br>
            <a:r>
              <a:rPr lang="en-US" sz="2400" dirty="0"/>
              <a:t>	</a:t>
            </a:r>
            <a:r>
              <a:rPr lang="en-US" sz="2400" dirty="0">
                <a:latin typeface="Times New Roman" pitchFamily="18" charset="0"/>
                <a:cs typeface="Times New Roman" pitchFamily="18" charset="0"/>
              </a:rPr>
              <a:t>These are active against </a:t>
            </a:r>
            <a:r>
              <a:rPr lang="en-US" sz="2400" i="1" dirty="0">
                <a:latin typeface="Times New Roman" pitchFamily="18" charset="0"/>
                <a:cs typeface="Times New Roman" pitchFamily="18" charset="0"/>
              </a:rPr>
              <a:t>Gram negative </a:t>
            </a:r>
            <a:r>
              <a:rPr lang="en-US" sz="2400" dirty="0">
                <a:latin typeface="Times New Roman" pitchFamily="18" charset="0"/>
                <a:cs typeface="Times New Roman" pitchFamily="18" charset="0"/>
              </a:rPr>
              <a:t>bacteria.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E.g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Chloromphenicol</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219199"/>
          </a:xfrm>
        </p:spPr>
        <p:style>
          <a:lnRef idx="1">
            <a:schemeClr val="accent5"/>
          </a:lnRef>
          <a:fillRef idx="2">
            <a:schemeClr val="accent5"/>
          </a:fillRef>
          <a:effectRef idx="1">
            <a:schemeClr val="accent5"/>
          </a:effectRef>
          <a:fontRef idx="minor">
            <a:schemeClr val="dk1"/>
          </a:fontRef>
        </p:style>
        <p:txBody>
          <a:bodyPr>
            <a:normAutofit fontScale="90000"/>
          </a:bodyPr>
          <a:lstStyle/>
          <a:p>
            <a:pPr lvl="0"/>
            <a:r>
              <a:rPr lang="en-US" dirty="0" smtClean="0"/>
              <a:t/>
            </a:r>
            <a:br>
              <a:rPr lang="en-US" dirty="0" smtClean="0"/>
            </a:br>
            <a:r>
              <a:rPr lang="en-US" sz="3600" dirty="0" smtClean="0">
                <a:solidFill>
                  <a:schemeClr val="accent6">
                    <a:lumMod val="75000"/>
                  </a:schemeClr>
                </a:solidFill>
                <a:latin typeface="Comic Sans MS" pitchFamily="66" charset="0"/>
              </a:rPr>
              <a:t>Based </a:t>
            </a:r>
            <a:r>
              <a:rPr lang="en-US" sz="3600" dirty="0">
                <a:solidFill>
                  <a:schemeClr val="accent6">
                    <a:lumMod val="75000"/>
                  </a:schemeClr>
                </a:solidFill>
                <a:latin typeface="Comic Sans MS" pitchFamily="66" charset="0"/>
              </a:rPr>
              <a:t>on their chemical structure</a:t>
            </a:r>
            <a:br>
              <a:rPr lang="en-US" sz="3600" dirty="0">
                <a:solidFill>
                  <a:schemeClr val="accent6">
                    <a:lumMod val="75000"/>
                  </a:schemeClr>
                </a:solidFill>
                <a:latin typeface="Comic Sans MS" pitchFamily="66" charset="0"/>
              </a:rPr>
            </a:br>
            <a:endParaRPr lang="en-US" sz="3600" dirty="0">
              <a:solidFill>
                <a:schemeClr val="accent6">
                  <a:lumMod val="75000"/>
                </a:schemeClr>
              </a:solidFill>
              <a:latin typeface="Comic Sans MS" pitchFamily="66" charset="0"/>
            </a:endParaRPr>
          </a:p>
        </p:txBody>
      </p:sp>
      <p:sp>
        <p:nvSpPr>
          <p:cNvPr id="3" name="Subtitle 2"/>
          <p:cNvSpPr>
            <a:spLocks noGrp="1"/>
          </p:cNvSpPr>
          <p:nvPr>
            <p:ph type="subTitle" idx="1"/>
          </p:nvPr>
        </p:nvSpPr>
        <p:spPr>
          <a:xfrm>
            <a:off x="0" y="1295400"/>
            <a:ext cx="9144000" cy="5562600"/>
          </a:xfrm>
        </p:spPr>
        <p:txBody>
          <a:bodyPr/>
          <a:lstStyle/>
          <a:p>
            <a:pPr algn="just"/>
            <a:endParaRPr lang="en-US" dirty="0" smtClean="0">
              <a:solidFill>
                <a:schemeClr val="tx1"/>
              </a:solidFill>
              <a:latin typeface="Times New Roman" pitchFamily="18" charset="0"/>
              <a:cs typeface="Times New Roman" pitchFamily="18" charset="0"/>
            </a:endParaRPr>
          </a:p>
          <a:p>
            <a:pPr algn="just"/>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Based </a:t>
            </a:r>
            <a:r>
              <a:rPr lang="en-US" dirty="0">
                <a:solidFill>
                  <a:schemeClr val="tx1"/>
                </a:solidFill>
                <a:latin typeface="Times New Roman" pitchFamily="18" charset="0"/>
                <a:cs typeface="Times New Roman" pitchFamily="18" charset="0"/>
              </a:rPr>
              <a:t>on the structure of antibiotics classified as </a:t>
            </a:r>
            <a:r>
              <a:rPr lang="en-US" dirty="0" smtClean="0">
                <a:solidFill>
                  <a:schemeClr val="tx1"/>
                </a:solidFill>
                <a:latin typeface="Times New Roman" pitchFamily="18" charset="0"/>
                <a:cs typeface="Times New Roman" pitchFamily="18" charset="0"/>
              </a:rPr>
              <a:t>follows</a:t>
            </a:r>
          </a:p>
          <a:p>
            <a:pPr algn="just"/>
            <a:endParaRPr lang="en-US" dirty="0">
              <a:solidFill>
                <a:schemeClr val="tx1"/>
              </a:solidFill>
              <a:latin typeface="Times New Roman" pitchFamily="18" charset="0"/>
              <a:cs typeface="Times New Roman" pitchFamily="18" charset="0"/>
            </a:endParaRPr>
          </a:p>
          <a:p>
            <a:pPr lvl="0" algn="just"/>
            <a:r>
              <a:rPr lang="en-US" dirty="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i</a:t>
            </a:r>
            <a:r>
              <a:rPr lang="en-US" dirty="0" smtClean="0">
                <a:solidFill>
                  <a:schemeClr val="tx1"/>
                </a:solidFill>
                <a:latin typeface="Times New Roman" pitchFamily="18" charset="0"/>
                <a:cs typeface="Times New Roman" pitchFamily="18" charset="0"/>
              </a:rPr>
              <a:t>) Amino </a:t>
            </a:r>
            <a:r>
              <a:rPr lang="en-US" dirty="0">
                <a:solidFill>
                  <a:schemeClr val="tx1"/>
                </a:solidFill>
                <a:latin typeface="Times New Roman" pitchFamily="18" charset="0"/>
                <a:cs typeface="Times New Roman" pitchFamily="18" charset="0"/>
              </a:rPr>
              <a:t>acid congeners (e.g. </a:t>
            </a:r>
            <a:r>
              <a:rPr lang="en-US" dirty="0" err="1">
                <a:solidFill>
                  <a:schemeClr val="tx1"/>
                </a:solidFill>
                <a:latin typeface="Times New Roman" pitchFamily="18" charset="0"/>
                <a:cs typeface="Times New Roman" pitchFamily="18" charset="0"/>
              </a:rPr>
              <a:t>Chloromphenicol</a:t>
            </a:r>
            <a:r>
              <a:rPr lang="en-US" dirty="0">
                <a:solidFill>
                  <a:schemeClr val="tx1"/>
                </a:solidFill>
                <a:latin typeface="Times New Roman" pitchFamily="18" charset="0"/>
                <a:cs typeface="Times New Roman" pitchFamily="18" charset="0"/>
              </a:rPr>
              <a:t>)</a:t>
            </a:r>
          </a:p>
          <a:p>
            <a:pPr lvl="0" algn="just"/>
            <a:r>
              <a:rPr lang="en-US" dirty="0" smtClean="0">
                <a:solidFill>
                  <a:schemeClr val="tx1"/>
                </a:solidFill>
                <a:latin typeface="Times New Roman" pitchFamily="18" charset="0"/>
                <a:cs typeface="Times New Roman" pitchFamily="18" charset="0"/>
              </a:rPr>
              <a:t>	ii) β- </a:t>
            </a:r>
            <a:r>
              <a:rPr lang="en-US" dirty="0" err="1">
                <a:solidFill>
                  <a:schemeClr val="tx1"/>
                </a:solidFill>
                <a:latin typeface="Times New Roman" pitchFamily="18" charset="0"/>
                <a:cs typeface="Times New Roman" pitchFamily="18" charset="0"/>
              </a:rPr>
              <a:t>lactams</a:t>
            </a:r>
            <a:r>
              <a:rPr lang="en-US" dirty="0">
                <a:solidFill>
                  <a:schemeClr val="tx1"/>
                </a:solidFill>
                <a:latin typeface="Times New Roman" pitchFamily="18" charset="0"/>
                <a:cs typeface="Times New Roman" pitchFamily="18" charset="0"/>
              </a:rPr>
              <a:t> (e.g. </a:t>
            </a:r>
            <a:r>
              <a:rPr lang="en-US" dirty="0" err="1">
                <a:solidFill>
                  <a:schemeClr val="tx1"/>
                </a:solidFill>
                <a:latin typeface="Times New Roman" pitchFamily="18" charset="0"/>
                <a:cs typeface="Times New Roman" pitchFamily="18" charset="0"/>
              </a:rPr>
              <a:t>Penicillins</a:t>
            </a:r>
            <a:r>
              <a:rPr lang="en-US" dirty="0">
                <a:solidFill>
                  <a:schemeClr val="tx1"/>
                </a:solidFill>
                <a:latin typeface="Times New Roman" pitchFamily="18" charset="0"/>
                <a:cs typeface="Times New Roman" pitchFamily="18" charset="0"/>
              </a:rPr>
              <a:t>)</a:t>
            </a:r>
          </a:p>
          <a:p>
            <a:pPr lvl="0" algn="just"/>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iii) Fused </a:t>
            </a:r>
            <a:r>
              <a:rPr lang="en-US" dirty="0">
                <a:solidFill>
                  <a:schemeClr val="tx1"/>
                </a:solidFill>
                <a:latin typeface="Times New Roman" pitchFamily="18" charset="0"/>
                <a:cs typeface="Times New Roman" pitchFamily="18" charset="0"/>
              </a:rPr>
              <a:t>ring systems (</a:t>
            </a:r>
            <a:r>
              <a:rPr lang="en-US" dirty="0" err="1">
                <a:solidFill>
                  <a:schemeClr val="tx1"/>
                </a:solidFill>
                <a:latin typeface="Times New Roman" pitchFamily="18" charset="0"/>
                <a:cs typeface="Times New Roman" pitchFamily="18" charset="0"/>
              </a:rPr>
              <a:t>Tetracyclines</a:t>
            </a:r>
            <a:r>
              <a:rPr lang="en-US" dirty="0">
                <a:solidFill>
                  <a:schemeClr val="tx1"/>
                </a:solidFill>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8381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sz="4000" b="1" dirty="0" smtClean="0">
                <a:solidFill>
                  <a:schemeClr val="tx2">
                    <a:lumMod val="50000"/>
                  </a:schemeClr>
                </a:solidFill>
                <a:latin typeface="Brush Script MT" pitchFamily="66" charset="0"/>
              </a:rPr>
              <a:t>Penicillin</a:t>
            </a:r>
            <a:r>
              <a:rPr lang="en-US" sz="4000" dirty="0">
                <a:solidFill>
                  <a:schemeClr val="tx2">
                    <a:lumMod val="50000"/>
                  </a:schemeClr>
                </a:solidFill>
                <a:latin typeface="Brush Script MT" pitchFamily="66" charset="0"/>
              </a:rPr>
              <a:t/>
            </a:r>
            <a:br>
              <a:rPr lang="en-US" sz="4000" dirty="0">
                <a:solidFill>
                  <a:schemeClr val="tx2">
                    <a:lumMod val="50000"/>
                  </a:schemeClr>
                </a:solidFill>
                <a:latin typeface="Brush Script MT" pitchFamily="66" charset="0"/>
              </a:rPr>
            </a:br>
            <a:endParaRPr lang="en-US" sz="4000" dirty="0">
              <a:solidFill>
                <a:schemeClr val="tx2">
                  <a:lumMod val="50000"/>
                </a:schemeClr>
              </a:solidFill>
              <a:latin typeface="Brush Script MT" pitchFamily="66" charset="0"/>
            </a:endParaRPr>
          </a:p>
        </p:txBody>
      </p:sp>
      <p:sp>
        <p:nvSpPr>
          <p:cNvPr id="3" name="Subtitle 2"/>
          <p:cNvSpPr>
            <a:spLocks noGrp="1"/>
          </p:cNvSpPr>
          <p:nvPr>
            <p:ph type="subTitle" idx="1"/>
          </p:nvPr>
        </p:nvSpPr>
        <p:spPr>
          <a:xfrm>
            <a:off x="0" y="838200"/>
            <a:ext cx="9144000" cy="6019800"/>
          </a:xfrm>
        </p:spPr>
        <p:txBody>
          <a:bodyPr/>
          <a:lstStyle/>
          <a:p>
            <a:pPr algn="just">
              <a:buFont typeface="Wingdings" pitchFamily="2" charset="2"/>
              <a:buChar char="Ø"/>
            </a:pPr>
            <a:r>
              <a:rPr lang="en-US" dirty="0" smtClean="0"/>
              <a:t>	</a:t>
            </a:r>
            <a:r>
              <a:rPr lang="en-US" sz="2400" dirty="0" smtClean="0">
                <a:solidFill>
                  <a:schemeClr val="tx1"/>
                </a:solidFill>
                <a:latin typeface="Times New Roman" pitchFamily="18" charset="0"/>
                <a:cs typeface="Times New Roman" pitchFamily="18" charset="0"/>
              </a:rPr>
              <a:t>Fleming </a:t>
            </a:r>
            <a:r>
              <a:rPr lang="en-US" sz="2400" dirty="0">
                <a:solidFill>
                  <a:schemeClr val="tx1"/>
                </a:solidFill>
                <a:latin typeface="Times New Roman" pitchFamily="18" charset="0"/>
                <a:cs typeface="Times New Roman" pitchFamily="18" charset="0"/>
              </a:rPr>
              <a:t>in 1928 discovered a mould of the penicillin species, which inhibit the growth of </a:t>
            </a:r>
            <a:r>
              <a:rPr lang="en-US" sz="2400" dirty="0" smtClean="0">
                <a:solidFill>
                  <a:schemeClr val="tx1"/>
                </a:solidFill>
                <a:latin typeface="Times New Roman" pitchFamily="18" charset="0"/>
                <a:cs typeface="Times New Roman" pitchFamily="18" charset="0"/>
              </a:rPr>
              <a:t>certain bacteria</a:t>
            </a:r>
            <a:r>
              <a:rPr lang="en-US" sz="2400" dirty="0">
                <a:solidFill>
                  <a:schemeClr val="tx1"/>
                </a:solidFill>
                <a:latin typeface="Times New Roman" pitchFamily="18" charset="0"/>
                <a:cs typeface="Times New Roman" pitchFamily="18" charset="0"/>
              </a:rPr>
              <a:t>. </a:t>
            </a:r>
            <a:endParaRPr lang="en-US" sz="2400" dirty="0"/>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	The </a:t>
            </a:r>
            <a:r>
              <a:rPr lang="en-US" sz="2400" dirty="0">
                <a:solidFill>
                  <a:schemeClr val="tx1"/>
                </a:solidFill>
                <a:latin typeface="Times New Roman" pitchFamily="18" charset="0"/>
                <a:cs typeface="Times New Roman" pitchFamily="18" charset="0"/>
              </a:rPr>
              <a:t>name penicillin is used for a mixture of natural compounds having molecular formula C</a:t>
            </a:r>
            <a:r>
              <a:rPr lang="en-US" sz="2400" baseline="-25000" dirty="0">
                <a:solidFill>
                  <a:schemeClr val="tx1"/>
                </a:solidFill>
                <a:latin typeface="Times New Roman" pitchFamily="18" charset="0"/>
                <a:cs typeface="Times New Roman" pitchFamily="18" charset="0"/>
              </a:rPr>
              <a:t>9</a:t>
            </a:r>
            <a:r>
              <a:rPr lang="en-US" sz="2400" dirty="0">
                <a:solidFill>
                  <a:schemeClr val="tx1"/>
                </a:solidFill>
                <a:latin typeface="Times New Roman" pitchFamily="18" charset="0"/>
                <a:cs typeface="Times New Roman" pitchFamily="18" charset="0"/>
              </a:rPr>
              <a:t>H</a:t>
            </a:r>
            <a:r>
              <a:rPr lang="en-US" sz="2400" baseline="-25000" dirty="0">
                <a:solidFill>
                  <a:schemeClr val="tx1"/>
                </a:solidFill>
                <a:latin typeface="Times New Roman" pitchFamily="18" charset="0"/>
                <a:cs typeface="Times New Roman" pitchFamily="18" charset="0"/>
              </a:rPr>
              <a:t>11</a:t>
            </a:r>
            <a:r>
              <a:rPr lang="en-US" sz="2400" dirty="0">
                <a:solidFill>
                  <a:schemeClr val="tx1"/>
                </a:solidFill>
                <a:latin typeface="Times New Roman" pitchFamily="18" charset="0"/>
                <a:cs typeface="Times New Roman" pitchFamily="18" charset="0"/>
              </a:rPr>
              <a:t>N</a:t>
            </a:r>
            <a:r>
              <a:rPr lang="en-US" sz="2400" baseline="-25000" dirty="0">
                <a:solidFill>
                  <a:schemeClr val="tx1"/>
                </a:solidFill>
                <a:latin typeface="Times New Roman" pitchFamily="18" charset="0"/>
                <a:cs typeface="Times New Roman" pitchFamily="18" charset="0"/>
              </a:rPr>
              <a:t>2</a:t>
            </a:r>
            <a:r>
              <a:rPr lang="en-US" sz="2400" dirty="0">
                <a:solidFill>
                  <a:schemeClr val="tx1"/>
                </a:solidFill>
                <a:latin typeface="Times New Roman" pitchFamily="18" charset="0"/>
                <a:cs typeface="Times New Roman" pitchFamily="18" charset="0"/>
              </a:rPr>
              <a:t>O</a:t>
            </a:r>
            <a:r>
              <a:rPr lang="en-US" sz="2400" baseline="-25000" dirty="0">
                <a:solidFill>
                  <a:schemeClr val="tx1"/>
                </a:solidFill>
                <a:latin typeface="Times New Roman" pitchFamily="18" charset="0"/>
                <a:cs typeface="Times New Roman" pitchFamily="18" charset="0"/>
              </a:rPr>
              <a:t>4</a:t>
            </a:r>
            <a:r>
              <a:rPr lang="en-US" sz="2400" dirty="0">
                <a:solidFill>
                  <a:schemeClr val="tx1"/>
                </a:solidFill>
                <a:latin typeface="Times New Roman" pitchFamily="18" charset="0"/>
                <a:cs typeface="Times New Roman" pitchFamily="18" charset="0"/>
              </a:rPr>
              <a:t>SR.</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	Penicillin molecules having β-</a:t>
            </a:r>
            <a:r>
              <a:rPr lang="en-US" sz="2400" dirty="0" err="1" smtClean="0">
                <a:solidFill>
                  <a:schemeClr val="tx1"/>
                </a:solidFill>
                <a:latin typeface="Times New Roman" pitchFamily="18" charset="0"/>
                <a:cs typeface="Times New Roman" pitchFamily="18" charset="0"/>
              </a:rPr>
              <a:t>lactum</a:t>
            </a:r>
            <a:r>
              <a:rPr lang="en-US" sz="2400" dirty="0" smtClean="0">
                <a:solidFill>
                  <a:schemeClr val="tx1"/>
                </a:solidFill>
                <a:latin typeface="Times New Roman" pitchFamily="18" charset="0"/>
                <a:cs typeface="Times New Roman" pitchFamily="18" charset="0"/>
              </a:rPr>
              <a:t> ring (A) fused to </a:t>
            </a:r>
            <a:r>
              <a:rPr lang="en-US" sz="2400" dirty="0" err="1" smtClean="0">
                <a:solidFill>
                  <a:schemeClr val="tx1"/>
                </a:solidFill>
                <a:latin typeface="Times New Roman" pitchFamily="18" charset="0"/>
                <a:cs typeface="Times New Roman" pitchFamily="18" charset="0"/>
              </a:rPr>
              <a:t>thioazolidine</a:t>
            </a:r>
            <a:r>
              <a:rPr lang="en-US" sz="2400" dirty="0" smtClean="0">
                <a:solidFill>
                  <a:schemeClr val="tx1"/>
                </a:solidFill>
                <a:latin typeface="Times New Roman" pitchFamily="18" charset="0"/>
                <a:cs typeface="Times New Roman" pitchFamily="18" charset="0"/>
              </a:rPr>
              <a:t> moiety (B). </a:t>
            </a: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	Six natural </a:t>
            </a:r>
            <a:r>
              <a:rPr lang="en-US" sz="2400" dirty="0" err="1" smtClean="0">
                <a:solidFill>
                  <a:schemeClr val="tx1"/>
                </a:solidFill>
                <a:latin typeface="Times New Roman" pitchFamily="18" charset="0"/>
                <a:cs typeface="Times New Roman" pitchFamily="18" charset="0"/>
              </a:rPr>
              <a:t>penicillins</a:t>
            </a:r>
            <a:r>
              <a:rPr lang="en-US" sz="2400" dirty="0" smtClean="0">
                <a:solidFill>
                  <a:schemeClr val="tx1"/>
                </a:solidFill>
                <a:latin typeface="Times New Roman" pitchFamily="18" charset="0"/>
                <a:cs typeface="Times New Roman" pitchFamily="18" charset="0"/>
              </a:rPr>
              <a:t> have been isolated.</a:t>
            </a:r>
            <a:endParaRPr lang="en-US" sz="2400" dirty="0">
              <a:solidFill>
                <a:schemeClr val="tx1"/>
              </a:solidFill>
              <a:latin typeface="Times New Roman" pitchFamily="18" charset="0"/>
              <a:cs typeface="Times New Roman" pitchFamily="18" charset="0"/>
            </a:endParaRPr>
          </a:p>
        </p:txBody>
      </p:sp>
      <p:graphicFrame>
        <p:nvGraphicFramePr>
          <p:cNvPr id="25602" name="Object 2"/>
          <p:cNvGraphicFramePr>
            <a:graphicFrameLocks noChangeAspect="1"/>
          </p:cNvGraphicFramePr>
          <p:nvPr/>
        </p:nvGraphicFramePr>
        <p:xfrm>
          <a:off x="2286000" y="3962400"/>
          <a:ext cx="4876800" cy="2590800"/>
        </p:xfrm>
        <a:graphic>
          <a:graphicData uri="http://schemas.openxmlformats.org/presentationml/2006/ole">
            <p:oleObj spid="_x0000_s25602" name="CS ChemDraw Drawing" r:id="rId3" imgW="2067747" imgH="1206603" progId="">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1"/>
          <a:ext cx="9144000" cy="6858000"/>
        </p:xfrm>
        <a:graphic>
          <a:graphicData uri="http://schemas.openxmlformats.org/drawingml/2006/table">
            <a:tbl>
              <a:tblPr>
                <a:tableStyleId>{35758FB7-9AC5-4552-8A53-C91805E547FA}</a:tableStyleId>
              </a:tblPr>
              <a:tblGrid>
                <a:gridCol w="2165684"/>
                <a:gridCol w="2836016"/>
                <a:gridCol w="4142300"/>
              </a:tblGrid>
              <a:tr h="815531">
                <a:tc>
                  <a:txBody>
                    <a:bodyPr/>
                    <a:lstStyle/>
                    <a:p>
                      <a:pPr marL="0" marR="0" algn="ctr">
                        <a:lnSpc>
                          <a:spcPct val="150000"/>
                        </a:lnSpc>
                        <a:spcBef>
                          <a:spcPts val="0"/>
                        </a:spcBef>
                        <a:spcAft>
                          <a:spcPts val="0"/>
                        </a:spcAft>
                      </a:pPr>
                      <a:r>
                        <a:rPr lang="en-US" sz="1600" dirty="0">
                          <a:latin typeface="Times New Roman" pitchFamily="18" charset="0"/>
                          <a:cs typeface="Times New Roman" pitchFamily="18" charset="0"/>
                        </a:rPr>
                        <a:t>Name</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600" dirty="0">
                          <a:latin typeface="Times New Roman" pitchFamily="18" charset="0"/>
                          <a:cs typeface="Times New Roman" pitchFamily="18" charset="0"/>
                        </a:rPr>
                        <a:t>Chemical name</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600" dirty="0">
                          <a:latin typeface="Times New Roman" pitchFamily="18" charset="0"/>
                          <a:cs typeface="Times New Roman" pitchFamily="18" charset="0"/>
                        </a:rPr>
                        <a:t>R-group</a:t>
                      </a:r>
                      <a:endParaRPr lang="en-US" sz="1600" dirty="0">
                        <a:latin typeface="Times New Roman" pitchFamily="18" charset="0"/>
                        <a:ea typeface="Calibri"/>
                        <a:cs typeface="Times New Roman" pitchFamily="18" charset="0"/>
                      </a:endParaRPr>
                    </a:p>
                  </a:txBody>
                  <a:tcPr marL="68580" marR="68580" marT="0" marB="0"/>
                </a:tc>
              </a:tr>
              <a:tr h="1241869">
                <a:tc>
                  <a:txBody>
                    <a:bodyPr/>
                    <a:lstStyle/>
                    <a:p>
                      <a:pPr marL="0" marR="0" algn="just">
                        <a:lnSpc>
                          <a:spcPct val="150000"/>
                        </a:lnSpc>
                        <a:spcBef>
                          <a:spcPts val="0"/>
                        </a:spcBef>
                        <a:spcAft>
                          <a:spcPts val="0"/>
                        </a:spcAft>
                        <a:tabLst>
                          <a:tab pos="1390650" algn="l"/>
                        </a:tabLst>
                      </a:pPr>
                      <a:endParaRPr lang="en-US" sz="1600" dirty="0" smtClean="0">
                        <a:latin typeface="Times New Roman" pitchFamily="18" charset="0"/>
                        <a:cs typeface="Times New Roman" pitchFamily="18" charset="0"/>
                      </a:endParaRPr>
                    </a:p>
                    <a:p>
                      <a:pPr marL="0" marR="0" algn="just">
                        <a:lnSpc>
                          <a:spcPct val="150000"/>
                        </a:lnSpc>
                        <a:spcBef>
                          <a:spcPts val="0"/>
                        </a:spcBef>
                        <a:spcAft>
                          <a:spcPts val="0"/>
                        </a:spcAft>
                        <a:tabLst>
                          <a:tab pos="1390650" algn="l"/>
                        </a:tabLst>
                      </a:pPr>
                      <a:r>
                        <a:rPr lang="en-US" sz="1600" dirty="0" smtClean="0">
                          <a:latin typeface="Times New Roman" pitchFamily="18" charset="0"/>
                          <a:cs typeface="Times New Roman" pitchFamily="18" charset="0"/>
                        </a:rPr>
                        <a:t>Penicillin-I </a:t>
                      </a:r>
                      <a:r>
                        <a:rPr lang="en-US" sz="1600" dirty="0">
                          <a:latin typeface="Times New Roman" pitchFamily="18" charset="0"/>
                          <a:cs typeface="Times New Roman" pitchFamily="18" charset="0"/>
                        </a:rPr>
                        <a:t>(or) F	</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endParaRPr lang="en-US" sz="1600" dirty="0" smtClean="0">
                        <a:latin typeface="Times New Roman" pitchFamily="18" charset="0"/>
                        <a:cs typeface="Times New Roman" pitchFamily="18" charset="0"/>
                      </a:endParaRPr>
                    </a:p>
                    <a:p>
                      <a:pPr marL="0" marR="0" algn="just">
                        <a:lnSpc>
                          <a:spcPct val="150000"/>
                        </a:lnSpc>
                        <a:spcBef>
                          <a:spcPts val="0"/>
                        </a:spcBef>
                        <a:spcAft>
                          <a:spcPts val="0"/>
                        </a:spcAft>
                      </a:pPr>
                      <a:r>
                        <a:rPr lang="en-US" sz="1600" dirty="0" smtClean="0">
                          <a:latin typeface="Times New Roman" pitchFamily="18" charset="0"/>
                          <a:cs typeface="Times New Roman" pitchFamily="18" charset="0"/>
                        </a:rPr>
                        <a:t>Pent-2-enyl </a:t>
                      </a:r>
                      <a:r>
                        <a:rPr lang="en-US" sz="1600" dirty="0">
                          <a:latin typeface="Times New Roman" pitchFamily="18" charset="0"/>
                          <a:cs typeface="Times New Roman" pitchFamily="18" charset="0"/>
                        </a:rPr>
                        <a:t>penicillin</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endParaRPr lang="en-US" sz="1100" dirty="0">
                        <a:latin typeface="Times New Roman" pitchFamily="18" charset="0"/>
                        <a:ea typeface="Calibri"/>
                        <a:cs typeface="Times New Roman" pitchFamily="18" charset="0"/>
                      </a:endParaRPr>
                    </a:p>
                  </a:txBody>
                  <a:tcPr marL="68580" marR="68580" marT="0" marB="0"/>
                </a:tc>
              </a:tr>
              <a:tr h="953341">
                <a:tc>
                  <a:txBody>
                    <a:bodyPr/>
                    <a:lstStyle/>
                    <a:p>
                      <a:pPr marL="0" marR="0">
                        <a:lnSpc>
                          <a:spcPct val="115000"/>
                        </a:lnSpc>
                        <a:spcBef>
                          <a:spcPts val="0"/>
                        </a:spcBef>
                        <a:spcAft>
                          <a:spcPts val="0"/>
                        </a:spcAft>
                      </a:pPr>
                      <a:endParaRPr lang="en-US" sz="1600" dirty="0" smtClean="0">
                        <a:latin typeface="Times New Roman" pitchFamily="18" charset="0"/>
                        <a:cs typeface="Times New Roman" pitchFamily="18" charset="0"/>
                      </a:endParaRPr>
                    </a:p>
                    <a:p>
                      <a:pPr marL="0" marR="0">
                        <a:lnSpc>
                          <a:spcPct val="115000"/>
                        </a:lnSpc>
                        <a:spcBef>
                          <a:spcPts val="0"/>
                        </a:spcBef>
                        <a:spcAft>
                          <a:spcPts val="0"/>
                        </a:spcAft>
                      </a:pPr>
                      <a:r>
                        <a:rPr lang="en-US" sz="1600" dirty="0" smtClean="0">
                          <a:latin typeface="Times New Roman" pitchFamily="18" charset="0"/>
                          <a:cs typeface="Times New Roman" pitchFamily="18" charset="0"/>
                        </a:rPr>
                        <a:t>Penicillin-II </a:t>
                      </a:r>
                      <a:r>
                        <a:rPr lang="en-US" sz="1600" dirty="0">
                          <a:latin typeface="Times New Roman" pitchFamily="18" charset="0"/>
                          <a:cs typeface="Times New Roman" pitchFamily="18" charset="0"/>
                        </a:rPr>
                        <a:t>(or) G</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endParaRPr lang="en-US" sz="1600" dirty="0" smtClean="0">
                        <a:latin typeface="Times New Roman" pitchFamily="18" charset="0"/>
                        <a:cs typeface="Times New Roman" pitchFamily="18" charset="0"/>
                      </a:endParaRPr>
                    </a:p>
                    <a:p>
                      <a:pPr marL="0" marR="0" algn="just">
                        <a:lnSpc>
                          <a:spcPct val="150000"/>
                        </a:lnSpc>
                        <a:spcBef>
                          <a:spcPts val="0"/>
                        </a:spcBef>
                        <a:spcAft>
                          <a:spcPts val="0"/>
                        </a:spcAft>
                      </a:pPr>
                      <a:r>
                        <a:rPr lang="en-US" sz="1600" dirty="0" smtClean="0">
                          <a:latin typeface="Times New Roman" pitchFamily="18" charset="0"/>
                          <a:cs typeface="Times New Roman" pitchFamily="18" charset="0"/>
                        </a:rPr>
                        <a:t>Benzyl </a:t>
                      </a:r>
                      <a:r>
                        <a:rPr lang="en-US" sz="1600" dirty="0">
                          <a:latin typeface="Times New Roman" pitchFamily="18" charset="0"/>
                          <a:cs typeface="Times New Roman" pitchFamily="18" charset="0"/>
                        </a:rPr>
                        <a:t>penicillin</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endParaRPr lang="en-US" sz="1200" dirty="0">
                        <a:latin typeface="Times New Roman" pitchFamily="18" charset="0"/>
                        <a:ea typeface="Calibri"/>
                        <a:cs typeface="Times New Roman" pitchFamily="18" charset="0"/>
                      </a:endParaRPr>
                    </a:p>
                  </a:txBody>
                  <a:tcPr marL="68580" marR="68580" marT="0" marB="0"/>
                </a:tc>
              </a:tr>
              <a:tr h="815531">
                <a:tc>
                  <a:txBody>
                    <a:bodyPr/>
                    <a:lstStyle/>
                    <a:p>
                      <a:pPr marL="0" marR="0">
                        <a:lnSpc>
                          <a:spcPct val="115000"/>
                        </a:lnSpc>
                        <a:spcBef>
                          <a:spcPts val="0"/>
                        </a:spcBef>
                        <a:spcAft>
                          <a:spcPts val="0"/>
                        </a:spcAft>
                      </a:pPr>
                      <a:endParaRPr lang="en-US" sz="1600" dirty="0" smtClean="0">
                        <a:latin typeface="Times New Roman" pitchFamily="18" charset="0"/>
                        <a:cs typeface="Times New Roman" pitchFamily="18" charset="0"/>
                      </a:endParaRPr>
                    </a:p>
                    <a:p>
                      <a:pPr marL="0" marR="0">
                        <a:lnSpc>
                          <a:spcPct val="115000"/>
                        </a:lnSpc>
                        <a:spcBef>
                          <a:spcPts val="0"/>
                        </a:spcBef>
                        <a:spcAft>
                          <a:spcPts val="0"/>
                        </a:spcAft>
                      </a:pPr>
                      <a:r>
                        <a:rPr lang="en-US" sz="1600" dirty="0" smtClean="0">
                          <a:latin typeface="Times New Roman" pitchFamily="18" charset="0"/>
                          <a:cs typeface="Times New Roman" pitchFamily="18" charset="0"/>
                        </a:rPr>
                        <a:t>Penicillin-III </a:t>
                      </a:r>
                      <a:r>
                        <a:rPr lang="en-US" sz="1600" dirty="0">
                          <a:latin typeface="Times New Roman" pitchFamily="18" charset="0"/>
                          <a:cs typeface="Times New Roman" pitchFamily="18" charset="0"/>
                        </a:rPr>
                        <a:t>(or) X</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endParaRPr lang="en-US" sz="1600" dirty="0" smtClean="0">
                        <a:latin typeface="Times New Roman" pitchFamily="18" charset="0"/>
                        <a:cs typeface="Times New Roman" pitchFamily="18" charset="0"/>
                      </a:endParaRPr>
                    </a:p>
                    <a:p>
                      <a:pPr marL="0" marR="0" algn="just">
                        <a:lnSpc>
                          <a:spcPct val="150000"/>
                        </a:lnSpc>
                        <a:spcBef>
                          <a:spcPts val="0"/>
                        </a:spcBef>
                        <a:spcAft>
                          <a:spcPts val="0"/>
                        </a:spcAft>
                      </a:pPr>
                      <a:r>
                        <a:rPr lang="en-US" sz="1600" dirty="0" smtClean="0">
                          <a:latin typeface="Times New Roman" pitchFamily="18" charset="0"/>
                          <a:cs typeface="Times New Roman" pitchFamily="18" charset="0"/>
                        </a:rPr>
                        <a:t>p-</a:t>
                      </a:r>
                      <a:r>
                        <a:rPr lang="en-US" sz="1600" dirty="0" err="1" smtClean="0">
                          <a:latin typeface="Times New Roman" pitchFamily="18" charset="0"/>
                          <a:cs typeface="Times New Roman" pitchFamily="18" charset="0"/>
                        </a:rPr>
                        <a:t>hydroxy</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benzyl penicillin</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endParaRPr lang="en-US" sz="1200" dirty="0">
                        <a:latin typeface="Times New Roman" pitchFamily="18" charset="0"/>
                        <a:ea typeface="Calibri"/>
                        <a:cs typeface="Times New Roman" pitchFamily="18" charset="0"/>
                      </a:endParaRPr>
                    </a:p>
                  </a:txBody>
                  <a:tcPr marL="68580" marR="68580" marT="0" marB="0"/>
                </a:tc>
              </a:tr>
              <a:tr h="815531">
                <a:tc>
                  <a:txBody>
                    <a:bodyPr/>
                    <a:lstStyle/>
                    <a:p>
                      <a:pPr marL="0" marR="0">
                        <a:lnSpc>
                          <a:spcPct val="115000"/>
                        </a:lnSpc>
                        <a:spcBef>
                          <a:spcPts val="0"/>
                        </a:spcBef>
                        <a:spcAft>
                          <a:spcPts val="0"/>
                        </a:spcAft>
                      </a:pPr>
                      <a:endParaRPr lang="en-US" sz="1600" dirty="0" smtClean="0">
                        <a:latin typeface="Times New Roman" pitchFamily="18" charset="0"/>
                        <a:cs typeface="Times New Roman" pitchFamily="18" charset="0"/>
                      </a:endParaRPr>
                    </a:p>
                    <a:p>
                      <a:pPr marL="0" marR="0">
                        <a:lnSpc>
                          <a:spcPct val="115000"/>
                        </a:lnSpc>
                        <a:spcBef>
                          <a:spcPts val="0"/>
                        </a:spcBef>
                        <a:spcAft>
                          <a:spcPts val="0"/>
                        </a:spcAft>
                      </a:pPr>
                      <a:r>
                        <a:rPr lang="en-US" sz="1600" dirty="0" smtClean="0">
                          <a:latin typeface="Times New Roman" pitchFamily="18" charset="0"/>
                          <a:cs typeface="Times New Roman" pitchFamily="18" charset="0"/>
                        </a:rPr>
                        <a:t>Penicillin-IV </a:t>
                      </a:r>
                      <a:r>
                        <a:rPr lang="en-US" sz="1600" dirty="0">
                          <a:latin typeface="Times New Roman" pitchFamily="18" charset="0"/>
                          <a:cs typeface="Times New Roman" pitchFamily="18" charset="0"/>
                        </a:rPr>
                        <a:t>(or) K</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endParaRPr lang="en-US" sz="1600" dirty="0" smtClean="0">
                        <a:latin typeface="Times New Roman" pitchFamily="18" charset="0"/>
                        <a:cs typeface="Times New Roman" pitchFamily="18" charset="0"/>
                      </a:endParaRPr>
                    </a:p>
                    <a:p>
                      <a:pPr marL="0" marR="0" algn="just">
                        <a:lnSpc>
                          <a:spcPct val="150000"/>
                        </a:lnSpc>
                        <a:spcBef>
                          <a:spcPts val="0"/>
                        </a:spcBef>
                        <a:spcAft>
                          <a:spcPts val="0"/>
                        </a:spcAft>
                      </a:pPr>
                      <a:r>
                        <a:rPr lang="en-US" sz="1600" dirty="0" smtClean="0">
                          <a:latin typeface="Times New Roman" pitchFamily="18" charset="0"/>
                          <a:cs typeface="Times New Roman" pitchFamily="18" charset="0"/>
                        </a:rPr>
                        <a:t>n-</a:t>
                      </a:r>
                      <a:r>
                        <a:rPr lang="en-US" sz="1600" dirty="0" err="1" smtClean="0">
                          <a:latin typeface="Times New Roman" pitchFamily="18" charset="0"/>
                          <a:cs typeface="Times New Roman" pitchFamily="18" charset="0"/>
                        </a:rPr>
                        <a:t>heptyl</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penicillin</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600" dirty="0" smtClean="0">
                          <a:latin typeface="Times New Roman" pitchFamily="18" charset="0"/>
                          <a:cs typeface="Times New Roman" pitchFamily="18" charset="0"/>
                        </a:rPr>
                        <a:t>-(CH</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a:t>
                      </a:r>
                      <a:r>
                        <a:rPr lang="en-US" sz="1600" baseline="-25000" dirty="0" smtClean="0">
                          <a:latin typeface="Times New Roman" pitchFamily="18" charset="0"/>
                          <a:cs typeface="Times New Roman" pitchFamily="18" charset="0"/>
                        </a:rPr>
                        <a:t>6</a:t>
                      </a:r>
                      <a:r>
                        <a:rPr lang="en-US" sz="1600" dirty="0" smtClean="0">
                          <a:latin typeface="Times New Roman" pitchFamily="18" charset="0"/>
                          <a:cs typeface="Times New Roman" pitchFamily="18" charset="0"/>
                        </a:rPr>
                        <a:t>-CH</a:t>
                      </a:r>
                      <a:r>
                        <a:rPr lang="en-US" sz="1600" baseline="-25000" dirty="0" smtClean="0">
                          <a:latin typeface="Times New Roman" pitchFamily="18" charset="0"/>
                          <a:cs typeface="Times New Roman" pitchFamily="18" charset="0"/>
                        </a:rPr>
                        <a:t>3</a:t>
                      </a:r>
                      <a:endParaRPr lang="en-US" sz="1600" dirty="0">
                        <a:latin typeface="Times New Roman" pitchFamily="18" charset="0"/>
                        <a:ea typeface="Calibri"/>
                        <a:cs typeface="Times New Roman" pitchFamily="18" charset="0"/>
                      </a:endParaRPr>
                    </a:p>
                  </a:txBody>
                  <a:tcPr marL="68580" marR="68580" marT="0" marB="0"/>
                </a:tc>
              </a:tr>
              <a:tr h="815531">
                <a:tc>
                  <a:txBody>
                    <a:bodyPr/>
                    <a:lstStyle/>
                    <a:p>
                      <a:pPr marL="0" marR="0">
                        <a:lnSpc>
                          <a:spcPct val="115000"/>
                        </a:lnSpc>
                        <a:spcBef>
                          <a:spcPts val="0"/>
                        </a:spcBef>
                        <a:spcAft>
                          <a:spcPts val="0"/>
                        </a:spcAft>
                      </a:pPr>
                      <a:endParaRPr lang="en-US" sz="1600" dirty="0" smtClean="0">
                        <a:latin typeface="Times New Roman" pitchFamily="18" charset="0"/>
                        <a:cs typeface="Times New Roman" pitchFamily="18" charset="0"/>
                      </a:endParaRPr>
                    </a:p>
                    <a:p>
                      <a:pPr marL="0" marR="0">
                        <a:lnSpc>
                          <a:spcPct val="115000"/>
                        </a:lnSpc>
                        <a:spcBef>
                          <a:spcPts val="0"/>
                        </a:spcBef>
                        <a:spcAft>
                          <a:spcPts val="0"/>
                        </a:spcAft>
                      </a:pPr>
                      <a:r>
                        <a:rPr lang="en-US" sz="1600" dirty="0" smtClean="0">
                          <a:latin typeface="Times New Roman" pitchFamily="18" charset="0"/>
                          <a:cs typeface="Times New Roman" pitchFamily="18" charset="0"/>
                        </a:rPr>
                        <a:t>Penicillin-V </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endParaRPr lang="en-US" sz="1600" dirty="0" smtClean="0">
                        <a:latin typeface="Times New Roman" pitchFamily="18" charset="0"/>
                        <a:cs typeface="Times New Roman" pitchFamily="18" charset="0"/>
                      </a:endParaRPr>
                    </a:p>
                    <a:p>
                      <a:pPr marL="0" marR="0" algn="just">
                        <a:lnSpc>
                          <a:spcPct val="150000"/>
                        </a:lnSpc>
                        <a:spcBef>
                          <a:spcPts val="0"/>
                        </a:spcBef>
                        <a:spcAft>
                          <a:spcPts val="0"/>
                        </a:spcAft>
                      </a:pPr>
                      <a:r>
                        <a:rPr lang="en-US" sz="1600" dirty="0" err="1" smtClean="0">
                          <a:latin typeface="Times New Roman" pitchFamily="18" charset="0"/>
                          <a:cs typeface="Times New Roman" pitchFamily="18" charset="0"/>
                        </a:rPr>
                        <a:t>Phenoxy</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methyl penicillin</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endParaRPr lang="en-US" sz="1200" dirty="0">
                        <a:latin typeface="Times New Roman" pitchFamily="18" charset="0"/>
                        <a:ea typeface="Calibri"/>
                        <a:cs typeface="Times New Roman" pitchFamily="18" charset="0"/>
                      </a:endParaRPr>
                    </a:p>
                  </a:txBody>
                  <a:tcPr marL="68580" marR="68580" marT="0" marB="0"/>
                </a:tc>
              </a:tr>
              <a:tr h="1400666">
                <a:tc>
                  <a:txBody>
                    <a:bodyPr/>
                    <a:lstStyle/>
                    <a:p>
                      <a:pPr marL="0" marR="0">
                        <a:lnSpc>
                          <a:spcPct val="115000"/>
                        </a:lnSpc>
                        <a:spcBef>
                          <a:spcPts val="0"/>
                        </a:spcBef>
                        <a:spcAft>
                          <a:spcPts val="0"/>
                        </a:spcAft>
                      </a:pPr>
                      <a:endParaRPr lang="en-US" sz="1600" dirty="0" smtClean="0">
                        <a:latin typeface="Times New Roman" pitchFamily="18" charset="0"/>
                        <a:cs typeface="Times New Roman" pitchFamily="18" charset="0"/>
                      </a:endParaRPr>
                    </a:p>
                    <a:p>
                      <a:pPr marL="0" marR="0">
                        <a:lnSpc>
                          <a:spcPct val="115000"/>
                        </a:lnSpc>
                        <a:spcBef>
                          <a:spcPts val="0"/>
                        </a:spcBef>
                        <a:spcAft>
                          <a:spcPts val="0"/>
                        </a:spcAft>
                      </a:pPr>
                      <a:r>
                        <a:rPr lang="en-US" sz="1600" dirty="0" err="1" smtClean="0">
                          <a:latin typeface="Times New Roman" pitchFamily="18" charset="0"/>
                          <a:cs typeface="Times New Roman" pitchFamily="18" charset="0"/>
                        </a:rPr>
                        <a:t>Dihydro</a:t>
                      </a:r>
                      <a:r>
                        <a:rPr lang="en-US" sz="1600" dirty="0" smtClean="0">
                          <a:latin typeface="Times New Roman" pitchFamily="18" charset="0"/>
                          <a:cs typeface="Times New Roman" pitchFamily="18" charset="0"/>
                        </a:rPr>
                        <a:t>-F-penicillin</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0"/>
                        </a:spcAft>
                      </a:pPr>
                      <a:endParaRPr lang="en-US" sz="1600" dirty="0" smtClean="0">
                        <a:latin typeface="Times New Roman" pitchFamily="18" charset="0"/>
                        <a:cs typeface="Times New Roman" pitchFamily="18" charset="0"/>
                      </a:endParaRPr>
                    </a:p>
                    <a:p>
                      <a:pPr marL="0" marR="0" algn="just">
                        <a:lnSpc>
                          <a:spcPct val="150000"/>
                        </a:lnSpc>
                        <a:spcBef>
                          <a:spcPts val="0"/>
                        </a:spcBef>
                        <a:spcAft>
                          <a:spcPts val="0"/>
                        </a:spcAft>
                      </a:pPr>
                      <a:r>
                        <a:rPr lang="en-US" sz="1600" dirty="0" smtClean="0">
                          <a:latin typeface="Times New Roman" pitchFamily="18" charset="0"/>
                          <a:cs typeface="Times New Roman" pitchFamily="18" charset="0"/>
                        </a:rPr>
                        <a:t>n-amyl </a:t>
                      </a:r>
                      <a:r>
                        <a:rPr lang="en-US" sz="1600" dirty="0">
                          <a:latin typeface="Times New Roman" pitchFamily="18" charset="0"/>
                          <a:cs typeface="Times New Roman" pitchFamily="18" charset="0"/>
                        </a:rPr>
                        <a:t>penicillin</a:t>
                      </a:r>
                      <a:endParaRPr lang="en-US" sz="16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endParaRPr lang="en-US" sz="1600" dirty="0" smtClean="0">
                        <a:latin typeface="Times New Roman" pitchFamily="18" charset="0"/>
                        <a:cs typeface="Times New Roman" pitchFamily="18" charset="0"/>
                      </a:endParaRPr>
                    </a:p>
                    <a:p>
                      <a:pPr marL="0" marR="0" algn="ctr">
                        <a:lnSpc>
                          <a:spcPct val="150000"/>
                        </a:lnSpc>
                        <a:spcBef>
                          <a:spcPts val="0"/>
                        </a:spcBef>
                        <a:spcAft>
                          <a:spcPts val="0"/>
                        </a:spcAft>
                      </a:pP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CH</a:t>
                      </a:r>
                      <a:r>
                        <a:rPr lang="en-US" sz="1600" baseline="-25000" dirty="0">
                          <a:latin typeface="Times New Roman" pitchFamily="18" charset="0"/>
                          <a:cs typeface="Times New Roman" pitchFamily="18" charset="0"/>
                        </a:rPr>
                        <a:t>2</a:t>
                      </a:r>
                      <a:r>
                        <a:rPr lang="en-US" sz="1600" dirty="0">
                          <a:latin typeface="Times New Roman" pitchFamily="18" charset="0"/>
                          <a:cs typeface="Times New Roman" pitchFamily="18" charset="0"/>
                        </a:rPr>
                        <a:t>)</a:t>
                      </a:r>
                      <a:r>
                        <a:rPr lang="en-US" sz="1600" baseline="-25000" dirty="0">
                          <a:latin typeface="Times New Roman" pitchFamily="18" charset="0"/>
                          <a:cs typeface="Times New Roman" pitchFamily="18" charset="0"/>
                        </a:rPr>
                        <a:t>4</a:t>
                      </a:r>
                      <a:r>
                        <a:rPr lang="en-US" sz="1600" dirty="0">
                          <a:latin typeface="Times New Roman" pitchFamily="18" charset="0"/>
                          <a:cs typeface="Times New Roman" pitchFamily="18" charset="0"/>
                        </a:rPr>
                        <a:t>-CH</a:t>
                      </a:r>
                      <a:r>
                        <a:rPr lang="en-US" sz="1600" baseline="-25000" dirty="0">
                          <a:latin typeface="Times New Roman" pitchFamily="18" charset="0"/>
                          <a:cs typeface="Times New Roman" pitchFamily="18" charset="0"/>
                        </a:rPr>
                        <a:t>3</a:t>
                      </a:r>
                      <a:endParaRPr lang="en-US" sz="1600" dirty="0">
                        <a:latin typeface="Times New Roman" pitchFamily="18" charset="0"/>
                        <a:ea typeface="Calibri"/>
                        <a:cs typeface="Times New Roman" pitchFamily="18" charset="0"/>
                      </a:endParaRPr>
                    </a:p>
                  </a:txBody>
                  <a:tcPr marL="68580" marR="68580" marT="0" marB="0"/>
                </a:tc>
              </a:tr>
            </a:tbl>
          </a:graphicData>
        </a:graphic>
      </p:graphicFrame>
      <p:graphicFrame>
        <p:nvGraphicFramePr>
          <p:cNvPr id="31748" name="Object 4"/>
          <p:cNvGraphicFramePr>
            <a:graphicFrameLocks noChangeAspect="1"/>
          </p:cNvGraphicFramePr>
          <p:nvPr/>
        </p:nvGraphicFramePr>
        <p:xfrm>
          <a:off x="6248400" y="1524000"/>
          <a:ext cx="1676400" cy="457200"/>
        </p:xfrm>
        <a:graphic>
          <a:graphicData uri="http://schemas.openxmlformats.org/presentationml/2006/ole">
            <p:oleObj spid="_x0000_s31748" name="CS ChemDraw Drawing" r:id="rId3" imgW="1456601" imgH="245100" progId="">
              <p:embed/>
            </p:oleObj>
          </a:graphicData>
        </a:graphic>
      </p:graphicFrame>
      <p:graphicFrame>
        <p:nvGraphicFramePr>
          <p:cNvPr id="31747" name="Object 3"/>
          <p:cNvGraphicFramePr>
            <a:graphicFrameLocks noChangeAspect="1"/>
          </p:cNvGraphicFramePr>
          <p:nvPr/>
        </p:nvGraphicFramePr>
        <p:xfrm>
          <a:off x="6324600" y="2362200"/>
          <a:ext cx="1371600" cy="685800"/>
        </p:xfrm>
        <a:graphic>
          <a:graphicData uri="http://schemas.openxmlformats.org/presentationml/2006/ole">
            <p:oleObj spid="_x0000_s31747" name="CS ChemDraw Drawing" r:id="rId4" imgW="787418" imgH="455108" progId="">
              <p:embed/>
            </p:oleObj>
          </a:graphicData>
        </a:graphic>
      </p:graphicFrame>
      <p:graphicFrame>
        <p:nvGraphicFramePr>
          <p:cNvPr id="31746" name="Object 2"/>
          <p:cNvGraphicFramePr>
            <a:graphicFrameLocks noChangeAspect="1"/>
          </p:cNvGraphicFramePr>
          <p:nvPr/>
        </p:nvGraphicFramePr>
        <p:xfrm>
          <a:off x="6248400" y="3200400"/>
          <a:ext cx="1133475" cy="685800"/>
        </p:xfrm>
        <a:graphic>
          <a:graphicData uri="http://schemas.openxmlformats.org/presentationml/2006/ole">
            <p:oleObj spid="_x0000_s31746" name="CS ChemDraw Drawing" r:id="rId5" imgW="1128893" imgH="455108" progId="">
              <p:embed/>
            </p:oleObj>
          </a:graphicData>
        </a:graphic>
      </p:graphicFrame>
      <p:graphicFrame>
        <p:nvGraphicFramePr>
          <p:cNvPr id="31745" name="Object 1"/>
          <p:cNvGraphicFramePr>
            <a:graphicFrameLocks noChangeAspect="1"/>
          </p:cNvGraphicFramePr>
          <p:nvPr/>
        </p:nvGraphicFramePr>
        <p:xfrm>
          <a:off x="6705600" y="4724400"/>
          <a:ext cx="952500" cy="838200"/>
        </p:xfrm>
        <a:graphic>
          <a:graphicData uri="http://schemas.openxmlformats.org/presentationml/2006/ole">
            <p:oleObj spid="_x0000_s31745" name="CS ChemDraw Drawing" r:id="rId6" imgW="950732" imgH="455378" progId="">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9"/>
          </a:xfrm>
        </p:spPr>
        <p:style>
          <a:lnRef idx="2">
            <a:schemeClr val="accent5"/>
          </a:lnRef>
          <a:fillRef idx="1">
            <a:schemeClr val="lt1"/>
          </a:fillRef>
          <a:effectRef idx="0">
            <a:schemeClr val="accent5"/>
          </a:effectRef>
          <a:fontRef idx="minor">
            <a:schemeClr val="dk1"/>
          </a:fontRef>
        </p:style>
        <p:txBody>
          <a:bodyPr>
            <a:normAutofit fontScale="90000"/>
          </a:bodyPr>
          <a:lstStyle/>
          <a:p>
            <a:pPr algn="l"/>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Penicillin-I (</a:t>
            </a:r>
            <a:r>
              <a:rPr lang="en-US" sz="3200" b="1" dirty="0">
                <a:solidFill>
                  <a:schemeClr val="accent1"/>
                </a:solidFill>
                <a:latin typeface="Cordia New" pitchFamily="34" charset="-34"/>
                <a:cs typeface="Cordia New" pitchFamily="34" charset="-34"/>
              </a:rPr>
              <a:t>or</a:t>
            </a:r>
            <a:r>
              <a:rPr lang="en-US" sz="3200" b="1" dirty="0" smtClean="0">
                <a:solidFill>
                  <a:schemeClr val="accent1"/>
                </a:solidFill>
                <a:latin typeface="Cordia New" pitchFamily="34" charset="-34"/>
                <a:cs typeface="Cordia New" pitchFamily="34" charset="-34"/>
              </a:rPr>
              <a:t>) Penicillin- F (or) </a:t>
            </a:r>
            <a:r>
              <a:rPr lang="en-US" sz="3200" b="1" dirty="0">
                <a:solidFill>
                  <a:schemeClr val="accent1"/>
                </a:solidFill>
                <a:latin typeface="Cordia New" pitchFamily="34" charset="-34"/>
                <a:cs typeface="Cordia New" pitchFamily="34" charset="-34"/>
              </a:rPr>
              <a:t>Pent-2-enyl </a:t>
            </a:r>
            <a:r>
              <a:rPr lang="en-US" sz="3200" b="1" dirty="0" smtClean="0">
                <a:solidFill>
                  <a:schemeClr val="accent1"/>
                </a:solidFill>
                <a:latin typeface="Cordia New" pitchFamily="34" charset="-34"/>
                <a:cs typeface="Cordia New" pitchFamily="34" charset="-34"/>
              </a:rPr>
              <a:t>penicillin</a:t>
            </a:r>
            <a:br>
              <a:rPr lang="en-US" sz="3200" b="1" dirty="0" smtClean="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a:solidFill>
                  <a:schemeClr val="accent1"/>
                </a:solidFill>
                <a:latin typeface="Cordia New" pitchFamily="34" charset="-34"/>
                <a:cs typeface="Cordia New" pitchFamily="34" charset="-34"/>
              </a:rPr>
              <a:t/>
            </a:r>
            <a:br>
              <a:rPr lang="en-US" sz="3200" b="1" dirty="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Penicillin-II (or) Penicillin- G (or) </a:t>
            </a:r>
            <a:r>
              <a:rPr lang="en-US" sz="2800" b="1" dirty="0">
                <a:solidFill>
                  <a:schemeClr val="accent1"/>
                </a:solidFill>
                <a:latin typeface="Cordia New" pitchFamily="34" charset="-34"/>
                <a:cs typeface="Cordia New" pitchFamily="34" charset="-34"/>
              </a:rPr>
              <a:t>Benzyl</a:t>
            </a:r>
            <a:r>
              <a:rPr lang="en-US" sz="2800" dirty="0"/>
              <a:t> </a:t>
            </a:r>
            <a:r>
              <a:rPr lang="en-US" sz="3200" b="1" dirty="0" smtClean="0">
                <a:solidFill>
                  <a:schemeClr val="accent1"/>
                </a:solidFill>
                <a:latin typeface="Cordia New" pitchFamily="34" charset="-34"/>
                <a:cs typeface="Cordia New" pitchFamily="34" charset="-34"/>
              </a:rPr>
              <a:t> penicillin</a:t>
            </a:r>
            <a:br>
              <a:rPr lang="en-US" sz="3200" b="1" dirty="0" smtClean="0">
                <a:solidFill>
                  <a:schemeClr val="accent1"/>
                </a:solidFill>
                <a:latin typeface="Cordia New" pitchFamily="34" charset="-34"/>
                <a:cs typeface="Cordia New" pitchFamily="34" charset="-34"/>
              </a:rPr>
            </a:br>
            <a:r>
              <a:rPr lang="en-US" sz="3200" b="1" dirty="0">
                <a:solidFill>
                  <a:schemeClr val="accent1"/>
                </a:solidFill>
                <a:latin typeface="Cordia New" pitchFamily="34" charset="-34"/>
                <a:cs typeface="Cordia New" pitchFamily="34" charset="-34"/>
              </a:rPr>
              <a:t/>
            </a:r>
            <a:br>
              <a:rPr lang="en-US" sz="3200" b="1" dirty="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a:solidFill>
                  <a:schemeClr val="accent1"/>
                </a:solidFill>
                <a:latin typeface="Cordia New" pitchFamily="34" charset="-34"/>
                <a:cs typeface="Cordia New" pitchFamily="34" charset="-34"/>
              </a:rPr>
              <a:t/>
            </a:r>
            <a:br>
              <a:rPr lang="en-US" sz="3200" b="1" dirty="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r>
            <a:br>
              <a:rPr lang="en-US" sz="3200" b="1" dirty="0" smtClean="0">
                <a:solidFill>
                  <a:schemeClr val="accent1"/>
                </a:solidFill>
                <a:latin typeface="Cordia New" pitchFamily="34" charset="-34"/>
                <a:cs typeface="Cordia New" pitchFamily="34" charset="-34"/>
              </a:rPr>
            </a:br>
            <a:r>
              <a:rPr lang="en-US" sz="3200" b="1" dirty="0" smtClean="0">
                <a:solidFill>
                  <a:schemeClr val="accent1"/>
                </a:solidFill>
                <a:latin typeface="Cordia New" pitchFamily="34" charset="-34"/>
                <a:cs typeface="Cordia New" pitchFamily="34" charset="-34"/>
              </a:rPr>
              <a:t> </a:t>
            </a:r>
            <a:br>
              <a:rPr lang="en-US" sz="3200" b="1" dirty="0" smtClean="0">
                <a:solidFill>
                  <a:schemeClr val="accent1"/>
                </a:solidFill>
                <a:latin typeface="Cordia New" pitchFamily="34" charset="-34"/>
                <a:cs typeface="Cordia New" pitchFamily="34" charset="-34"/>
              </a:rPr>
            </a:br>
            <a:r>
              <a:rPr lang="en-US" sz="3200" b="1" dirty="0">
                <a:solidFill>
                  <a:schemeClr val="accent1"/>
                </a:solidFill>
                <a:latin typeface="Cordia New" pitchFamily="34" charset="-34"/>
                <a:cs typeface="Cordia New" pitchFamily="34" charset="-34"/>
              </a:rPr>
              <a:t/>
            </a:r>
            <a:br>
              <a:rPr lang="en-US" sz="3200" b="1" dirty="0">
                <a:solidFill>
                  <a:schemeClr val="accent1"/>
                </a:solidFill>
                <a:latin typeface="Cordia New" pitchFamily="34" charset="-34"/>
                <a:cs typeface="Cordia New" pitchFamily="34" charset="-34"/>
              </a:rPr>
            </a:br>
            <a:endParaRPr lang="en-US" sz="3200" b="1" dirty="0">
              <a:solidFill>
                <a:schemeClr val="accent1"/>
              </a:solidFill>
              <a:latin typeface="Cordia New" pitchFamily="34" charset="-34"/>
              <a:cs typeface="Cordia New" pitchFamily="34" charset="-34"/>
            </a:endParaRPr>
          </a:p>
        </p:txBody>
      </p:sp>
      <p:graphicFrame>
        <p:nvGraphicFramePr>
          <p:cNvPr id="26627" name="Object 3"/>
          <p:cNvGraphicFramePr>
            <a:graphicFrameLocks noChangeAspect="1"/>
          </p:cNvGraphicFramePr>
          <p:nvPr/>
        </p:nvGraphicFramePr>
        <p:xfrm>
          <a:off x="2895600" y="4038600"/>
          <a:ext cx="4419600" cy="2362200"/>
        </p:xfrm>
        <a:graphic>
          <a:graphicData uri="http://schemas.openxmlformats.org/presentationml/2006/ole">
            <p:oleObj spid="_x0000_s26627" name="CS ChemDraw Drawing" r:id="rId3" imgW="2400044" imgH="1255461" progId="">
              <p:embed/>
            </p:oleObj>
          </a:graphicData>
        </a:graphic>
      </p:graphicFrame>
      <p:graphicFrame>
        <p:nvGraphicFramePr>
          <p:cNvPr id="26628" name="Object 4"/>
          <p:cNvGraphicFramePr>
            <a:graphicFrameLocks noChangeAspect="1"/>
          </p:cNvGraphicFramePr>
          <p:nvPr/>
        </p:nvGraphicFramePr>
        <p:xfrm>
          <a:off x="2133600" y="990600"/>
          <a:ext cx="5410200" cy="2209800"/>
        </p:xfrm>
        <a:graphic>
          <a:graphicData uri="http://schemas.openxmlformats.org/presentationml/2006/ole">
            <p:oleObj spid="_x0000_s26628" name="CS ChemDraw Drawing" r:id="rId4" imgW="3647981" imgH="1206603" progId="">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pPr algn="l"/>
            <a:r>
              <a:rPr lang="en-US" sz="3200" b="1" dirty="0" smtClean="0">
                <a:solidFill>
                  <a:schemeClr val="accent2">
                    <a:lumMod val="75000"/>
                  </a:schemeClr>
                </a:solidFill>
                <a:latin typeface="Cordia New" pitchFamily="34" charset="-34"/>
                <a:cs typeface="Cordia New" pitchFamily="34" charset="-34"/>
              </a:rPr>
              <a:t>Penicillin-III (or) X (or)p-</a:t>
            </a:r>
            <a:r>
              <a:rPr lang="en-US" sz="3200" b="1" dirty="0" err="1" smtClean="0">
                <a:solidFill>
                  <a:schemeClr val="accent2">
                    <a:lumMod val="75000"/>
                  </a:schemeClr>
                </a:solidFill>
                <a:latin typeface="Cordia New" pitchFamily="34" charset="-34"/>
                <a:cs typeface="Cordia New" pitchFamily="34" charset="-34"/>
              </a:rPr>
              <a:t>hydroxy</a:t>
            </a:r>
            <a:r>
              <a:rPr lang="en-US" sz="3200" b="1" dirty="0" smtClean="0">
                <a:solidFill>
                  <a:schemeClr val="accent2">
                    <a:lumMod val="75000"/>
                  </a:schemeClr>
                </a:solidFill>
                <a:latin typeface="Cordia New" pitchFamily="34" charset="-34"/>
                <a:cs typeface="Cordia New" pitchFamily="34" charset="-34"/>
              </a:rPr>
              <a:t> benzyl penicillin </a:t>
            </a:r>
            <a:br>
              <a:rPr lang="en-US" sz="3200" b="1" dirty="0" smtClean="0">
                <a:solidFill>
                  <a:schemeClr val="accent2">
                    <a:lumMod val="75000"/>
                  </a:schemeClr>
                </a:solidFill>
                <a:latin typeface="Cordia New" pitchFamily="34" charset="-34"/>
                <a:cs typeface="Cordia New" pitchFamily="34" charset="-34"/>
              </a:rPr>
            </a:br>
            <a:r>
              <a:rPr lang="en-US" sz="3200" dirty="0"/>
              <a:t/>
            </a:r>
            <a:br>
              <a:rPr lang="en-US" sz="3200" dirty="0"/>
            </a:br>
            <a:r>
              <a:rPr lang="en-US" sz="3200" dirty="0" smtClean="0"/>
              <a:t/>
            </a:r>
            <a:br>
              <a:rPr lang="en-US" sz="3200" dirty="0" smtClean="0"/>
            </a:br>
            <a:r>
              <a:rPr lang="en-US" sz="3200" dirty="0"/>
              <a:t/>
            </a:r>
            <a:br>
              <a:rPr lang="en-US" sz="3200" dirty="0"/>
            </a:br>
            <a:r>
              <a:rPr lang="en-US" dirty="0"/>
              <a:t/>
            </a:r>
            <a:br>
              <a:rPr lang="en-US" dirty="0"/>
            </a:br>
            <a:r>
              <a:rPr lang="en-US" sz="3200" b="1" dirty="0" smtClean="0">
                <a:solidFill>
                  <a:schemeClr val="accent2">
                    <a:lumMod val="75000"/>
                  </a:schemeClr>
                </a:solidFill>
                <a:latin typeface="Cordia New" pitchFamily="34" charset="-34"/>
                <a:cs typeface="Cordia New" pitchFamily="34" charset="-34"/>
              </a:rPr>
              <a:t>Penicillin-IV </a:t>
            </a:r>
            <a:r>
              <a:rPr lang="en-US" sz="3200" b="1" dirty="0">
                <a:solidFill>
                  <a:schemeClr val="accent2">
                    <a:lumMod val="75000"/>
                  </a:schemeClr>
                </a:solidFill>
                <a:latin typeface="Cordia New" pitchFamily="34" charset="-34"/>
                <a:cs typeface="Cordia New" pitchFamily="34" charset="-34"/>
              </a:rPr>
              <a:t>(or) </a:t>
            </a:r>
            <a:r>
              <a:rPr lang="en-US" sz="3200" b="1" dirty="0" smtClean="0">
                <a:solidFill>
                  <a:schemeClr val="accent2">
                    <a:lumMod val="75000"/>
                  </a:schemeClr>
                </a:solidFill>
                <a:latin typeface="Cordia New" pitchFamily="34" charset="-34"/>
                <a:cs typeface="Cordia New" pitchFamily="34" charset="-34"/>
              </a:rPr>
              <a:t>K (or)n-</a:t>
            </a:r>
            <a:r>
              <a:rPr lang="en-US" sz="3200" b="1" dirty="0" err="1" smtClean="0">
                <a:solidFill>
                  <a:schemeClr val="accent2">
                    <a:lumMod val="75000"/>
                  </a:schemeClr>
                </a:solidFill>
                <a:latin typeface="Cordia New" pitchFamily="34" charset="-34"/>
                <a:cs typeface="Cordia New" pitchFamily="34" charset="-34"/>
              </a:rPr>
              <a:t>heptyl</a:t>
            </a:r>
            <a:r>
              <a:rPr lang="en-US" sz="3200" b="1" dirty="0" smtClean="0">
                <a:solidFill>
                  <a:schemeClr val="accent2">
                    <a:lumMod val="75000"/>
                  </a:schemeClr>
                </a:solidFill>
                <a:latin typeface="Cordia New" pitchFamily="34" charset="-34"/>
                <a:cs typeface="Cordia New" pitchFamily="34" charset="-34"/>
              </a:rPr>
              <a:t> penicillin</a:t>
            </a:r>
            <a:br>
              <a:rPr lang="en-US" sz="3200" b="1" dirty="0" smtClean="0">
                <a:solidFill>
                  <a:schemeClr val="accent2">
                    <a:lumMod val="75000"/>
                  </a:schemeClr>
                </a:solidFill>
                <a:latin typeface="Cordia New" pitchFamily="34" charset="-34"/>
                <a:cs typeface="Cordia New" pitchFamily="34" charset="-34"/>
              </a:rPr>
            </a:br>
            <a:r>
              <a:rPr lang="en-US" dirty="0"/>
              <a:t/>
            </a:r>
            <a:br>
              <a:rPr lang="en-US" dirty="0"/>
            </a:br>
            <a:endParaRPr lang="en-US" dirty="0"/>
          </a:p>
        </p:txBody>
      </p:sp>
      <p:graphicFrame>
        <p:nvGraphicFramePr>
          <p:cNvPr id="27650" name="Object 2"/>
          <p:cNvGraphicFramePr>
            <a:graphicFrameLocks noChangeAspect="1"/>
          </p:cNvGraphicFramePr>
          <p:nvPr/>
        </p:nvGraphicFramePr>
        <p:xfrm>
          <a:off x="2743200" y="1905000"/>
          <a:ext cx="4191000" cy="1905000"/>
        </p:xfrm>
        <a:graphic>
          <a:graphicData uri="http://schemas.openxmlformats.org/presentationml/2006/ole">
            <p:oleObj spid="_x0000_s27650" name="CS ChemDraw Drawing" r:id="rId3" imgW="2400044" imgH="1255461" progId="">
              <p:embed/>
            </p:oleObj>
          </a:graphicData>
        </a:graphic>
      </p:graphicFrame>
      <p:graphicFrame>
        <p:nvGraphicFramePr>
          <p:cNvPr id="27651" name="Object 3"/>
          <p:cNvGraphicFramePr>
            <a:graphicFrameLocks noChangeAspect="1"/>
          </p:cNvGraphicFramePr>
          <p:nvPr/>
        </p:nvGraphicFramePr>
        <p:xfrm>
          <a:off x="2590800" y="4419600"/>
          <a:ext cx="4572000" cy="2286000"/>
        </p:xfrm>
        <a:graphic>
          <a:graphicData uri="http://schemas.openxmlformats.org/presentationml/2006/ole">
            <p:oleObj spid="_x0000_s27651" name="CS ChemDraw Drawing" r:id="rId4" imgW="3162087" imgH="1255461" progId="">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pPr algn="l"/>
            <a:r>
              <a:rPr lang="en-US" sz="3600" b="1" dirty="0">
                <a:solidFill>
                  <a:schemeClr val="accent2">
                    <a:lumMod val="75000"/>
                  </a:schemeClr>
                </a:solidFill>
                <a:latin typeface="Cordia New" pitchFamily="34" charset="-34"/>
                <a:cs typeface="Cordia New" pitchFamily="34" charset="-34"/>
              </a:rPr>
              <a:t>Penicillin-V </a:t>
            </a:r>
            <a:r>
              <a:rPr lang="en-US" sz="3600" b="1" dirty="0" smtClean="0">
                <a:solidFill>
                  <a:schemeClr val="accent2">
                    <a:lumMod val="75000"/>
                  </a:schemeClr>
                </a:solidFill>
                <a:latin typeface="Cordia New" pitchFamily="34" charset="-34"/>
                <a:cs typeface="Cordia New" pitchFamily="34" charset="-34"/>
              </a:rPr>
              <a:t>(or) </a:t>
            </a:r>
            <a:r>
              <a:rPr lang="en-US" sz="3600" b="1" dirty="0" err="1" smtClean="0">
                <a:solidFill>
                  <a:schemeClr val="accent2">
                    <a:lumMod val="75000"/>
                  </a:schemeClr>
                </a:solidFill>
                <a:latin typeface="Cordia New" pitchFamily="34" charset="-34"/>
                <a:cs typeface="Cordia New" pitchFamily="34" charset="-34"/>
              </a:rPr>
              <a:t>Phenoxy</a:t>
            </a:r>
            <a:r>
              <a:rPr lang="en-US" sz="3600" b="1" dirty="0" smtClean="0">
                <a:solidFill>
                  <a:schemeClr val="accent2">
                    <a:lumMod val="75000"/>
                  </a:schemeClr>
                </a:solidFill>
                <a:latin typeface="Cordia New" pitchFamily="34" charset="-34"/>
                <a:cs typeface="Cordia New" pitchFamily="34" charset="-34"/>
              </a:rPr>
              <a:t> </a:t>
            </a:r>
            <a:r>
              <a:rPr lang="en-US" sz="3600" b="1" dirty="0">
                <a:solidFill>
                  <a:schemeClr val="accent2">
                    <a:lumMod val="75000"/>
                  </a:schemeClr>
                </a:solidFill>
                <a:latin typeface="Cordia New" pitchFamily="34" charset="-34"/>
                <a:cs typeface="Cordia New" pitchFamily="34" charset="-34"/>
              </a:rPr>
              <a:t>methyl penicillin</a:t>
            </a:r>
            <a:br>
              <a:rPr lang="en-US" sz="3600" b="1" dirty="0">
                <a:solidFill>
                  <a:schemeClr val="accent2">
                    <a:lumMod val="75000"/>
                  </a:schemeClr>
                </a:solidFill>
                <a:latin typeface="Cordia New" pitchFamily="34" charset="-34"/>
                <a:cs typeface="Cordia New" pitchFamily="34" charset="-34"/>
              </a:rPr>
            </a:br>
            <a:endParaRPr lang="en-US" sz="3600" b="1" dirty="0">
              <a:solidFill>
                <a:schemeClr val="accent2">
                  <a:lumMod val="75000"/>
                </a:schemeClr>
              </a:solidFill>
              <a:latin typeface="Cordia New" pitchFamily="34" charset="-34"/>
              <a:cs typeface="Cordia New" pitchFamily="34" charset="-34"/>
            </a:endParaRPr>
          </a:p>
        </p:txBody>
      </p:sp>
      <p:graphicFrame>
        <p:nvGraphicFramePr>
          <p:cNvPr id="28674" name="Object 2"/>
          <p:cNvGraphicFramePr>
            <a:graphicFrameLocks noChangeAspect="1"/>
          </p:cNvGraphicFramePr>
          <p:nvPr/>
        </p:nvGraphicFramePr>
        <p:xfrm>
          <a:off x="2286000" y="838200"/>
          <a:ext cx="4038600" cy="2057400"/>
        </p:xfrm>
        <a:graphic>
          <a:graphicData uri="http://schemas.openxmlformats.org/presentationml/2006/ole">
            <p:oleObj spid="_x0000_s28674" name="CS ChemDraw Drawing" r:id="rId3" imgW="2508291" imgH="1255461" progId="">
              <p:embed/>
            </p:oleObj>
          </a:graphicData>
        </a:graphic>
      </p:graphicFrame>
      <p:graphicFrame>
        <p:nvGraphicFramePr>
          <p:cNvPr id="28675" name="Object 3"/>
          <p:cNvGraphicFramePr>
            <a:graphicFrameLocks noChangeAspect="1"/>
          </p:cNvGraphicFramePr>
          <p:nvPr/>
        </p:nvGraphicFramePr>
        <p:xfrm>
          <a:off x="2209800" y="3733800"/>
          <a:ext cx="4800600" cy="2590800"/>
        </p:xfrm>
        <a:graphic>
          <a:graphicData uri="http://schemas.openxmlformats.org/presentationml/2006/ole">
            <p:oleObj spid="_x0000_s28675" name="CS ChemDraw Drawing" r:id="rId4" imgW="3209327" imgH="1255461" progId="">
              <p:embed/>
            </p:oleObj>
          </a:graphicData>
        </a:graphic>
      </p:graphicFrame>
      <p:sp>
        <p:nvSpPr>
          <p:cNvPr id="6" name="Rectangle 5"/>
          <p:cNvSpPr/>
          <p:nvPr/>
        </p:nvSpPr>
        <p:spPr>
          <a:xfrm>
            <a:off x="0" y="3048000"/>
            <a:ext cx="6858000" cy="523220"/>
          </a:xfrm>
          <a:prstGeom prst="rect">
            <a:avLst/>
          </a:prstGeom>
        </p:spPr>
        <p:txBody>
          <a:bodyPr wrap="square">
            <a:spAutoFit/>
          </a:bodyPr>
          <a:lstStyle/>
          <a:p>
            <a:r>
              <a:rPr lang="en-US" sz="2800" b="1" dirty="0" err="1" smtClean="0">
                <a:solidFill>
                  <a:schemeClr val="accent2">
                    <a:lumMod val="75000"/>
                  </a:schemeClr>
                </a:solidFill>
                <a:latin typeface="Cordia New" pitchFamily="34" charset="-34"/>
                <a:cs typeface="Cordia New" pitchFamily="34" charset="-34"/>
              </a:rPr>
              <a:t>Dihydro</a:t>
            </a:r>
            <a:r>
              <a:rPr lang="en-US" sz="2800" b="1" dirty="0" smtClean="0">
                <a:solidFill>
                  <a:schemeClr val="accent2">
                    <a:lumMod val="75000"/>
                  </a:schemeClr>
                </a:solidFill>
                <a:latin typeface="Cordia New" pitchFamily="34" charset="-34"/>
                <a:cs typeface="Cordia New" pitchFamily="34" charset="-34"/>
              </a:rPr>
              <a:t>-F-penicillin (or) </a:t>
            </a:r>
            <a:r>
              <a:rPr lang="en-US" sz="2800" b="1" dirty="0">
                <a:solidFill>
                  <a:schemeClr val="accent2">
                    <a:lumMod val="75000"/>
                  </a:schemeClr>
                </a:solidFill>
                <a:latin typeface="Cordia New" pitchFamily="34" charset="-34"/>
                <a:cs typeface="Cordia New" pitchFamily="34" charset="-34"/>
              </a:rPr>
              <a:t>n-amyl penicillin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l"/>
            <a:r>
              <a:rPr lang="en-US" dirty="0"/>
              <a:t>	</a:t>
            </a:r>
            <a:r>
              <a:rPr lang="en-US" sz="3100" dirty="0" err="1">
                <a:latin typeface="Times New Roman" pitchFamily="18" charset="0"/>
                <a:cs typeface="Times New Roman" pitchFamily="18" charset="0"/>
              </a:rPr>
              <a:t>Penicillins</a:t>
            </a:r>
            <a:r>
              <a:rPr lang="en-US" sz="3100" dirty="0">
                <a:latin typeface="Times New Roman" pitchFamily="18" charset="0"/>
                <a:cs typeface="Times New Roman" pitchFamily="18" charset="0"/>
              </a:rPr>
              <a:t> are active against </a:t>
            </a:r>
            <a:r>
              <a:rPr lang="en-US" sz="3100" i="1" dirty="0">
                <a:latin typeface="Times New Roman" pitchFamily="18" charset="0"/>
                <a:cs typeface="Times New Roman" pitchFamily="18" charset="0"/>
              </a:rPr>
              <a:t>Gram positive </a:t>
            </a:r>
            <a:r>
              <a:rPr lang="en-US" sz="3100" dirty="0">
                <a:latin typeface="Times New Roman" pitchFamily="18" charset="0"/>
                <a:cs typeface="Times New Roman" pitchFamily="18" charset="0"/>
              </a:rPr>
              <a:t>bacteria and they shows poor activity against </a:t>
            </a:r>
            <a:r>
              <a:rPr lang="en-US" sz="3100" i="1" dirty="0">
                <a:latin typeface="Times New Roman" pitchFamily="18" charset="0"/>
                <a:cs typeface="Times New Roman" pitchFamily="18" charset="0"/>
              </a:rPr>
              <a:t>Gram negative</a:t>
            </a:r>
            <a:r>
              <a:rPr lang="en-US" sz="3100" dirty="0">
                <a:latin typeface="Times New Roman" pitchFamily="18" charset="0"/>
                <a:cs typeface="Times New Roman" pitchFamily="18" charset="0"/>
              </a:rPr>
              <a:t> bacteria</a:t>
            </a:r>
            <a:r>
              <a:rPr lang="en-US" sz="3100" dirty="0" smtClean="0">
                <a:latin typeface="Times New Roman" pitchFamily="18" charset="0"/>
                <a:cs typeface="Times New Roman" pitchFamily="18" charset="0"/>
              </a:rPr>
              <a:t>.</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Penicillins</a:t>
            </a:r>
            <a:r>
              <a:rPr lang="en-US" sz="3100" dirty="0" smtClean="0">
                <a:latin typeface="Times New Roman" pitchFamily="18" charset="0"/>
                <a:cs typeface="Times New Roman" pitchFamily="18" charset="0"/>
              </a:rPr>
              <a:t> </a:t>
            </a:r>
            <a:r>
              <a:rPr lang="en-US" sz="3100" dirty="0">
                <a:latin typeface="Times New Roman" pitchFamily="18" charset="0"/>
                <a:cs typeface="Times New Roman" pitchFamily="18" charset="0"/>
              </a:rPr>
              <a:t>are the safest drug to the mankind and are broad spectrum antibiotics. </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Penicillins</a:t>
            </a:r>
            <a:r>
              <a:rPr lang="en-US" sz="3100" dirty="0" smtClean="0">
                <a:latin typeface="Times New Roman" pitchFamily="18" charset="0"/>
                <a:cs typeface="Times New Roman" pitchFamily="18" charset="0"/>
              </a:rPr>
              <a:t> </a:t>
            </a:r>
            <a:r>
              <a:rPr lang="en-US" sz="3100" dirty="0">
                <a:latin typeface="Times New Roman" pitchFamily="18" charset="0"/>
                <a:cs typeface="Times New Roman" pitchFamily="18" charset="0"/>
              </a:rPr>
              <a:t>have been administrated only by injection</a:t>
            </a:r>
            <a:r>
              <a:rPr lang="en-US" sz="3100" dirty="0" smtClean="0"/>
              <a:t>.</a:t>
            </a:r>
            <a:br>
              <a:rPr lang="en-US" sz="3100" dirty="0" smtClean="0"/>
            </a:br>
            <a:r>
              <a:rPr lang="en-US" sz="3100" dirty="0"/>
              <a:t/>
            </a:r>
            <a:br>
              <a:rPr lang="en-US" sz="3100" dirty="0"/>
            </a:br>
            <a:r>
              <a:rPr lang="en-US" sz="3100" u="sng" dirty="0"/>
              <a:t>Limitation of </a:t>
            </a:r>
            <a:r>
              <a:rPr lang="en-US" sz="3100" u="sng" dirty="0" err="1" smtClean="0"/>
              <a:t>penicillins</a:t>
            </a:r>
            <a:r>
              <a:rPr lang="en-US" sz="3100" u="sng" dirty="0" smtClean="0"/>
              <a:t/>
            </a:r>
            <a:br>
              <a:rPr lang="en-US" sz="3100" u="sng" dirty="0" smtClean="0"/>
            </a:br>
            <a:r>
              <a:rPr lang="en-US" sz="3100" dirty="0"/>
              <a:t/>
            </a:r>
            <a:br>
              <a:rPr lang="en-US" sz="3100" dirty="0"/>
            </a:br>
            <a:r>
              <a:rPr lang="en-US" sz="3100" dirty="0"/>
              <a:t>	</a:t>
            </a:r>
            <a:r>
              <a:rPr lang="en-US" sz="3100" dirty="0">
                <a:latin typeface="Times New Roman" pitchFamily="18" charset="0"/>
                <a:cs typeface="Times New Roman" pitchFamily="18" charset="0"/>
              </a:rPr>
              <a:t>In some persons administration of penicillin causes allergic reaction</a:t>
            </a:r>
            <a:r>
              <a:rPr lang="en-US" sz="3100" dirty="0" smtClean="0">
                <a:latin typeface="Times New Roman" pitchFamily="18" charset="0"/>
                <a:cs typeface="Times New Roman" pitchFamily="18" charset="0"/>
              </a:rPr>
              <a:t>.</a:t>
            </a:r>
            <a:br>
              <a:rPr lang="en-US" sz="3100" dirty="0" smtClean="0">
                <a:latin typeface="Times New Roman" pitchFamily="18" charset="0"/>
                <a:cs typeface="Times New Roman" pitchFamily="18" charset="0"/>
              </a:rPr>
            </a:br>
            <a:r>
              <a:rPr lang="en-US" sz="3100" dirty="0">
                <a:latin typeface="Times New Roman" pitchFamily="18" charset="0"/>
                <a:cs typeface="Times New Roman" pitchFamily="18" charset="0"/>
              </a:rPr>
              <a:t>	</a:t>
            </a:r>
            <a:r>
              <a:rPr lang="en-US" sz="3100" dirty="0" smtClean="0">
                <a:latin typeface="Times New Roman" pitchFamily="18" charset="0"/>
                <a:cs typeface="Times New Roman" pitchFamily="18" charset="0"/>
              </a:rPr>
              <a:t> </a:t>
            </a:r>
            <a:r>
              <a:rPr lang="en-US" sz="3100" dirty="0" err="1">
                <a:latin typeface="Times New Roman" pitchFamily="18" charset="0"/>
                <a:cs typeface="Times New Roman" pitchFamily="18" charset="0"/>
              </a:rPr>
              <a:t>Penicillins</a:t>
            </a:r>
            <a:r>
              <a:rPr lang="en-US" sz="3100" dirty="0">
                <a:latin typeface="Times New Roman" pitchFamily="18" charset="0"/>
                <a:cs typeface="Times New Roman" pitchFamily="18" charset="0"/>
              </a:rPr>
              <a:t> are sensitive to enzymes (e.g. </a:t>
            </a:r>
            <a:r>
              <a:rPr lang="en-US" sz="3100" b="1" dirty="0">
                <a:solidFill>
                  <a:srgbClr val="C00000"/>
                </a:solidFill>
                <a:latin typeface="Times New Roman" pitchFamily="18" charset="0"/>
                <a:cs typeface="Times New Roman" pitchFamily="18" charset="0"/>
              </a:rPr>
              <a:t>β-</a:t>
            </a:r>
            <a:r>
              <a:rPr lang="en-US" sz="3100" b="1" dirty="0" err="1">
                <a:solidFill>
                  <a:srgbClr val="C00000"/>
                </a:solidFill>
                <a:latin typeface="Times New Roman" pitchFamily="18" charset="0"/>
                <a:cs typeface="Times New Roman" pitchFamily="18" charset="0"/>
              </a:rPr>
              <a:t>lactamases</a:t>
            </a:r>
            <a:r>
              <a:rPr lang="en-US" sz="3100" dirty="0">
                <a:latin typeface="Times New Roman" pitchFamily="18" charset="0"/>
                <a:cs typeface="Times New Roman" pitchFamily="18" charset="0"/>
              </a:rPr>
              <a:t>). This enzyme catalyzes the degradation of </a:t>
            </a:r>
            <a:r>
              <a:rPr lang="en-US" sz="3100" dirty="0" err="1">
                <a:latin typeface="Times New Roman" pitchFamily="18" charset="0"/>
                <a:cs typeface="Times New Roman" pitchFamily="18" charset="0"/>
              </a:rPr>
              <a:t>penicllins</a:t>
            </a:r>
            <a:r>
              <a:rPr lang="en-US" sz="3100" dirty="0">
                <a:latin typeface="Times New Roman" pitchFamily="18" charset="0"/>
                <a:cs typeface="Times New Roman" pitchFamily="18" charset="0"/>
              </a:rPr>
              <a:t>.</a:t>
            </a:r>
            <a:br>
              <a:rPr lang="en-US" sz="3100" dirty="0">
                <a:latin typeface="Times New Roman" pitchFamily="18" charset="0"/>
                <a:cs typeface="Times New Roman" pitchFamily="18" charset="0"/>
              </a:rPr>
            </a:br>
            <a:endParaRPr lang="en-US" sz="3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143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b="1" dirty="0" smtClean="0"/>
              <a:t/>
            </a:r>
            <a:br>
              <a:rPr lang="en-US" b="1" dirty="0" smtClean="0"/>
            </a:br>
            <a:r>
              <a:rPr lang="en-US" b="1" dirty="0" smtClean="0">
                <a:solidFill>
                  <a:schemeClr val="accent1">
                    <a:lumMod val="50000"/>
                  </a:schemeClr>
                </a:solidFill>
                <a:latin typeface="Brush Script MT" pitchFamily="66" charset="0"/>
              </a:rPr>
              <a:t>Amoxicillin and </a:t>
            </a:r>
            <a:r>
              <a:rPr lang="en-US" b="1" dirty="0" err="1" smtClean="0">
                <a:solidFill>
                  <a:schemeClr val="accent1">
                    <a:lumMod val="50000"/>
                  </a:schemeClr>
                </a:solidFill>
                <a:latin typeface="Brush Script MT" pitchFamily="66" charset="0"/>
              </a:rPr>
              <a:t>ampicillin</a:t>
            </a:r>
            <a:r>
              <a:rPr lang="en-US" dirty="0" smtClean="0">
                <a:solidFill>
                  <a:schemeClr val="accent1">
                    <a:lumMod val="50000"/>
                  </a:schemeClr>
                </a:solidFill>
                <a:latin typeface="Brush Script MT" pitchFamily="66" charset="0"/>
              </a:rPr>
              <a:t/>
            </a:r>
            <a:br>
              <a:rPr lang="en-US" dirty="0" smtClean="0">
                <a:solidFill>
                  <a:schemeClr val="accent1">
                    <a:lumMod val="50000"/>
                  </a:schemeClr>
                </a:solidFill>
                <a:latin typeface="Brush Script MT" pitchFamily="66" charset="0"/>
              </a:rPr>
            </a:br>
            <a:r>
              <a:rPr lang="en-US" dirty="0" smtClean="0"/>
              <a:t>	</a:t>
            </a:r>
            <a:br>
              <a:rPr lang="en-US" dirty="0" smtClean="0"/>
            </a:br>
            <a:endParaRPr lang="en-US" dirty="0"/>
          </a:p>
        </p:txBody>
      </p:sp>
      <p:sp>
        <p:nvSpPr>
          <p:cNvPr id="3" name="Subtitle 2"/>
          <p:cNvSpPr>
            <a:spLocks noGrp="1"/>
          </p:cNvSpPr>
          <p:nvPr>
            <p:ph type="subTitle" idx="1"/>
          </p:nvPr>
        </p:nvSpPr>
        <p:spPr>
          <a:xfrm>
            <a:off x="0" y="990600"/>
            <a:ext cx="9144000" cy="5867400"/>
          </a:xfrm>
        </p:spPr>
        <p:txBody>
          <a:bodyPr>
            <a:normAutofit/>
          </a:bodyPr>
          <a:lstStyle/>
          <a:p>
            <a:pPr algn="just"/>
            <a:r>
              <a:rPr lang="en-US" dirty="0" smtClean="0"/>
              <a:t>	</a:t>
            </a:r>
            <a:r>
              <a:rPr lang="en-US" sz="2400" dirty="0" err="1" smtClean="0">
                <a:solidFill>
                  <a:schemeClr val="tx1"/>
                </a:solidFill>
                <a:latin typeface="Times New Roman" pitchFamily="18" charset="0"/>
                <a:cs typeface="Times New Roman" pitchFamily="18" charset="0"/>
              </a:rPr>
              <a:t>Penicillins</a:t>
            </a:r>
            <a:r>
              <a:rPr lang="en-US" sz="2400" dirty="0" smtClean="0">
                <a:solidFill>
                  <a:schemeClr val="tx1"/>
                </a:solidFill>
                <a:latin typeface="Times New Roman" pitchFamily="18" charset="0"/>
                <a:cs typeface="Times New Roman" pitchFamily="18" charset="0"/>
              </a:rPr>
              <a:t> are non active against </a:t>
            </a:r>
            <a:r>
              <a:rPr lang="en-US" sz="2400" i="1" dirty="0" smtClean="0">
                <a:solidFill>
                  <a:schemeClr val="tx1"/>
                </a:solidFill>
                <a:latin typeface="Times New Roman" pitchFamily="18" charset="0"/>
                <a:cs typeface="Times New Roman" pitchFamily="18" charset="0"/>
              </a:rPr>
              <a:t>Gram negative</a:t>
            </a:r>
            <a:r>
              <a:rPr lang="en-US" sz="2400" dirty="0" smtClean="0">
                <a:solidFill>
                  <a:schemeClr val="tx1"/>
                </a:solidFill>
                <a:latin typeface="Times New Roman" pitchFamily="18" charset="0"/>
                <a:cs typeface="Times New Roman" pitchFamily="18" charset="0"/>
              </a:rPr>
              <a:t> bacteria. </a:t>
            </a:r>
          </a:p>
          <a:p>
            <a:pPr algn="just"/>
            <a:r>
              <a:rPr lang="en-US" sz="2400" dirty="0" smtClean="0">
                <a:solidFill>
                  <a:schemeClr val="tx1"/>
                </a:solidFill>
                <a:latin typeface="Times New Roman" pitchFamily="18" charset="0"/>
                <a:cs typeface="Times New Roman" pitchFamily="18" charset="0"/>
              </a:rPr>
              <a:t>	To overcome this problem has been done by attaching hydrophilic groups such as –NH</a:t>
            </a:r>
            <a:r>
              <a:rPr lang="en-US" sz="2400" baseline="-25000" dirty="0" smtClean="0">
                <a:solidFill>
                  <a:schemeClr val="tx1"/>
                </a:solidFill>
                <a:latin typeface="Times New Roman" pitchFamily="18" charset="0"/>
                <a:cs typeface="Times New Roman" pitchFamily="18" charset="0"/>
              </a:rPr>
              <a:t>2</a:t>
            </a:r>
            <a:r>
              <a:rPr lang="en-US" sz="2400" dirty="0" smtClean="0">
                <a:solidFill>
                  <a:schemeClr val="tx1"/>
                </a:solidFill>
                <a:latin typeface="Times New Roman" pitchFamily="18" charset="0"/>
                <a:cs typeface="Times New Roman" pitchFamily="18" charset="0"/>
              </a:rPr>
              <a:t>, -COOH, -OH group to the carbon atom alpha atom to the carbonyl group on the side chains.</a:t>
            </a:r>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Amoxycillin</a:t>
            </a:r>
            <a:r>
              <a:rPr lang="en-US" sz="2400" dirty="0" smtClean="0">
                <a:solidFill>
                  <a:schemeClr val="tx1"/>
                </a:solidFill>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and </a:t>
            </a:r>
            <a:r>
              <a:rPr lang="en-US" sz="2400" dirty="0" err="1">
                <a:solidFill>
                  <a:schemeClr val="tx1"/>
                </a:solidFill>
                <a:latin typeface="Times New Roman" pitchFamily="18" charset="0"/>
                <a:cs typeface="Times New Roman" pitchFamily="18" charset="0"/>
              </a:rPr>
              <a:t>ampicillin</a:t>
            </a:r>
            <a:r>
              <a:rPr lang="en-US" sz="2400" dirty="0">
                <a:solidFill>
                  <a:schemeClr val="tx1"/>
                </a:solidFill>
                <a:latin typeface="Times New Roman" pitchFamily="18" charset="0"/>
                <a:cs typeface="Times New Roman" pitchFamily="18" charset="0"/>
              </a:rPr>
              <a:t> are active against a wide range of </a:t>
            </a:r>
            <a:r>
              <a:rPr lang="en-US" sz="2400" i="1" dirty="0">
                <a:solidFill>
                  <a:schemeClr val="tx1"/>
                </a:solidFill>
                <a:latin typeface="Times New Roman" pitchFamily="18" charset="0"/>
                <a:cs typeface="Times New Roman" pitchFamily="18" charset="0"/>
              </a:rPr>
              <a:t>Gram negative</a:t>
            </a:r>
            <a:r>
              <a:rPr lang="en-US" sz="2400" dirty="0">
                <a:solidFill>
                  <a:schemeClr val="tx1"/>
                </a:solidFill>
                <a:latin typeface="Times New Roman" pitchFamily="18" charset="0"/>
                <a:cs typeface="Times New Roman" pitchFamily="18" charset="0"/>
              </a:rPr>
              <a:t> bacteria than penicillin but less active against </a:t>
            </a:r>
            <a:r>
              <a:rPr lang="en-US" sz="2400" i="1" dirty="0">
                <a:solidFill>
                  <a:schemeClr val="tx1"/>
                </a:solidFill>
                <a:latin typeface="Times New Roman" pitchFamily="18" charset="0"/>
                <a:cs typeface="Times New Roman" pitchFamily="18" charset="0"/>
              </a:rPr>
              <a:t>Gram positive</a:t>
            </a:r>
            <a:r>
              <a:rPr lang="en-US" sz="2400" dirty="0">
                <a:solidFill>
                  <a:schemeClr val="tx1"/>
                </a:solidFill>
                <a:latin typeface="Times New Roman" pitchFamily="18" charset="0"/>
                <a:cs typeface="Times New Roman" pitchFamily="18" charset="0"/>
              </a:rPr>
              <a:t> bacteria. </a:t>
            </a:r>
            <a:endParaRPr lang="en-US" sz="2400" dirty="0" smtClean="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	They </a:t>
            </a:r>
            <a:r>
              <a:rPr lang="en-US" sz="2400" dirty="0">
                <a:solidFill>
                  <a:schemeClr val="tx1"/>
                </a:solidFill>
                <a:latin typeface="Times New Roman" pitchFamily="18" charset="0"/>
                <a:cs typeface="Times New Roman" pitchFamily="18" charset="0"/>
              </a:rPr>
              <a:t>are not degraded by </a:t>
            </a:r>
            <a:r>
              <a:rPr lang="en-US" sz="2400" dirty="0" err="1">
                <a:solidFill>
                  <a:schemeClr val="tx1"/>
                </a:solidFill>
                <a:latin typeface="Times New Roman" pitchFamily="18" charset="0"/>
                <a:cs typeface="Times New Roman" pitchFamily="18" charset="0"/>
              </a:rPr>
              <a:t>penicillase</a:t>
            </a:r>
            <a:r>
              <a:rPr lang="en-US" sz="2400" dirty="0">
                <a:solidFill>
                  <a:schemeClr val="tx1"/>
                </a:solidFill>
                <a:latin typeface="Times New Roman" pitchFamily="18" charset="0"/>
                <a:cs typeface="Times New Roman" pitchFamily="18" charset="0"/>
              </a:rPr>
              <a:t>.</a:t>
            </a:r>
          </a:p>
          <a:p>
            <a:pPr algn="just"/>
            <a:endParaRPr lang="en-US" sz="2400" dirty="0">
              <a:solidFill>
                <a:schemeClr val="tx1"/>
              </a:solidFill>
              <a:latin typeface="Times New Roman" pitchFamily="18" charset="0"/>
              <a:cs typeface="Times New Roman" pitchFamily="18" charset="0"/>
            </a:endParaRPr>
          </a:p>
        </p:txBody>
      </p:sp>
      <p:graphicFrame>
        <p:nvGraphicFramePr>
          <p:cNvPr id="32772" name="Object 4"/>
          <p:cNvGraphicFramePr>
            <a:graphicFrameLocks noChangeAspect="1"/>
          </p:cNvGraphicFramePr>
          <p:nvPr/>
        </p:nvGraphicFramePr>
        <p:xfrm>
          <a:off x="5486400" y="2895600"/>
          <a:ext cx="3505200" cy="1828800"/>
        </p:xfrm>
        <a:graphic>
          <a:graphicData uri="http://schemas.openxmlformats.org/presentationml/2006/ole">
            <p:oleObj spid="_x0000_s32772" name="CS ChemDraw Drawing" r:id="rId3" imgW="2879999" imgH="1485444" progId="">
              <p:embed/>
            </p:oleObj>
          </a:graphicData>
        </a:graphic>
      </p:graphicFrame>
      <p:graphicFrame>
        <p:nvGraphicFramePr>
          <p:cNvPr id="32773" name="Object 5"/>
          <p:cNvGraphicFramePr>
            <a:graphicFrameLocks noChangeAspect="1"/>
          </p:cNvGraphicFramePr>
          <p:nvPr/>
        </p:nvGraphicFramePr>
        <p:xfrm>
          <a:off x="0" y="2819400"/>
          <a:ext cx="4191000" cy="1905000"/>
        </p:xfrm>
        <a:graphic>
          <a:graphicData uri="http://schemas.openxmlformats.org/presentationml/2006/ole">
            <p:oleObj spid="_x0000_s32773" name="CS ChemDraw Drawing" r:id="rId4" imgW="3129964" imgH="1485444" progId="">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2191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t/>
            </a:r>
            <a:br>
              <a:rPr lang="en-US" dirty="0" smtClean="0"/>
            </a:br>
            <a:r>
              <a:rPr lang="en-US" sz="3600" b="1" dirty="0" smtClean="0">
                <a:solidFill>
                  <a:srgbClr val="0070C0"/>
                </a:solidFill>
                <a:latin typeface="Aparajita" pitchFamily="34" charset="0"/>
                <a:cs typeface="Aparajita" pitchFamily="34" charset="0"/>
              </a:rPr>
              <a:t>SULPHA </a:t>
            </a:r>
            <a:r>
              <a:rPr lang="en-US" sz="3600" b="1" dirty="0">
                <a:solidFill>
                  <a:srgbClr val="0070C0"/>
                </a:solidFill>
                <a:latin typeface="Aparajita" pitchFamily="34" charset="0"/>
                <a:cs typeface="Aparajita" pitchFamily="34" charset="0"/>
              </a:rPr>
              <a:t>DRUGS (OR) ANTIBACTERIALS</a:t>
            </a:r>
            <a:br>
              <a:rPr lang="en-US" sz="3600" b="1" dirty="0">
                <a:solidFill>
                  <a:srgbClr val="0070C0"/>
                </a:solidFill>
                <a:latin typeface="Aparajita" pitchFamily="34" charset="0"/>
                <a:cs typeface="Aparajita" pitchFamily="34" charset="0"/>
              </a:rPr>
            </a:br>
            <a:endParaRPr lang="en-US" sz="3600" b="1" dirty="0">
              <a:solidFill>
                <a:srgbClr val="0070C0"/>
              </a:solidFill>
              <a:latin typeface="Aparajita" pitchFamily="34" charset="0"/>
              <a:cs typeface="Aparajita" pitchFamily="34" charset="0"/>
            </a:endParaRPr>
          </a:p>
        </p:txBody>
      </p:sp>
      <p:sp>
        <p:nvSpPr>
          <p:cNvPr id="3" name="Subtitle 2"/>
          <p:cNvSpPr>
            <a:spLocks noGrp="1"/>
          </p:cNvSpPr>
          <p:nvPr>
            <p:ph type="subTitle" idx="1"/>
          </p:nvPr>
        </p:nvSpPr>
        <p:spPr>
          <a:xfrm>
            <a:off x="0" y="1219200"/>
            <a:ext cx="9144000" cy="5638800"/>
          </a:xfrm>
        </p:spPr>
        <p:txBody>
          <a:bodyPr/>
          <a:lstStyle/>
          <a:p>
            <a:pPr algn="just">
              <a:buFont typeface="Wingdings" pitchFamily="2" charset="2"/>
              <a:buChar char="Ø"/>
            </a:pPr>
            <a:r>
              <a:rPr lang="en-US" sz="2800" dirty="0" smtClean="0">
                <a:solidFill>
                  <a:schemeClr val="tx1"/>
                </a:solidFill>
                <a:latin typeface="Times New Roman" pitchFamily="18" charset="0"/>
                <a:cs typeface="Times New Roman" pitchFamily="18" charset="0"/>
              </a:rPr>
              <a:t>It’s a synthetic chemotherapeutic agent, contains </a:t>
            </a:r>
            <a:r>
              <a:rPr lang="en-US" sz="2800" b="1" dirty="0" err="1" smtClean="0">
                <a:solidFill>
                  <a:srgbClr val="0070C0"/>
                </a:solidFill>
                <a:latin typeface="Times New Roman" pitchFamily="18" charset="0"/>
                <a:cs typeface="Times New Roman" pitchFamily="18" charset="0"/>
              </a:rPr>
              <a:t>sulphonamide</a:t>
            </a:r>
            <a:r>
              <a:rPr lang="en-US" sz="2800" dirty="0" smtClean="0">
                <a:solidFill>
                  <a:schemeClr val="tx1"/>
                </a:solidFill>
                <a:latin typeface="Times New Roman" pitchFamily="18" charset="0"/>
                <a:cs typeface="Times New Roman" pitchFamily="18" charset="0"/>
              </a:rPr>
              <a:t> group </a:t>
            </a:r>
            <a:r>
              <a:rPr lang="en-US" sz="2800" b="1" dirty="0" smtClean="0">
                <a:solidFill>
                  <a:srgbClr val="0070C0"/>
                </a:solidFill>
                <a:latin typeface="Times New Roman" pitchFamily="18" charset="0"/>
                <a:cs typeface="Times New Roman" pitchFamily="18" charset="0"/>
              </a:rPr>
              <a:t>(-SO</a:t>
            </a:r>
            <a:r>
              <a:rPr lang="en-US" sz="2800" b="1" baseline="-25000" dirty="0" smtClean="0">
                <a:solidFill>
                  <a:srgbClr val="0070C0"/>
                </a:solidFill>
                <a:latin typeface="Times New Roman" pitchFamily="18" charset="0"/>
                <a:cs typeface="Times New Roman" pitchFamily="18" charset="0"/>
              </a:rPr>
              <a:t>2</a:t>
            </a:r>
            <a:r>
              <a:rPr lang="en-US" sz="2800" b="1" dirty="0" smtClean="0">
                <a:solidFill>
                  <a:srgbClr val="0070C0"/>
                </a:solidFill>
                <a:latin typeface="Times New Roman" pitchFamily="18" charset="0"/>
                <a:cs typeface="Times New Roman" pitchFamily="18" charset="0"/>
              </a:rPr>
              <a:t>NH</a:t>
            </a:r>
            <a:r>
              <a:rPr lang="en-US" sz="2800" b="1" baseline="-25000" dirty="0" smtClean="0">
                <a:solidFill>
                  <a:srgbClr val="0070C0"/>
                </a:solidFill>
                <a:latin typeface="Times New Roman" pitchFamily="18" charset="0"/>
                <a:cs typeface="Times New Roman" pitchFamily="18" charset="0"/>
              </a:rPr>
              <a:t>2</a:t>
            </a:r>
            <a:r>
              <a:rPr lang="en-US" sz="2800" b="1" dirty="0" smtClean="0">
                <a:solidFill>
                  <a:srgbClr val="0070C0"/>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t>
            </a: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Sulpha drugs are used to cure bacterial infections. So it’s called as antibacterial &amp; they are </a:t>
            </a:r>
            <a:r>
              <a:rPr lang="en-US" sz="2800" b="1" i="1" dirty="0" smtClean="0">
                <a:solidFill>
                  <a:srgbClr val="0070C0"/>
                </a:solidFill>
                <a:latin typeface="Times New Roman" pitchFamily="18" charset="0"/>
                <a:cs typeface="Times New Roman" pitchFamily="18" charset="0"/>
              </a:rPr>
              <a:t>bacteriostatic</a:t>
            </a:r>
            <a:r>
              <a:rPr lang="en-US" sz="2800" i="1"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not Bactericide.</a:t>
            </a:r>
          </a:p>
          <a:p>
            <a:pPr algn="just">
              <a:buFont typeface="Wingdings" pitchFamily="2" charset="2"/>
              <a:buChar char="Ø"/>
            </a:pPr>
            <a:r>
              <a:rPr lang="en-US" sz="2800" b="1" u="sng" dirty="0" smtClean="0">
                <a:solidFill>
                  <a:schemeClr val="tx2"/>
                </a:solidFill>
                <a:latin typeface="Aparajita" pitchFamily="34" charset="0"/>
                <a:cs typeface="Aparajita" pitchFamily="34" charset="0"/>
              </a:rPr>
              <a:t>Preparation </a:t>
            </a:r>
            <a:r>
              <a:rPr lang="en-US" sz="2800" b="1" u="sng" dirty="0">
                <a:solidFill>
                  <a:schemeClr val="tx2"/>
                </a:solidFill>
                <a:latin typeface="Aparajita" pitchFamily="34" charset="0"/>
                <a:cs typeface="Aparajita" pitchFamily="34" charset="0"/>
              </a:rPr>
              <a:t>of </a:t>
            </a:r>
            <a:r>
              <a:rPr lang="en-US" sz="2800" b="1" u="sng" dirty="0" err="1" smtClean="0">
                <a:solidFill>
                  <a:schemeClr val="tx2"/>
                </a:solidFill>
                <a:latin typeface="Aparajita" pitchFamily="34" charset="0"/>
                <a:cs typeface="Aparajita" pitchFamily="34" charset="0"/>
              </a:rPr>
              <a:t>suphanilamide</a:t>
            </a:r>
            <a:endParaRPr lang="en-US" sz="2800" b="1" u="sng" dirty="0">
              <a:solidFill>
                <a:schemeClr val="tx2"/>
              </a:solidFill>
              <a:latin typeface="Aparajita" pitchFamily="34" charset="0"/>
              <a:cs typeface="Aparajita" pitchFamily="34" charset="0"/>
            </a:endParaRPr>
          </a:p>
          <a:p>
            <a:pPr algn="just"/>
            <a:endParaRPr lang="en-US" sz="2800" b="1" u="sng" dirty="0">
              <a:solidFill>
                <a:schemeClr val="tx2"/>
              </a:solidFill>
              <a:latin typeface="Aparajita" pitchFamily="34" charset="0"/>
              <a:cs typeface="Aparajita" pitchFamily="34" charset="0"/>
            </a:endParaRPr>
          </a:p>
        </p:txBody>
      </p:sp>
      <p:graphicFrame>
        <p:nvGraphicFramePr>
          <p:cNvPr id="1028" name="Object 4"/>
          <p:cNvGraphicFramePr>
            <a:graphicFrameLocks noChangeAspect="1"/>
          </p:cNvGraphicFramePr>
          <p:nvPr/>
        </p:nvGraphicFramePr>
        <p:xfrm>
          <a:off x="0" y="4114800"/>
          <a:ext cx="9144000" cy="2743200"/>
        </p:xfrm>
        <a:graphic>
          <a:graphicData uri="http://schemas.openxmlformats.org/presentationml/2006/ole">
            <p:oleObj spid="_x0000_s1028" name="CS ChemDraw Drawing" r:id="rId3" imgW="5216337" imgH="1423090" progId="">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943599"/>
          </a:xfrm>
        </p:spPr>
        <p:txBody>
          <a:bodyPr>
            <a:normAutofit fontScale="90000"/>
          </a:bodyPr>
          <a:lstStyle/>
          <a:p>
            <a:pPr algn="l"/>
            <a:r>
              <a:rPr lang="en-US" sz="3600" b="1" dirty="0" smtClean="0">
                <a:latin typeface="Brush Script MT" pitchFamily="66" charset="0"/>
              </a:rPr>
              <a:t/>
            </a:r>
            <a:br>
              <a:rPr lang="en-US" sz="3600" b="1" dirty="0" smtClean="0">
                <a:latin typeface="Brush Script MT" pitchFamily="66" charset="0"/>
              </a:rPr>
            </a:br>
            <a:r>
              <a:rPr lang="en-US" sz="3600" b="1" u="sng" dirty="0" err="1" smtClean="0">
                <a:solidFill>
                  <a:srgbClr val="C00000"/>
                </a:solidFill>
                <a:latin typeface="Brush Script MT" pitchFamily="66" charset="0"/>
              </a:rPr>
              <a:t>Tetracyclines</a:t>
            </a:r>
            <a:r>
              <a:rPr lang="en-US" sz="3100" dirty="0"/>
              <a:t/>
            </a:r>
            <a:br>
              <a:rPr lang="en-US" sz="3100" dirty="0"/>
            </a:br>
            <a:r>
              <a:rPr lang="en-US" sz="3100" dirty="0"/>
              <a:t>	</a:t>
            </a:r>
            <a:r>
              <a:rPr lang="en-US" sz="2700" dirty="0" err="1"/>
              <a:t>Tetracyclines</a:t>
            </a:r>
            <a:r>
              <a:rPr lang="en-US" sz="2700" dirty="0"/>
              <a:t> are powerful broad spectrum antibiotics against a wide range of human and animal pathogens</a:t>
            </a:r>
            <a:r>
              <a:rPr lang="en-US" sz="2700" dirty="0" smtClean="0"/>
              <a:t>.</a:t>
            </a:r>
            <a:br>
              <a:rPr lang="en-US" sz="2700" dirty="0" smtClean="0"/>
            </a:br>
            <a:r>
              <a:rPr lang="en-US" sz="2700" dirty="0" smtClean="0"/>
              <a:t> </a:t>
            </a:r>
            <a:br>
              <a:rPr lang="en-US" sz="2700" dirty="0" smtClean="0"/>
            </a:br>
            <a:r>
              <a:rPr lang="en-US" sz="2700" dirty="0" smtClean="0"/>
              <a:t>	</a:t>
            </a:r>
            <a:br>
              <a:rPr lang="en-US" sz="2700" dirty="0" smtClean="0"/>
            </a:br>
            <a:r>
              <a:rPr lang="en-US" sz="2700" dirty="0"/>
              <a:t/>
            </a:r>
            <a:br>
              <a:rPr lang="en-US" sz="2700" dirty="0"/>
            </a:br>
            <a:r>
              <a:rPr lang="en-US" sz="2700" dirty="0" smtClean="0"/>
              <a:t/>
            </a:r>
            <a:br>
              <a:rPr lang="en-US" sz="2700" dirty="0" smtClean="0"/>
            </a:br>
            <a:r>
              <a:rPr lang="en-US" sz="2700" dirty="0"/>
              <a:t/>
            </a:r>
            <a:br>
              <a:rPr lang="en-US" sz="2700" dirty="0"/>
            </a:br>
            <a:r>
              <a:rPr lang="en-US" sz="2700" dirty="0" smtClean="0"/>
              <a:t/>
            </a:r>
            <a:br>
              <a:rPr lang="en-US" sz="2700" dirty="0" smtClean="0"/>
            </a:br>
            <a:r>
              <a:rPr lang="en-US" sz="2700" dirty="0"/>
              <a:t/>
            </a:r>
            <a:br>
              <a:rPr lang="en-US" sz="2700" dirty="0"/>
            </a:br>
            <a:r>
              <a:rPr lang="en-US" sz="2700" dirty="0" smtClean="0"/>
              <a:t/>
            </a:r>
            <a:br>
              <a:rPr lang="en-US" sz="2700" dirty="0" smtClean="0"/>
            </a:br>
            <a:r>
              <a:rPr lang="en-US" sz="2700" dirty="0"/>
              <a:t/>
            </a:r>
            <a:br>
              <a:rPr lang="en-US" sz="2700" dirty="0"/>
            </a:br>
            <a:r>
              <a:rPr lang="en-US" sz="2700" dirty="0" smtClean="0"/>
              <a:t>These </a:t>
            </a:r>
            <a:r>
              <a:rPr lang="en-US" sz="2700" dirty="0"/>
              <a:t>are active against both Gram </a:t>
            </a:r>
            <a:r>
              <a:rPr lang="en-US" sz="2700" i="1" dirty="0"/>
              <a:t>positive and </a:t>
            </a:r>
            <a:r>
              <a:rPr lang="en-US" sz="2700" i="1" dirty="0" smtClean="0"/>
              <a:t>negative bacteria</a:t>
            </a:r>
            <a:r>
              <a:rPr lang="en-US" sz="2700" dirty="0"/>
              <a:t>, viruses, protozoa and parasites</a:t>
            </a:r>
            <a:r>
              <a:rPr lang="en-US" dirty="0"/>
              <a:t>.</a:t>
            </a:r>
            <a:br>
              <a:rPr lang="en-US" dirty="0"/>
            </a:br>
            <a:endParaRPr lang="en-US" dirty="0"/>
          </a:p>
        </p:txBody>
      </p:sp>
      <p:graphicFrame>
        <p:nvGraphicFramePr>
          <p:cNvPr id="33794" name="Object 2"/>
          <p:cNvGraphicFramePr>
            <a:graphicFrameLocks noChangeAspect="1"/>
          </p:cNvGraphicFramePr>
          <p:nvPr/>
        </p:nvGraphicFramePr>
        <p:xfrm>
          <a:off x="3048000" y="1905000"/>
          <a:ext cx="3810000" cy="2209800"/>
        </p:xfrm>
        <a:graphic>
          <a:graphicData uri="http://schemas.openxmlformats.org/presentationml/2006/ole">
            <p:oleObj spid="_x0000_s33794" name="CS ChemDraw Drawing" r:id="rId3" imgW="2011329" imgH="1031146" progId="">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172200"/>
          </a:xfrm>
        </p:spPr>
        <p:txBody>
          <a:bodyPr/>
          <a:lstStyle/>
          <a:p>
            <a:r>
              <a:rPr lang="en-US" sz="2400" dirty="0">
                <a:solidFill>
                  <a:srgbClr val="C00000"/>
                </a:solidFill>
                <a:latin typeface="Brush Script MT" pitchFamily="66" charset="0"/>
              </a:rPr>
              <a:t>Uses</a:t>
            </a:r>
          </a:p>
          <a:p>
            <a:r>
              <a:rPr lang="en-US" sz="2400" dirty="0" smtClean="0">
                <a:solidFill>
                  <a:schemeClr val="tx1"/>
                </a:solidFill>
                <a:latin typeface="Times New Roman" pitchFamily="18" charset="0"/>
                <a:cs typeface="Times New Roman" pitchFamily="18" charset="0"/>
              </a:rPr>
              <a:t>	Tetracycline </a:t>
            </a:r>
            <a:r>
              <a:rPr lang="en-US" sz="2400" dirty="0">
                <a:solidFill>
                  <a:schemeClr val="tx1"/>
                </a:solidFill>
                <a:latin typeface="Times New Roman" pitchFamily="18" charset="0"/>
                <a:cs typeface="Times New Roman" pitchFamily="18" charset="0"/>
              </a:rPr>
              <a:t>is used to treat many different bacterial infections of the skin, intestines, respiratory tract, urinary tract, genitals, lymph nodes, and other body systems. </a:t>
            </a:r>
            <a:endParaRPr lang="en-US" sz="2400" dirty="0" smtClean="0">
              <a:solidFill>
                <a:schemeClr val="tx1"/>
              </a:solidFill>
              <a:latin typeface="Times New Roman" pitchFamily="18" charset="0"/>
              <a:cs typeface="Times New Roman" pitchFamily="18" charset="0"/>
            </a:endParaRPr>
          </a:p>
          <a:p>
            <a:r>
              <a:rPr lang="en-US" sz="2400" dirty="0" smtClean="0">
                <a:solidFill>
                  <a:schemeClr val="tx1"/>
                </a:solidFill>
                <a:latin typeface="Times New Roman" pitchFamily="18" charset="0"/>
                <a:cs typeface="Times New Roman" pitchFamily="18" charset="0"/>
              </a:rPr>
              <a:t>	It </a:t>
            </a:r>
            <a:r>
              <a:rPr lang="en-US" sz="2400" dirty="0">
                <a:solidFill>
                  <a:schemeClr val="tx1"/>
                </a:solidFill>
                <a:latin typeface="Times New Roman" pitchFamily="18" charset="0"/>
                <a:cs typeface="Times New Roman" pitchFamily="18" charset="0"/>
              </a:rPr>
              <a:t>is often used in treating severe acne, or sexually transmitted diseases such as </a:t>
            </a:r>
            <a:r>
              <a:rPr lang="en-US" sz="2400" u="sng" dirty="0">
                <a:solidFill>
                  <a:schemeClr val="tx1"/>
                </a:solidFill>
                <a:latin typeface="Times New Roman" pitchFamily="18" charset="0"/>
                <a:cs typeface="Times New Roman" pitchFamily="18" charset="0"/>
                <a:hlinkClick r:id="rId2"/>
              </a:rPr>
              <a:t>syphilis</a:t>
            </a:r>
            <a:r>
              <a:rPr lang="en-US" sz="2400" dirty="0">
                <a:solidFill>
                  <a:schemeClr val="tx1"/>
                </a:solidFill>
                <a:latin typeface="Times New Roman" pitchFamily="18" charset="0"/>
                <a:cs typeface="Times New Roman" pitchFamily="18" charset="0"/>
              </a:rPr>
              <a:t>, </a:t>
            </a:r>
            <a:r>
              <a:rPr lang="en-US" sz="2400" u="sng" dirty="0">
                <a:solidFill>
                  <a:schemeClr val="tx1"/>
                </a:solidFill>
                <a:latin typeface="Times New Roman" pitchFamily="18" charset="0"/>
                <a:cs typeface="Times New Roman" pitchFamily="18" charset="0"/>
                <a:hlinkClick r:id="rId3"/>
              </a:rPr>
              <a:t>gonorrhea</a:t>
            </a:r>
            <a:r>
              <a:rPr lang="en-US" sz="2400" dirty="0">
                <a:solidFill>
                  <a:schemeClr val="tx1"/>
                </a:solidFill>
                <a:latin typeface="Times New Roman" pitchFamily="18" charset="0"/>
                <a:cs typeface="Times New Roman" pitchFamily="18" charset="0"/>
              </a:rPr>
              <a:t>, or </a:t>
            </a:r>
            <a:r>
              <a:rPr lang="en-US" sz="2400" u="sng" dirty="0" err="1" smtClean="0">
                <a:solidFill>
                  <a:schemeClr val="tx1"/>
                </a:solidFill>
                <a:latin typeface="Times New Roman" pitchFamily="18" charset="0"/>
                <a:cs typeface="Times New Roman" pitchFamily="18" charset="0"/>
                <a:hlinkClick r:id="rId4"/>
              </a:rPr>
              <a:t>chlamydia</a:t>
            </a:r>
            <a:endParaRPr lang="en-US" sz="2400" u="sng" dirty="0" smtClean="0">
              <a:solidFill>
                <a:schemeClr val="tx1"/>
              </a:solidFill>
              <a:latin typeface="Times New Roman" pitchFamily="18" charset="0"/>
              <a:cs typeface="Times New Roman" pitchFamily="18" charset="0"/>
            </a:endParaRPr>
          </a:p>
          <a:p>
            <a:endParaRPr lang="en-US" sz="2400" dirty="0">
              <a:solidFill>
                <a:schemeClr val="tx1"/>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0" y="0"/>
          <a:ext cx="8915400" cy="2956560"/>
        </p:xfrm>
        <a:graphic>
          <a:graphicData uri="http://schemas.openxmlformats.org/drawingml/2006/table">
            <a:tbl>
              <a:tblPr firstRow="1" bandRow="1">
                <a:tableStyleId>{35758FB7-9AC5-4552-8A53-C91805E547FA}</a:tableStyleId>
              </a:tblPr>
              <a:tblGrid>
                <a:gridCol w="4457700"/>
                <a:gridCol w="4457700"/>
              </a:tblGrid>
              <a:tr h="739140">
                <a:tc>
                  <a:txBody>
                    <a:bodyPr/>
                    <a:lstStyle/>
                    <a:p>
                      <a:pPr marL="0" marR="0" algn="ctr">
                        <a:lnSpc>
                          <a:spcPct val="150000"/>
                        </a:lnSpc>
                        <a:spcBef>
                          <a:spcPts val="0"/>
                        </a:spcBef>
                        <a:spcAft>
                          <a:spcPts val="0"/>
                        </a:spcAft>
                      </a:pPr>
                      <a:r>
                        <a:rPr lang="en-US" sz="1800" b="1" dirty="0">
                          <a:latin typeface="Times New Roman" pitchFamily="18" charset="0"/>
                          <a:cs typeface="Times New Roman" pitchFamily="18" charset="0"/>
                        </a:rPr>
                        <a:t>Name</a:t>
                      </a:r>
                      <a:endParaRPr lang="en-US" sz="1800" b="1"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800" b="1" dirty="0">
                          <a:latin typeface="Times New Roman" pitchFamily="18" charset="0"/>
                          <a:cs typeface="Times New Roman" pitchFamily="18" charset="0"/>
                        </a:rPr>
                        <a:t>R &amp; R</a:t>
                      </a:r>
                      <a:r>
                        <a:rPr lang="en-US" sz="1800" b="1" baseline="-25000" dirty="0">
                          <a:latin typeface="Times New Roman" pitchFamily="18" charset="0"/>
                          <a:cs typeface="Times New Roman" pitchFamily="18" charset="0"/>
                        </a:rPr>
                        <a:t>1</a:t>
                      </a:r>
                      <a:r>
                        <a:rPr lang="en-US" sz="1800" b="1" dirty="0">
                          <a:latin typeface="Times New Roman" pitchFamily="18" charset="0"/>
                          <a:cs typeface="Times New Roman" pitchFamily="18" charset="0"/>
                        </a:rPr>
                        <a:t> group</a:t>
                      </a:r>
                      <a:endParaRPr lang="en-US" sz="1800" b="1" dirty="0">
                        <a:latin typeface="Times New Roman" pitchFamily="18" charset="0"/>
                        <a:ea typeface="Calibri"/>
                        <a:cs typeface="Times New Roman" pitchFamily="18" charset="0"/>
                      </a:endParaRPr>
                    </a:p>
                  </a:txBody>
                  <a:tcPr marL="68580" marR="68580" marT="0" marB="0"/>
                </a:tc>
              </a:tr>
              <a:tr h="739140">
                <a:tc>
                  <a:txBody>
                    <a:bodyPr/>
                    <a:lstStyle/>
                    <a:p>
                      <a:pPr marL="0" marR="0" algn="ctr">
                        <a:lnSpc>
                          <a:spcPct val="150000"/>
                        </a:lnSpc>
                        <a:spcBef>
                          <a:spcPts val="0"/>
                        </a:spcBef>
                        <a:spcAft>
                          <a:spcPts val="0"/>
                        </a:spcAft>
                      </a:pPr>
                      <a:r>
                        <a:rPr lang="en-US" sz="1800" b="1" dirty="0" err="1">
                          <a:latin typeface="Times New Roman" pitchFamily="18" charset="0"/>
                          <a:cs typeface="Times New Roman" pitchFamily="18" charset="0"/>
                        </a:rPr>
                        <a:t>Tetracyline</a:t>
                      </a:r>
                      <a:endParaRPr lang="en-US" sz="1800" b="1"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800" b="1" dirty="0">
                          <a:latin typeface="Times New Roman" pitchFamily="18" charset="0"/>
                          <a:cs typeface="Times New Roman" pitchFamily="18" charset="0"/>
                        </a:rPr>
                        <a:t>R = R</a:t>
                      </a:r>
                      <a:r>
                        <a:rPr lang="en-US" sz="1800" b="1" baseline="-25000" dirty="0">
                          <a:latin typeface="Times New Roman" pitchFamily="18" charset="0"/>
                          <a:cs typeface="Times New Roman" pitchFamily="18" charset="0"/>
                        </a:rPr>
                        <a:t>1</a:t>
                      </a:r>
                      <a:r>
                        <a:rPr lang="en-US" sz="1800" b="1" dirty="0">
                          <a:latin typeface="Times New Roman" pitchFamily="18" charset="0"/>
                          <a:cs typeface="Times New Roman" pitchFamily="18" charset="0"/>
                        </a:rPr>
                        <a:t> = H</a:t>
                      </a:r>
                      <a:endParaRPr lang="en-US" sz="1800" b="1" dirty="0">
                        <a:latin typeface="Times New Roman" pitchFamily="18" charset="0"/>
                        <a:ea typeface="Calibri"/>
                        <a:cs typeface="Times New Roman" pitchFamily="18" charset="0"/>
                      </a:endParaRPr>
                    </a:p>
                  </a:txBody>
                  <a:tcPr marL="68580" marR="68580" marT="0" marB="0"/>
                </a:tc>
              </a:tr>
              <a:tr h="739140">
                <a:tc>
                  <a:txBody>
                    <a:bodyPr/>
                    <a:lstStyle/>
                    <a:p>
                      <a:pPr marL="0" marR="0" algn="ctr">
                        <a:lnSpc>
                          <a:spcPct val="150000"/>
                        </a:lnSpc>
                        <a:spcBef>
                          <a:spcPts val="0"/>
                        </a:spcBef>
                        <a:spcAft>
                          <a:spcPts val="0"/>
                        </a:spcAft>
                      </a:pPr>
                      <a:r>
                        <a:rPr lang="en-US" sz="1800" b="1">
                          <a:latin typeface="Times New Roman" pitchFamily="18" charset="0"/>
                          <a:cs typeface="Times New Roman" pitchFamily="18" charset="0"/>
                        </a:rPr>
                        <a:t>Aureomycin</a:t>
                      </a:r>
                      <a:endParaRPr lang="en-US" sz="1800" b="1">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800" b="1" dirty="0">
                          <a:latin typeface="Times New Roman" pitchFamily="18" charset="0"/>
                          <a:cs typeface="Times New Roman" pitchFamily="18" charset="0"/>
                        </a:rPr>
                        <a:t>R= </a:t>
                      </a:r>
                      <a:r>
                        <a:rPr lang="en-US" sz="1800" b="1" dirty="0" err="1">
                          <a:latin typeface="Times New Roman" pitchFamily="18" charset="0"/>
                          <a:cs typeface="Times New Roman" pitchFamily="18" charset="0"/>
                        </a:rPr>
                        <a:t>Cl</a:t>
                      </a:r>
                      <a:r>
                        <a:rPr lang="en-US" sz="1800" b="1" dirty="0">
                          <a:latin typeface="Times New Roman" pitchFamily="18" charset="0"/>
                          <a:cs typeface="Times New Roman" pitchFamily="18" charset="0"/>
                        </a:rPr>
                        <a:t>, R</a:t>
                      </a:r>
                      <a:r>
                        <a:rPr lang="en-US" sz="1800" b="1" baseline="-25000" dirty="0">
                          <a:latin typeface="Times New Roman" pitchFamily="18" charset="0"/>
                          <a:cs typeface="Times New Roman" pitchFamily="18" charset="0"/>
                        </a:rPr>
                        <a:t>1</a:t>
                      </a:r>
                      <a:r>
                        <a:rPr lang="en-US" sz="1800" b="1" dirty="0">
                          <a:latin typeface="Times New Roman" pitchFamily="18" charset="0"/>
                          <a:cs typeface="Times New Roman" pitchFamily="18" charset="0"/>
                        </a:rPr>
                        <a:t>= H</a:t>
                      </a:r>
                      <a:endParaRPr lang="en-US" sz="1800" b="1" dirty="0">
                        <a:latin typeface="Times New Roman" pitchFamily="18" charset="0"/>
                        <a:ea typeface="Calibri"/>
                        <a:cs typeface="Times New Roman" pitchFamily="18" charset="0"/>
                      </a:endParaRPr>
                    </a:p>
                  </a:txBody>
                  <a:tcPr marL="68580" marR="68580" marT="0" marB="0"/>
                </a:tc>
              </a:tr>
              <a:tr h="739140">
                <a:tc>
                  <a:txBody>
                    <a:bodyPr/>
                    <a:lstStyle/>
                    <a:p>
                      <a:pPr marL="0" marR="0" algn="ctr">
                        <a:lnSpc>
                          <a:spcPct val="150000"/>
                        </a:lnSpc>
                        <a:spcBef>
                          <a:spcPts val="0"/>
                        </a:spcBef>
                        <a:spcAft>
                          <a:spcPts val="0"/>
                        </a:spcAft>
                      </a:pPr>
                      <a:r>
                        <a:rPr lang="en-US" sz="1800" b="1" dirty="0" err="1">
                          <a:latin typeface="Times New Roman" pitchFamily="18" charset="0"/>
                          <a:cs typeface="Times New Roman" pitchFamily="18" charset="0"/>
                        </a:rPr>
                        <a:t>Tetramycin</a:t>
                      </a:r>
                      <a:endParaRPr lang="en-US" sz="1800" b="1"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0"/>
                        </a:spcAft>
                      </a:pPr>
                      <a:r>
                        <a:rPr lang="en-US" sz="1800" b="1" dirty="0">
                          <a:latin typeface="Times New Roman" pitchFamily="18" charset="0"/>
                          <a:cs typeface="Times New Roman" pitchFamily="18" charset="0"/>
                        </a:rPr>
                        <a:t>R= H, R</a:t>
                      </a:r>
                      <a:r>
                        <a:rPr lang="en-US" sz="1800" b="1" baseline="-25000" dirty="0">
                          <a:latin typeface="Times New Roman" pitchFamily="18" charset="0"/>
                          <a:cs typeface="Times New Roman" pitchFamily="18" charset="0"/>
                        </a:rPr>
                        <a:t>1</a:t>
                      </a:r>
                      <a:r>
                        <a:rPr lang="en-US" sz="1800" b="1" dirty="0">
                          <a:latin typeface="Times New Roman" pitchFamily="18" charset="0"/>
                          <a:cs typeface="Times New Roman" pitchFamily="18" charset="0"/>
                        </a:rPr>
                        <a:t>= OH</a:t>
                      </a:r>
                      <a:endParaRPr lang="en-US" sz="1800" b="1"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sz="3100" b="1" dirty="0" smtClean="0">
                <a:solidFill>
                  <a:schemeClr val="accent1">
                    <a:lumMod val="75000"/>
                  </a:schemeClr>
                </a:solidFill>
                <a:latin typeface="Algerian" pitchFamily="82" charset="0"/>
              </a:rPr>
              <a:t>Streptomycin</a:t>
            </a:r>
            <a:r>
              <a:rPr lang="en-US" sz="3100" dirty="0">
                <a:solidFill>
                  <a:schemeClr val="accent1">
                    <a:lumMod val="75000"/>
                  </a:schemeClr>
                </a:solidFill>
                <a:latin typeface="Algerian" pitchFamily="82" charset="0"/>
              </a:rPr>
              <a:t/>
            </a:r>
            <a:br>
              <a:rPr lang="en-US" sz="3100" dirty="0">
                <a:solidFill>
                  <a:schemeClr val="accent1">
                    <a:lumMod val="75000"/>
                  </a:schemeClr>
                </a:solidFill>
                <a:latin typeface="Algerian" pitchFamily="82" charset="0"/>
              </a:rPr>
            </a:br>
            <a:endParaRPr lang="en-US" sz="3100" dirty="0">
              <a:solidFill>
                <a:schemeClr val="accent1">
                  <a:lumMod val="75000"/>
                </a:schemeClr>
              </a:solidFill>
              <a:latin typeface="Algerian" pitchFamily="82" charset="0"/>
            </a:endParaRPr>
          </a:p>
        </p:txBody>
      </p:sp>
      <p:sp>
        <p:nvSpPr>
          <p:cNvPr id="3" name="Subtitle 2"/>
          <p:cNvSpPr>
            <a:spLocks noGrp="1"/>
          </p:cNvSpPr>
          <p:nvPr>
            <p:ph type="subTitle" idx="1"/>
          </p:nvPr>
        </p:nvSpPr>
        <p:spPr>
          <a:xfrm>
            <a:off x="0" y="685800"/>
            <a:ext cx="9144000" cy="6172200"/>
          </a:xfrm>
        </p:spPr>
        <p:txBody>
          <a:bodyPr/>
          <a:lstStyle/>
          <a:p>
            <a:endParaRPr lang="en-US" dirty="0" smtClean="0"/>
          </a:p>
          <a:p>
            <a:pPr algn="just"/>
            <a:r>
              <a:rPr lang="en-US" dirty="0" smtClean="0"/>
              <a:t>	</a:t>
            </a:r>
            <a:r>
              <a:rPr lang="en-US" dirty="0" smtClean="0">
                <a:solidFill>
                  <a:schemeClr val="tx1"/>
                </a:solidFill>
                <a:latin typeface="Times New Roman" pitchFamily="18" charset="0"/>
                <a:cs typeface="Times New Roman" pitchFamily="18" charset="0"/>
              </a:rPr>
              <a:t>Streptomycin </a:t>
            </a:r>
            <a:r>
              <a:rPr lang="en-US" dirty="0">
                <a:solidFill>
                  <a:schemeClr val="tx1"/>
                </a:solidFill>
                <a:latin typeface="Times New Roman" pitchFamily="18" charset="0"/>
                <a:cs typeface="Times New Roman" pitchFamily="18" charset="0"/>
              </a:rPr>
              <a:t>was isolated by Waksman </a:t>
            </a:r>
            <a:r>
              <a:rPr lang="en-US" dirty="0" err="1">
                <a:solidFill>
                  <a:schemeClr val="tx1"/>
                </a:solidFill>
                <a:latin typeface="Times New Roman" pitchFamily="18" charset="0"/>
                <a:cs typeface="Times New Roman" pitchFamily="18" charset="0"/>
              </a:rPr>
              <a:t>etal</a:t>
            </a:r>
            <a:r>
              <a:rPr lang="en-US" dirty="0">
                <a:solidFill>
                  <a:schemeClr val="tx1"/>
                </a:solidFill>
                <a:latin typeface="Times New Roman" pitchFamily="18" charset="0"/>
                <a:cs typeface="Times New Roman" pitchFamily="18" charset="0"/>
              </a:rPr>
              <a:t> (1994) from cultures of </a:t>
            </a:r>
            <a:r>
              <a:rPr lang="en-US" i="1" dirty="0" err="1">
                <a:solidFill>
                  <a:schemeClr val="tx1"/>
                </a:solidFill>
                <a:latin typeface="Times New Roman" pitchFamily="18" charset="0"/>
                <a:cs typeface="Times New Roman" pitchFamily="18" charset="0"/>
              </a:rPr>
              <a:t>streptomyces</a:t>
            </a:r>
            <a:r>
              <a:rPr lang="en-US" dirty="0" smtClean="0">
                <a:solidFill>
                  <a:schemeClr val="tx1"/>
                </a:solidFill>
                <a:latin typeface="Times New Roman" pitchFamily="18" charset="0"/>
                <a:cs typeface="Times New Roman" pitchFamily="18" charset="0"/>
              </a:rPr>
              <a:t>.</a:t>
            </a:r>
          </a:p>
          <a:p>
            <a:pPr algn="just"/>
            <a:endParaRPr lang="en-US" dirty="0" smtClean="0">
              <a:solidFill>
                <a:schemeClr val="tx1"/>
              </a:solidFill>
              <a:latin typeface="Times New Roman" pitchFamily="18" charset="0"/>
              <a:cs typeface="Times New Roman" pitchFamily="18" charset="0"/>
            </a:endParaRPr>
          </a:p>
          <a:p>
            <a:pPr algn="just"/>
            <a:r>
              <a:rPr lang="en-US" dirty="0" smtClean="0">
                <a:solidFill>
                  <a:schemeClr val="tx1"/>
                </a:solidFill>
                <a:latin typeface="Times New Roman" pitchFamily="18" charset="0"/>
                <a:cs typeface="Times New Roman" pitchFamily="18" charset="0"/>
              </a:rPr>
              <a:t> 	Streptomycin </a:t>
            </a:r>
            <a:r>
              <a:rPr lang="en-US" dirty="0">
                <a:solidFill>
                  <a:schemeClr val="tx1"/>
                </a:solidFill>
                <a:latin typeface="Times New Roman" pitchFamily="18" charset="0"/>
                <a:cs typeface="Times New Roman" pitchFamily="18" charset="0"/>
              </a:rPr>
              <a:t>is very active in the treatment of meningitis and pneumonia</a:t>
            </a:r>
            <a:r>
              <a:rPr lang="en-US" dirty="0" smtClean="0">
                <a:solidFill>
                  <a:schemeClr val="tx1"/>
                </a:solidFill>
                <a:latin typeface="Times New Roman" pitchFamily="18" charset="0"/>
                <a:cs typeface="Times New Roman" pitchFamily="18" charset="0"/>
              </a:rPr>
              <a:t>.</a:t>
            </a:r>
          </a:p>
          <a:p>
            <a:pPr algn="just"/>
            <a:endParaRPr lang="en-US" dirty="0" smtClean="0">
              <a:solidFill>
                <a:schemeClr val="tx1"/>
              </a:solidFill>
              <a:latin typeface="Times New Roman" pitchFamily="18" charset="0"/>
              <a:cs typeface="Times New Roman" pitchFamily="18" charset="0"/>
            </a:endParaRPr>
          </a:p>
          <a:p>
            <a:pPr algn="just"/>
            <a:r>
              <a:rPr lang="en-US" dirty="0" smtClean="0">
                <a:solidFill>
                  <a:schemeClr val="tx1"/>
                </a:solidFill>
                <a:latin typeface="Times New Roman" pitchFamily="18" charset="0"/>
                <a:cs typeface="Times New Roman" pitchFamily="18" charset="0"/>
              </a:rPr>
              <a:t> 	Streptomycin </a:t>
            </a:r>
            <a:r>
              <a:rPr lang="en-US" dirty="0">
                <a:solidFill>
                  <a:schemeClr val="tx1"/>
                </a:solidFill>
                <a:latin typeface="Times New Roman" pitchFamily="18" charset="0"/>
                <a:cs typeface="Times New Roman" pitchFamily="18" charset="0"/>
              </a:rPr>
              <a:t>is widely used to treat Gram-negative bacteria and microbial infections.</a:t>
            </a:r>
          </a:p>
          <a:p>
            <a:r>
              <a:rPr lang="en-US" b="1" dirty="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14399"/>
          </a:xfrm>
        </p:spPr>
        <p:style>
          <a:lnRef idx="1">
            <a:schemeClr val="accent5"/>
          </a:lnRef>
          <a:fillRef idx="2">
            <a:schemeClr val="accent5"/>
          </a:fillRef>
          <a:effectRef idx="1">
            <a:schemeClr val="accent5"/>
          </a:effectRef>
          <a:fontRef idx="minor">
            <a:schemeClr val="dk1"/>
          </a:fontRef>
        </p:style>
        <p:txBody>
          <a:bodyPr>
            <a:noAutofit/>
          </a:bodyPr>
          <a:lstStyle/>
          <a:p>
            <a:r>
              <a:rPr lang="en-US" sz="3600" b="1" dirty="0" smtClean="0">
                <a:latin typeface="Brush Script MT" pitchFamily="66" charset="0"/>
              </a:rPr>
              <a:t/>
            </a:r>
            <a:br>
              <a:rPr lang="en-US" sz="3600" b="1" dirty="0" smtClean="0">
                <a:latin typeface="Brush Script MT" pitchFamily="66" charset="0"/>
              </a:rPr>
            </a:br>
            <a:r>
              <a:rPr lang="en-US" sz="3600" b="1" dirty="0" smtClean="0">
                <a:latin typeface="Brush Script MT" pitchFamily="66" charset="0"/>
              </a:rPr>
              <a:t>Hormones</a:t>
            </a:r>
            <a:r>
              <a:rPr lang="en-US" sz="3600" dirty="0">
                <a:latin typeface="Brush Script MT" pitchFamily="66" charset="0"/>
              </a:rPr>
              <a:t/>
            </a:r>
            <a:br>
              <a:rPr lang="en-US" sz="3600" dirty="0">
                <a:latin typeface="Brush Script MT" pitchFamily="66" charset="0"/>
              </a:rPr>
            </a:br>
            <a:endParaRPr lang="en-US" sz="3600" dirty="0">
              <a:latin typeface="Brush Script MT" pitchFamily="66" charset="0"/>
            </a:endParaRPr>
          </a:p>
        </p:txBody>
      </p:sp>
      <p:sp>
        <p:nvSpPr>
          <p:cNvPr id="3" name="Subtitle 2"/>
          <p:cNvSpPr>
            <a:spLocks noGrp="1"/>
          </p:cNvSpPr>
          <p:nvPr>
            <p:ph type="subTitle" idx="1"/>
          </p:nvPr>
        </p:nvSpPr>
        <p:spPr>
          <a:xfrm>
            <a:off x="0" y="990600"/>
            <a:ext cx="9144000" cy="5867400"/>
          </a:xfrm>
        </p:spPr>
        <p:txBody>
          <a:bodyPr/>
          <a:lstStyle/>
          <a:p>
            <a:pPr algn="just"/>
            <a:endParaRPr lang="en-US" dirty="0" smtClean="0"/>
          </a:p>
          <a:p>
            <a:r>
              <a:rPr lang="en-US" dirty="0"/>
              <a:t>	</a:t>
            </a:r>
            <a:r>
              <a:rPr lang="en-US" sz="2400" dirty="0" smtClean="0">
                <a:solidFill>
                  <a:schemeClr val="tx1"/>
                </a:solidFill>
                <a:latin typeface="Times New Roman" pitchFamily="18" charset="0"/>
                <a:cs typeface="Times New Roman" pitchFamily="18" charset="0"/>
              </a:rPr>
              <a:t>Hormones </a:t>
            </a:r>
            <a:r>
              <a:rPr lang="en-US" sz="2400" dirty="0">
                <a:solidFill>
                  <a:schemeClr val="tx1"/>
                </a:solidFill>
                <a:latin typeface="Times New Roman" pitchFamily="18" charset="0"/>
                <a:cs typeface="Times New Roman" pitchFamily="18" charset="0"/>
              </a:rPr>
              <a:t>are chemical </a:t>
            </a:r>
            <a:r>
              <a:rPr lang="en-US" sz="2400" dirty="0" smtClean="0">
                <a:solidFill>
                  <a:schemeClr val="tx1"/>
                </a:solidFill>
                <a:latin typeface="Times New Roman" pitchFamily="18" charset="0"/>
                <a:cs typeface="Times New Roman" pitchFamily="18" charset="0"/>
              </a:rPr>
              <a:t>messengers.</a:t>
            </a:r>
          </a:p>
          <a:p>
            <a:pPr algn="just"/>
            <a:endParaRPr lang="en-US" sz="2400" dirty="0" smtClean="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 	</a:t>
            </a:r>
          </a:p>
          <a:p>
            <a:pPr algn="just"/>
            <a:r>
              <a:rPr lang="en-US" sz="2400" dirty="0" smtClean="0">
                <a:solidFill>
                  <a:schemeClr val="tx1"/>
                </a:solidFill>
                <a:latin typeface="Times New Roman" pitchFamily="18" charset="0"/>
                <a:cs typeface="Times New Roman" pitchFamily="18" charset="0"/>
              </a:rPr>
              <a:t>Hormones are </a:t>
            </a:r>
            <a:r>
              <a:rPr lang="en-US" sz="2400" dirty="0">
                <a:solidFill>
                  <a:schemeClr val="tx1"/>
                </a:solidFill>
                <a:latin typeface="Times New Roman" pitchFamily="18" charset="0"/>
                <a:cs typeface="Times New Roman" pitchFamily="18" charset="0"/>
              </a:rPr>
              <a:t>secreted by the endocrine (ductless) glands such as </a:t>
            </a:r>
            <a:r>
              <a:rPr lang="en-US" sz="2400" dirty="0" smtClean="0">
                <a:solidFill>
                  <a:schemeClr val="tx1"/>
                </a:solidFill>
                <a:latin typeface="Times New Roman" pitchFamily="18" charset="0"/>
                <a:cs typeface="Times New Roman" pitchFamily="18" charset="0"/>
              </a:rPr>
              <a:t>pituitary</a:t>
            </a:r>
            <a:r>
              <a:rPr lang="en-US" sz="2400" dirty="0">
                <a:solidFill>
                  <a:schemeClr val="tx1"/>
                </a:solidFill>
                <a:latin typeface="Times New Roman" pitchFamily="18" charset="0"/>
                <a:cs typeface="Times New Roman" pitchFamily="18" charset="0"/>
              </a:rPr>
              <a:t>, thyroid, pancreas etc at different sites in the body. </a:t>
            </a:r>
            <a:endParaRPr lang="en-US" sz="2400" dirty="0" smtClean="0">
              <a:solidFill>
                <a:schemeClr val="tx1"/>
              </a:solidFill>
              <a:latin typeface="Times New Roman" pitchFamily="18" charset="0"/>
              <a:cs typeface="Times New Roman" pitchFamily="18" charset="0"/>
            </a:endParaRPr>
          </a:p>
          <a:p>
            <a:pPr algn="just"/>
            <a:endParaRPr lang="en-US" sz="2400" dirty="0">
              <a:solidFill>
                <a:schemeClr val="tx1"/>
              </a:solidFill>
              <a:latin typeface="Times New Roman" pitchFamily="18" charset="0"/>
              <a:cs typeface="Times New Roman" pitchFamily="18" charset="0"/>
            </a:endParaRPr>
          </a:p>
          <a:p>
            <a:pPr algn="just"/>
            <a:endParaRPr lang="en-US" sz="2400" dirty="0" smtClean="0">
              <a:solidFill>
                <a:schemeClr val="tx1"/>
              </a:solidFill>
              <a:latin typeface="Times New Roman" pitchFamily="18" charset="0"/>
              <a:cs typeface="Times New Roman" pitchFamily="18" charset="0"/>
            </a:endParaRPr>
          </a:p>
          <a:p>
            <a:pPr algn="just"/>
            <a:endParaRPr lang="en-US" sz="2400" dirty="0" smtClean="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	They </a:t>
            </a:r>
            <a:r>
              <a:rPr lang="en-US" sz="2400" dirty="0">
                <a:solidFill>
                  <a:schemeClr val="tx1"/>
                </a:solidFill>
                <a:latin typeface="Times New Roman" pitchFamily="18" charset="0"/>
                <a:cs typeface="Times New Roman" pitchFamily="18" charset="0"/>
              </a:rPr>
              <a:t>occur in trace amounts ad exhibit specific physiological activity in the body.</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19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sz="3600" b="1" dirty="0" smtClean="0">
                <a:latin typeface="Algerian" pitchFamily="82" charset="0"/>
              </a:rPr>
              <a:t>Testosterone</a:t>
            </a:r>
            <a:r>
              <a:rPr lang="en-US" sz="3600" dirty="0">
                <a:latin typeface="Algerian" pitchFamily="82" charset="0"/>
              </a:rPr>
              <a:t/>
            </a:r>
            <a:br>
              <a:rPr lang="en-US" sz="3600" dirty="0">
                <a:latin typeface="Algerian" pitchFamily="82" charset="0"/>
              </a:rPr>
            </a:br>
            <a:endParaRPr lang="en-US" sz="3600" dirty="0">
              <a:latin typeface="Algerian" pitchFamily="82" charset="0"/>
            </a:endParaRPr>
          </a:p>
        </p:txBody>
      </p:sp>
      <p:sp>
        <p:nvSpPr>
          <p:cNvPr id="3" name="Subtitle 2"/>
          <p:cNvSpPr>
            <a:spLocks noGrp="1"/>
          </p:cNvSpPr>
          <p:nvPr>
            <p:ph type="subTitle" idx="1"/>
          </p:nvPr>
        </p:nvSpPr>
        <p:spPr>
          <a:xfrm>
            <a:off x="0" y="838200"/>
            <a:ext cx="9144000" cy="6019800"/>
          </a:xfrm>
        </p:spPr>
        <p:txBody>
          <a:bodyPr>
            <a:normAutofit/>
          </a:bodyPr>
          <a:lstStyle/>
          <a:p>
            <a:pPr algn="just"/>
            <a:r>
              <a:rPr lang="en-US" sz="2400" dirty="0" smtClean="0"/>
              <a:t>	</a:t>
            </a:r>
            <a:r>
              <a:rPr lang="en-US" sz="2400" dirty="0" smtClean="0">
                <a:solidFill>
                  <a:schemeClr val="tx1"/>
                </a:solidFill>
              </a:rPr>
              <a:t>Testosterone</a:t>
            </a:r>
            <a:r>
              <a:rPr lang="en-US" sz="2400" dirty="0">
                <a:solidFill>
                  <a:schemeClr val="tx1"/>
                </a:solidFill>
              </a:rPr>
              <a:t> is the primary </a:t>
            </a:r>
            <a:r>
              <a:rPr lang="en-US" sz="2400" u="sng" dirty="0">
                <a:solidFill>
                  <a:schemeClr val="tx1"/>
                </a:solidFill>
                <a:hlinkClick r:id="rId3" tooltip="Male"/>
              </a:rPr>
              <a:t>male</a:t>
            </a:r>
            <a:r>
              <a:rPr lang="en-US" sz="2400" dirty="0">
                <a:solidFill>
                  <a:schemeClr val="tx1"/>
                </a:solidFill>
              </a:rPr>
              <a:t> </a:t>
            </a:r>
            <a:r>
              <a:rPr lang="en-US" sz="2400" u="sng" dirty="0">
                <a:solidFill>
                  <a:schemeClr val="tx1"/>
                </a:solidFill>
                <a:hlinkClick r:id="rId4" tooltip="Sex hormone"/>
              </a:rPr>
              <a:t>sex hormone</a:t>
            </a:r>
            <a:r>
              <a:rPr lang="en-US" sz="2400" dirty="0">
                <a:solidFill>
                  <a:schemeClr val="tx1"/>
                </a:solidFill>
              </a:rPr>
              <a:t> and an </a:t>
            </a:r>
            <a:r>
              <a:rPr lang="en-US" sz="2400" u="sng" dirty="0">
                <a:solidFill>
                  <a:schemeClr val="tx1"/>
                </a:solidFill>
                <a:hlinkClick r:id="rId5" tooltip="Anabolic steroid"/>
              </a:rPr>
              <a:t>anabolic steroid</a:t>
            </a:r>
            <a:r>
              <a:rPr lang="en-US" sz="2400" dirty="0" smtClean="0">
                <a:solidFill>
                  <a:schemeClr val="tx1"/>
                </a:solidFill>
              </a:rPr>
              <a:t>.</a:t>
            </a:r>
          </a:p>
          <a:p>
            <a:pPr algn="just"/>
            <a:r>
              <a:rPr lang="en-US" sz="2400" dirty="0" smtClean="0">
                <a:solidFill>
                  <a:schemeClr val="tx1"/>
                </a:solidFill>
              </a:rPr>
              <a:t> 	In </a:t>
            </a:r>
            <a:r>
              <a:rPr lang="en-US" sz="2400" dirty="0">
                <a:solidFill>
                  <a:schemeClr val="tx1"/>
                </a:solidFill>
              </a:rPr>
              <a:t>male humans, testosterone plays a key role in the development of </a:t>
            </a:r>
            <a:r>
              <a:rPr lang="en-US" sz="2400" u="sng" dirty="0">
                <a:solidFill>
                  <a:schemeClr val="tx1"/>
                </a:solidFill>
                <a:hlinkClick r:id="rId6" tooltip="Male reproductive system"/>
              </a:rPr>
              <a:t>male reproductive</a:t>
            </a:r>
            <a:r>
              <a:rPr lang="en-US" sz="2400" dirty="0">
                <a:solidFill>
                  <a:schemeClr val="tx1"/>
                </a:solidFill>
              </a:rPr>
              <a:t> tissues  as well as promoting </a:t>
            </a:r>
            <a:r>
              <a:rPr lang="en-US" sz="2400" u="sng" dirty="0">
                <a:solidFill>
                  <a:schemeClr val="tx1"/>
                </a:solidFill>
                <a:hlinkClick r:id="rId7" tooltip="Secondary sexual characteristic"/>
              </a:rPr>
              <a:t>secondary sexual characteristics</a:t>
            </a:r>
            <a:r>
              <a:rPr lang="en-US" sz="2400" dirty="0">
                <a:solidFill>
                  <a:schemeClr val="tx1"/>
                </a:solidFill>
              </a:rPr>
              <a:t> such as increased </a:t>
            </a:r>
            <a:r>
              <a:rPr lang="en-US" sz="2400" u="sng" dirty="0">
                <a:solidFill>
                  <a:schemeClr val="tx1"/>
                </a:solidFill>
                <a:hlinkClick r:id="rId8" tooltip="Muscle"/>
              </a:rPr>
              <a:t>muscle</a:t>
            </a:r>
            <a:r>
              <a:rPr lang="en-US" sz="2400" dirty="0">
                <a:solidFill>
                  <a:schemeClr val="tx1"/>
                </a:solidFill>
              </a:rPr>
              <a:t> and </a:t>
            </a:r>
            <a:r>
              <a:rPr lang="en-US" sz="2400" u="sng" dirty="0">
                <a:solidFill>
                  <a:schemeClr val="tx1"/>
                </a:solidFill>
                <a:hlinkClick r:id="rId9" tooltip="Bone"/>
              </a:rPr>
              <a:t>bone</a:t>
            </a:r>
            <a:r>
              <a:rPr lang="en-US" sz="2400" dirty="0">
                <a:solidFill>
                  <a:schemeClr val="tx1"/>
                </a:solidFill>
              </a:rPr>
              <a:t> mass, and the growth of </a:t>
            </a:r>
            <a:r>
              <a:rPr lang="en-US" sz="2400" u="sng" dirty="0">
                <a:solidFill>
                  <a:schemeClr val="tx1"/>
                </a:solidFill>
                <a:hlinkClick r:id="rId10" tooltip="Androgenic hair"/>
              </a:rPr>
              <a:t>body hair</a:t>
            </a:r>
            <a:r>
              <a:rPr lang="en-US" sz="2400" dirty="0">
                <a:solidFill>
                  <a:schemeClr val="tx1"/>
                </a:solidFill>
              </a:rPr>
              <a:t>. </a:t>
            </a:r>
            <a:endParaRPr lang="en-US" sz="2400" dirty="0" smtClean="0">
              <a:solidFill>
                <a:schemeClr val="tx1"/>
              </a:solidFill>
            </a:endParaRPr>
          </a:p>
          <a:p>
            <a:pPr algn="just"/>
            <a:r>
              <a:rPr lang="en-US" sz="2400" dirty="0" smtClean="0">
                <a:solidFill>
                  <a:schemeClr val="tx1"/>
                </a:solidFill>
              </a:rPr>
              <a:t>	It </a:t>
            </a:r>
            <a:r>
              <a:rPr lang="en-US" sz="2400" dirty="0">
                <a:solidFill>
                  <a:schemeClr val="tx1"/>
                </a:solidFill>
              </a:rPr>
              <a:t>is secreted by testis from cholesterol. Testosterone plays an important role in regulating insulin, glucose, and fat metabolism. </a:t>
            </a:r>
          </a:p>
        </p:txBody>
      </p:sp>
      <p:graphicFrame>
        <p:nvGraphicFramePr>
          <p:cNvPr id="38914" name="Object 2"/>
          <p:cNvGraphicFramePr>
            <a:graphicFrameLocks noChangeAspect="1"/>
          </p:cNvGraphicFramePr>
          <p:nvPr/>
        </p:nvGraphicFramePr>
        <p:xfrm>
          <a:off x="2743200" y="4038600"/>
          <a:ext cx="4114800" cy="2819400"/>
        </p:xfrm>
        <a:graphic>
          <a:graphicData uri="http://schemas.openxmlformats.org/presentationml/2006/ole">
            <p:oleObj spid="_x0000_s38914" name="CS ChemDraw Drawing" r:id="rId11" imgW="1724922" imgH="1456562" progId="">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667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sz="3600" b="1" dirty="0" smtClean="0">
                <a:solidFill>
                  <a:schemeClr val="accent1">
                    <a:lumMod val="75000"/>
                  </a:schemeClr>
                </a:solidFill>
                <a:latin typeface="Algerian" pitchFamily="82" charset="0"/>
              </a:rPr>
              <a:t>Progesterone</a:t>
            </a:r>
            <a:r>
              <a:rPr lang="en-US" sz="3600" dirty="0">
                <a:solidFill>
                  <a:schemeClr val="accent1">
                    <a:lumMod val="75000"/>
                  </a:schemeClr>
                </a:solidFill>
                <a:latin typeface="Algerian" pitchFamily="82" charset="0"/>
              </a:rPr>
              <a:t/>
            </a:r>
            <a:br>
              <a:rPr lang="en-US" sz="3600" dirty="0">
                <a:solidFill>
                  <a:schemeClr val="accent1">
                    <a:lumMod val="75000"/>
                  </a:schemeClr>
                </a:solidFill>
                <a:latin typeface="Algerian" pitchFamily="82" charset="0"/>
              </a:rPr>
            </a:br>
            <a:endParaRPr lang="en-US" sz="3600" dirty="0">
              <a:solidFill>
                <a:schemeClr val="accent1">
                  <a:lumMod val="75000"/>
                </a:schemeClr>
              </a:solidFill>
              <a:latin typeface="Algerian" pitchFamily="82" charset="0"/>
            </a:endParaRPr>
          </a:p>
        </p:txBody>
      </p:sp>
      <p:sp>
        <p:nvSpPr>
          <p:cNvPr id="3" name="Subtitle 2"/>
          <p:cNvSpPr>
            <a:spLocks noGrp="1"/>
          </p:cNvSpPr>
          <p:nvPr>
            <p:ph type="subTitle" idx="1"/>
          </p:nvPr>
        </p:nvSpPr>
        <p:spPr>
          <a:xfrm>
            <a:off x="0" y="1143000"/>
            <a:ext cx="9144000" cy="5486400"/>
          </a:xfrm>
        </p:spPr>
        <p:txBody>
          <a:bodyPr>
            <a:normAutofit/>
          </a:bodyPr>
          <a:lstStyle/>
          <a:p>
            <a:pPr algn="just"/>
            <a:r>
              <a:rPr lang="en-US" dirty="0" smtClean="0"/>
              <a:t>	</a:t>
            </a:r>
          </a:p>
          <a:p>
            <a:pPr algn="just"/>
            <a:r>
              <a:rPr lang="en-US" sz="2800" dirty="0">
                <a:solidFill>
                  <a:schemeClr val="tx1"/>
                </a:solidFill>
              </a:rPr>
              <a:t>	</a:t>
            </a:r>
            <a:r>
              <a:rPr lang="en-US" sz="2800" dirty="0" smtClean="0">
                <a:solidFill>
                  <a:schemeClr val="tx1"/>
                </a:solidFill>
              </a:rPr>
              <a:t>Progesterone </a:t>
            </a:r>
            <a:r>
              <a:rPr lang="en-US" sz="2800" dirty="0">
                <a:solidFill>
                  <a:schemeClr val="tx1"/>
                </a:solidFill>
              </a:rPr>
              <a:t>is the primary fe</a:t>
            </a:r>
            <a:r>
              <a:rPr lang="en-US" sz="2800" u="sng" dirty="0">
                <a:solidFill>
                  <a:schemeClr val="tx1"/>
                </a:solidFill>
                <a:hlinkClick r:id="rId3" tooltip="Male"/>
              </a:rPr>
              <a:t>male</a:t>
            </a:r>
            <a:r>
              <a:rPr lang="en-US" sz="2800" dirty="0">
                <a:solidFill>
                  <a:schemeClr val="tx1"/>
                </a:solidFill>
              </a:rPr>
              <a:t> </a:t>
            </a:r>
            <a:r>
              <a:rPr lang="en-US" sz="2800" u="sng" dirty="0">
                <a:solidFill>
                  <a:schemeClr val="tx1"/>
                </a:solidFill>
                <a:hlinkClick r:id="rId4" tooltip="Sex hormone"/>
              </a:rPr>
              <a:t>sex hormone</a:t>
            </a:r>
            <a:r>
              <a:rPr lang="en-US" sz="2800" dirty="0">
                <a:solidFill>
                  <a:schemeClr val="tx1"/>
                </a:solidFill>
              </a:rPr>
              <a:t> involved in the </a:t>
            </a:r>
            <a:r>
              <a:rPr lang="en-US" sz="2800" u="sng" dirty="0">
                <a:solidFill>
                  <a:schemeClr val="tx1"/>
                </a:solidFill>
                <a:hlinkClick r:id="rId5" tooltip="Menstrual cycle"/>
              </a:rPr>
              <a:t>menstrual cycle</a:t>
            </a:r>
            <a:r>
              <a:rPr lang="en-US" sz="2800" dirty="0">
                <a:solidFill>
                  <a:schemeClr val="tx1"/>
                </a:solidFill>
              </a:rPr>
              <a:t>, </a:t>
            </a:r>
            <a:r>
              <a:rPr lang="en-US" sz="2800" u="sng" dirty="0">
                <a:solidFill>
                  <a:schemeClr val="tx1"/>
                </a:solidFill>
                <a:hlinkClick r:id="rId6" tooltip="Pregnancy"/>
              </a:rPr>
              <a:t>pregnancy</a:t>
            </a:r>
            <a:r>
              <a:rPr lang="en-US" sz="2800" dirty="0">
                <a:solidFill>
                  <a:schemeClr val="tx1"/>
                </a:solidFill>
              </a:rPr>
              <a:t>, </a:t>
            </a:r>
            <a:r>
              <a:rPr lang="en-US" sz="2800" u="sng" dirty="0">
                <a:solidFill>
                  <a:schemeClr val="tx1"/>
                </a:solidFill>
                <a:hlinkClick r:id="rId7" tooltip="Embryogenesis"/>
              </a:rPr>
              <a:t>embryogenesis</a:t>
            </a:r>
            <a:r>
              <a:rPr lang="en-US" sz="2800" dirty="0">
                <a:solidFill>
                  <a:schemeClr val="tx1"/>
                </a:solidFill>
              </a:rPr>
              <a:t> and plays an important role in brain function as a </a:t>
            </a:r>
            <a:r>
              <a:rPr lang="en-US" sz="2800" u="sng" dirty="0" err="1">
                <a:solidFill>
                  <a:schemeClr val="tx1"/>
                </a:solidFill>
                <a:hlinkClick r:id="rId8" tooltip="Neurosteroid"/>
              </a:rPr>
              <a:t>neurosteroid</a:t>
            </a:r>
            <a:r>
              <a:rPr lang="en-US" sz="2800" dirty="0">
                <a:solidFill>
                  <a:schemeClr val="tx1"/>
                </a:solidFill>
              </a:rPr>
              <a:t>. </a:t>
            </a:r>
            <a:r>
              <a:rPr lang="en-US" sz="2800" dirty="0" smtClean="0">
                <a:solidFill>
                  <a:schemeClr val="tx1"/>
                </a:solidFill>
              </a:rPr>
              <a:t>	</a:t>
            </a:r>
          </a:p>
          <a:p>
            <a:pPr algn="just"/>
            <a:r>
              <a:rPr lang="en-US" sz="2800" dirty="0">
                <a:solidFill>
                  <a:schemeClr val="tx1"/>
                </a:solidFill>
              </a:rPr>
              <a:t>	</a:t>
            </a:r>
            <a:r>
              <a:rPr lang="en-US" sz="2800" dirty="0" smtClean="0">
                <a:solidFill>
                  <a:schemeClr val="tx1"/>
                </a:solidFill>
              </a:rPr>
              <a:t>progesterone </a:t>
            </a:r>
            <a:r>
              <a:rPr lang="en-US" sz="2800" dirty="0">
                <a:solidFill>
                  <a:schemeClr val="tx1"/>
                </a:solidFill>
              </a:rPr>
              <a:t>is synthesized from </a:t>
            </a:r>
            <a:r>
              <a:rPr lang="en-US" sz="2800" u="sng" dirty="0" err="1">
                <a:solidFill>
                  <a:schemeClr val="tx1"/>
                </a:solidFill>
                <a:hlinkClick r:id="rId9" tooltip="Pregnenolone"/>
              </a:rPr>
              <a:t>pregnenolone</a:t>
            </a:r>
            <a:r>
              <a:rPr lang="en-US" sz="2800" dirty="0">
                <a:solidFill>
                  <a:schemeClr val="tx1"/>
                </a:solidFill>
              </a:rPr>
              <a:t>, which itself is derived from </a:t>
            </a:r>
            <a:r>
              <a:rPr lang="en-US" sz="2800" u="sng" dirty="0" smtClean="0">
                <a:solidFill>
                  <a:schemeClr val="tx1"/>
                </a:solidFill>
                <a:hlinkClick r:id="rId10" tooltip="Cholesterol"/>
              </a:rPr>
              <a:t>cholesterol</a:t>
            </a:r>
            <a:r>
              <a:rPr lang="en-US" sz="2800" u="sng" dirty="0" smtClean="0">
                <a:solidFill>
                  <a:schemeClr val="tx1"/>
                </a:solidFill>
              </a:rPr>
              <a:t>.</a:t>
            </a:r>
            <a:endParaRPr lang="en-US" sz="2800" dirty="0">
              <a:solidFill>
                <a:schemeClr val="tx1"/>
              </a:solidFill>
            </a:endParaRPr>
          </a:p>
        </p:txBody>
      </p:sp>
      <p:graphicFrame>
        <p:nvGraphicFramePr>
          <p:cNvPr id="39938" name="Object 2"/>
          <p:cNvGraphicFramePr>
            <a:graphicFrameLocks noChangeAspect="1"/>
          </p:cNvGraphicFramePr>
          <p:nvPr/>
        </p:nvGraphicFramePr>
        <p:xfrm>
          <a:off x="2819400" y="4191000"/>
          <a:ext cx="3505200" cy="2514600"/>
        </p:xfrm>
        <a:graphic>
          <a:graphicData uri="http://schemas.openxmlformats.org/presentationml/2006/ole">
            <p:oleObj spid="_x0000_s39938" name="CS ChemDraw Drawing" r:id="rId11" imgW="1880408" imgH="1464120" progId="">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sz="3600" b="1" dirty="0" smtClean="0">
                <a:solidFill>
                  <a:schemeClr val="accent1">
                    <a:lumMod val="75000"/>
                  </a:schemeClr>
                </a:solidFill>
                <a:latin typeface="Algerian" pitchFamily="82" charset="0"/>
              </a:rPr>
              <a:t>Thyroxin </a:t>
            </a:r>
            <a:r>
              <a:rPr lang="en-US" sz="3600" dirty="0">
                <a:solidFill>
                  <a:schemeClr val="accent1">
                    <a:lumMod val="75000"/>
                  </a:schemeClr>
                </a:solidFill>
                <a:latin typeface="Algerian" pitchFamily="82" charset="0"/>
              </a:rPr>
              <a:t>3,5,3′,5′-tetraiodothyronine</a:t>
            </a:r>
            <a:br>
              <a:rPr lang="en-US" sz="3600" dirty="0">
                <a:solidFill>
                  <a:schemeClr val="accent1">
                    <a:lumMod val="75000"/>
                  </a:schemeClr>
                </a:solidFill>
                <a:latin typeface="Algerian" pitchFamily="82" charset="0"/>
              </a:rPr>
            </a:br>
            <a:endParaRPr lang="en-US" sz="3600" dirty="0">
              <a:solidFill>
                <a:schemeClr val="accent1">
                  <a:lumMod val="75000"/>
                </a:schemeClr>
              </a:solidFill>
              <a:latin typeface="Algerian" pitchFamily="82" charset="0"/>
            </a:endParaRPr>
          </a:p>
        </p:txBody>
      </p:sp>
      <p:sp>
        <p:nvSpPr>
          <p:cNvPr id="3" name="Subtitle 2"/>
          <p:cNvSpPr>
            <a:spLocks noGrp="1"/>
          </p:cNvSpPr>
          <p:nvPr>
            <p:ph type="subTitle" idx="1"/>
          </p:nvPr>
        </p:nvSpPr>
        <p:spPr>
          <a:xfrm>
            <a:off x="0" y="1066800"/>
            <a:ext cx="9144000" cy="5791200"/>
          </a:xfrm>
        </p:spPr>
        <p:txBody>
          <a:bodyPr>
            <a:normAutofit/>
          </a:bodyPr>
          <a:lstStyle/>
          <a:p>
            <a:pPr algn="just"/>
            <a:r>
              <a:rPr lang="en-US" sz="2800" dirty="0" smtClean="0"/>
              <a:t>	</a:t>
            </a:r>
            <a:r>
              <a:rPr lang="en-US" sz="2800" dirty="0" smtClean="0">
                <a:solidFill>
                  <a:schemeClr val="tx1"/>
                </a:solidFill>
              </a:rPr>
              <a:t>Thyroxin </a:t>
            </a:r>
            <a:r>
              <a:rPr lang="en-US" sz="2800" dirty="0">
                <a:solidFill>
                  <a:schemeClr val="tx1"/>
                </a:solidFill>
              </a:rPr>
              <a:t>is secreted by the </a:t>
            </a:r>
            <a:r>
              <a:rPr lang="en-US" sz="2800" u="sng" dirty="0">
                <a:solidFill>
                  <a:schemeClr val="tx1"/>
                </a:solidFill>
                <a:hlinkClick r:id="rId3"/>
              </a:rPr>
              <a:t>thyroid gland</a:t>
            </a:r>
            <a:r>
              <a:rPr lang="en-US" sz="2800" dirty="0">
                <a:solidFill>
                  <a:schemeClr val="tx1"/>
                </a:solidFill>
              </a:rPr>
              <a:t>. Thyroxin’s principal function is to stimulate the </a:t>
            </a:r>
            <a:r>
              <a:rPr lang="en-US" sz="2800" u="sng" dirty="0">
                <a:solidFill>
                  <a:schemeClr val="tx1"/>
                </a:solidFill>
                <a:hlinkClick r:id="rId4"/>
              </a:rPr>
              <a:t>consumption</a:t>
            </a:r>
            <a:r>
              <a:rPr lang="en-US" sz="2800" dirty="0">
                <a:solidFill>
                  <a:schemeClr val="tx1"/>
                </a:solidFill>
              </a:rPr>
              <a:t> of </a:t>
            </a:r>
            <a:r>
              <a:rPr lang="en-US" sz="2800" u="sng" dirty="0">
                <a:solidFill>
                  <a:schemeClr val="tx1"/>
                </a:solidFill>
                <a:hlinkClick r:id="rId5"/>
              </a:rPr>
              <a:t>oxygen</a:t>
            </a:r>
            <a:r>
              <a:rPr lang="en-US" sz="2800" dirty="0">
                <a:solidFill>
                  <a:schemeClr val="tx1"/>
                </a:solidFill>
              </a:rPr>
              <a:t> and thus the </a:t>
            </a:r>
            <a:r>
              <a:rPr lang="en-US" sz="2800" u="sng" dirty="0">
                <a:solidFill>
                  <a:schemeClr val="tx1"/>
                </a:solidFill>
                <a:hlinkClick r:id="rId6"/>
              </a:rPr>
              <a:t>metabolism</a:t>
            </a:r>
            <a:r>
              <a:rPr lang="en-US" sz="2800" dirty="0">
                <a:solidFill>
                  <a:schemeClr val="tx1"/>
                </a:solidFill>
              </a:rPr>
              <a:t> of all </a:t>
            </a:r>
            <a:r>
              <a:rPr lang="en-US" sz="2800" u="sng" dirty="0">
                <a:solidFill>
                  <a:schemeClr val="tx1"/>
                </a:solidFill>
                <a:hlinkClick r:id="rId7"/>
              </a:rPr>
              <a:t>cells</a:t>
            </a:r>
            <a:r>
              <a:rPr lang="en-US" sz="2800" dirty="0">
                <a:solidFill>
                  <a:schemeClr val="tx1"/>
                </a:solidFill>
              </a:rPr>
              <a:t> and </a:t>
            </a:r>
            <a:r>
              <a:rPr lang="en-US" sz="2800" u="sng" dirty="0">
                <a:solidFill>
                  <a:schemeClr val="tx1"/>
                </a:solidFill>
                <a:hlinkClick r:id="rId8"/>
              </a:rPr>
              <a:t>tissues</a:t>
            </a:r>
            <a:r>
              <a:rPr lang="en-US" sz="2800" dirty="0">
                <a:solidFill>
                  <a:schemeClr val="tx1"/>
                </a:solidFill>
              </a:rPr>
              <a:t> in the body. </a:t>
            </a:r>
          </a:p>
          <a:p>
            <a:endParaRPr lang="en-US" dirty="0"/>
          </a:p>
        </p:txBody>
      </p:sp>
      <p:graphicFrame>
        <p:nvGraphicFramePr>
          <p:cNvPr id="40962" name="Object 2"/>
          <p:cNvGraphicFramePr>
            <a:graphicFrameLocks noChangeAspect="1"/>
          </p:cNvGraphicFramePr>
          <p:nvPr/>
        </p:nvGraphicFramePr>
        <p:xfrm>
          <a:off x="2590800" y="3352800"/>
          <a:ext cx="4724400" cy="2667000"/>
        </p:xfrm>
        <a:graphic>
          <a:graphicData uri="http://schemas.openxmlformats.org/presentationml/2006/ole">
            <p:oleObj spid="_x0000_s40962" name="CS ChemDraw Drawing" r:id="rId9" imgW="2637592" imgH="1316466" progId="">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5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sz="3600" b="1" dirty="0" err="1" smtClean="0">
                <a:solidFill>
                  <a:schemeClr val="tx2"/>
                </a:solidFill>
                <a:latin typeface="Aparajita" pitchFamily="34" charset="0"/>
                <a:cs typeface="Aparajita" pitchFamily="34" charset="0"/>
              </a:rPr>
              <a:t>Sulphadiazine</a:t>
            </a:r>
            <a:r>
              <a:rPr lang="en-US" sz="3600" b="1" dirty="0">
                <a:solidFill>
                  <a:schemeClr val="tx2"/>
                </a:solidFill>
                <a:latin typeface="Aparajita" pitchFamily="34" charset="0"/>
                <a:cs typeface="Aparajita" pitchFamily="34" charset="0"/>
              </a:rPr>
              <a:t/>
            </a:r>
            <a:br>
              <a:rPr lang="en-US" sz="3600" b="1" dirty="0">
                <a:solidFill>
                  <a:schemeClr val="tx2"/>
                </a:solidFill>
                <a:latin typeface="Aparajita" pitchFamily="34" charset="0"/>
                <a:cs typeface="Aparajita" pitchFamily="34" charset="0"/>
              </a:rPr>
            </a:br>
            <a:endParaRPr lang="en-US" sz="3600" b="1" dirty="0">
              <a:solidFill>
                <a:schemeClr val="tx2"/>
              </a:solidFill>
              <a:latin typeface="Aparajita" pitchFamily="34" charset="0"/>
              <a:cs typeface="Aparajita" pitchFamily="34" charset="0"/>
            </a:endParaRPr>
          </a:p>
        </p:txBody>
      </p:sp>
      <p:sp>
        <p:nvSpPr>
          <p:cNvPr id="3" name="Subtitle 2"/>
          <p:cNvSpPr>
            <a:spLocks noGrp="1"/>
          </p:cNvSpPr>
          <p:nvPr>
            <p:ph type="subTitle" idx="1"/>
          </p:nvPr>
        </p:nvSpPr>
        <p:spPr>
          <a:xfrm>
            <a:off x="0" y="609600"/>
            <a:ext cx="9144000" cy="6248400"/>
          </a:xfrm>
        </p:spPr>
        <p:txBody>
          <a:bodyPr/>
          <a:lstStyle/>
          <a:p>
            <a:pPr algn="l"/>
            <a:endParaRPr lang="en-US" dirty="0"/>
          </a:p>
          <a:p>
            <a:pPr algn="l"/>
            <a:r>
              <a:rPr lang="en-US" dirty="0" smtClean="0"/>
              <a:t>                         </a:t>
            </a:r>
          </a:p>
          <a:p>
            <a:endParaRPr lang="en-US" dirty="0" smtClean="0"/>
          </a:p>
          <a:p>
            <a:pPr algn="just"/>
            <a:endParaRPr lang="en-US" sz="1800" dirty="0">
              <a:solidFill>
                <a:schemeClr val="tx2"/>
              </a:solidFill>
              <a:latin typeface="Times New Roman" pitchFamily="18" charset="0"/>
              <a:cs typeface="Times New Roman" pitchFamily="18" charset="0"/>
            </a:endParaRPr>
          </a:p>
          <a:p>
            <a:pPr algn="just"/>
            <a:endParaRPr lang="en-US" sz="1800" dirty="0">
              <a:solidFill>
                <a:schemeClr val="tx2"/>
              </a:solidFill>
              <a:latin typeface="Times New Roman" pitchFamily="18" charset="0"/>
              <a:cs typeface="Times New Roman" pitchFamily="18" charset="0"/>
            </a:endParaRPr>
          </a:p>
        </p:txBody>
      </p:sp>
      <p:sp>
        <p:nvSpPr>
          <p:cNvPr id="2054" name="Rectangle 6"/>
          <p:cNvSpPr>
            <a:spLocks noChangeArrowheads="1"/>
          </p:cNvSpPr>
          <p:nvPr/>
        </p:nvSpPr>
        <p:spPr bwMode="auto">
          <a:xfrm>
            <a:off x="0" y="3657600"/>
            <a:ext cx="9144000" cy="378565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Aparajita" pitchFamily="34" charset="0"/>
                <a:ea typeface="Calibri" pitchFamily="34" charset="0"/>
                <a:cs typeface="Aparajita" pitchFamily="34" charset="0"/>
              </a:rPr>
              <a:t>Applications of sulpha drugs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Sulpha drugs has been used in the treatment of various diseases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such as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lang="en-US" sz="2400" dirty="0">
                <a:solidFill>
                  <a:schemeClr val="tx1"/>
                </a:solidFill>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Pneumonia, influenza, typhoid, malaria, dysentery, ulcer, urinary infections, throat infections and syphilis.</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endParaRPr lang="en-US" sz="2400" dirty="0">
              <a:solidFill>
                <a:schemeClr val="tx1"/>
              </a:solidFill>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2055" name="Object 7"/>
          <p:cNvGraphicFramePr>
            <a:graphicFrameLocks noChangeAspect="1"/>
          </p:cNvGraphicFramePr>
          <p:nvPr/>
        </p:nvGraphicFramePr>
        <p:xfrm>
          <a:off x="0" y="762000"/>
          <a:ext cx="9144001" cy="2819400"/>
        </p:xfrm>
        <a:graphic>
          <a:graphicData uri="http://schemas.openxmlformats.org/presentationml/2006/ole">
            <p:oleObj spid="_x0000_s2055" name="CS ChemDraw Drawing" r:id="rId3" imgW="5845840" imgH="1336171" progId="">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8381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sz="3600" b="1" dirty="0" smtClean="0">
                <a:solidFill>
                  <a:schemeClr val="accent1"/>
                </a:solidFill>
                <a:latin typeface="Algerian" pitchFamily="82" charset="0"/>
              </a:rPr>
              <a:t>ANTIMALARIALS</a:t>
            </a:r>
            <a:r>
              <a:rPr lang="en-US" sz="3600" dirty="0">
                <a:solidFill>
                  <a:schemeClr val="accent1"/>
                </a:solidFill>
                <a:latin typeface="Algerian" pitchFamily="82" charset="0"/>
              </a:rPr>
              <a:t/>
            </a:r>
            <a:br>
              <a:rPr lang="en-US" sz="3600" dirty="0">
                <a:solidFill>
                  <a:schemeClr val="accent1"/>
                </a:solidFill>
                <a:latin typeface="Algerian" pitchFamily="82" charset="0"/>
              </a:rPr>
            </a:br>
            <a:endParaRPr lang="en-US" sz="3600" dirty="0">
              <a:solidFill>
                <a:schemeClr val="accent1"/>
              </a:solidFill>
              <a:latin typeface="Algerian" pitchFamily="82" charset="0"/>
            </a:endParaRPr>
          </a:p>
        </p:txBody>
      </p:sp>
      <p:sp>
        <p:nvSpPr>
          <p:cNvPr id="3" name="Subtitle 2"/>
          <p:cNvSpPr>
            <a:spLocks noGrp="1"/>
          </p:cNvSpPr>
          <p:nvPr>
            <p:ph type="subTitle" idx="1"/>
          </p:nvPr>
        </p:nvSpPr>
        <p:spPr>
          <a:xfrm>
            <a:off x="0" y="838200"/>
            <a:ext cx="9144000" cy="6019800"/>
          </a:xfrm>
        </p:spPr>
        <p:txBody>
          <a:bodyPr/>
          <a:lstStyle/>
          <a:p>
            <a:pPr lvl="1" algn="just">
              <a:buFont typeface="Wingdings" pitchFamily="2" charset="2"/>
              <a:buChar char="Ø"/>
            </a:pPr>
            <a:r>
              <a:rPr lang="en-US" sz="2400" dirty="0">
                <a:solidFill>
                  <a:schemeClr val="tx1"/>
                </a:solidFill>
                <a:latin typeface="Times New Roman" pitchFamily="18" charset="0"/>
                <a:cs typeface="Times New Roman" pitchFamily="18" charset="0"/>
              </a:rPr>
              <a:t>Drugs used against malarial parasites are called </a:t>
            </a:r>
            <a:r>
              <a:rPr lang="en-US" sz="2400" dirty="0" err="1" smtClean="0">
                <a:solidFill>
                  <a:schemeClr val="tx1"/>
                </a:solidFill>
                <a:latin typeface="Times New Roman" pitchFamily="18" charset="0"/>
                <a:cs typeface="Times New Roman" pitchFamily="18" charset="0"/>
              </a:rPr>
              <a:t>antimalarials</a:t>
            </a:r>
            <a:r>
              <a:rPr lang="en-US" sz="2400" dirty="0" smtClean="0">
                <a:solidFill>
                  <a:schemeClr val="tx1"/>
                </a:solidFill>
                <a:latin typeface="Times New Roman" pitchFamily="18" charset="0"/>
                <a:cs typeface="Times New Roman" pitchFamily="18" charset="0"/>
              </a:rPr>
              <a:t>.</a:t>
            </a:r>
          </a:p>
          <a:p>
            <a:pPr lvl="1" algn="just"/>
            <a:endParaRPr lang="en-US" sz="2400" dirty="0" smtClean="0">
              <a:solidFill>
                <a:schemeClr val="tx1"/>
              </a:solidFill>
              <a:latin typeface="Times New Roman" pitchFamily="18" charset="0"/>
              <a:cs typeface="Times New Roman" pitchFamily="18" charset="0"/>
            </a:endParaRPr>
          </a:p>
          <a:p>
            <a:pPr lvl="1" algn="just">
              <a:buFont typeface="Wingdings" pitchFamily="2" charset="2"/>
              <a:buChar char="Ø"/>
            </a:pPr>
            <a:r>
              <a:rPr lang="en-US" sz="2400" dirty="0">
                <a:solidFill>
                  <a:schemeClr val="tx1"/>
                </a:solidFill>
                <a:latin typeface="Times New Roman" pitchFamily="18" charset="0"/>
                <a:cs typeface="Times New Roman" pitchFamily="18" charset="0"/>
              </a:rPr>
              <a:t>Malaria is caused by the protozoa </a:t>
            </a:r>
            <a:r>
              <a:rPr lang="en-US" sz="2400" i="1" dirty="0" smtClean="0">
                <a:solidFill>
                  <a:schemeClr val="tx1"/>
                </a:solidFill>
                <a:latin typeface="Times New Roman" pitchFamily="18" charset="0"/>
                <a:cs typeface="Times New Roman" pitchFamily="18" charset="0"/>
              </a:rPr>
              <a:t>Plasmodium.</a:t>
            </a:r>
          </a:p>
          <a:p>
            <a:pPr algn="just"/>
            <a:endParaRPr lang="en-US" sz="2800" i="1" dirty="0" smtClean="0">
              <a:solidFill>
                <a:schemeClr val="tx1"/>
              </a:solidFill>
              <a:latin typeface="Times New Roman" pitchFamily="18" charset="0"/>
              <a:cs typeface="Times New Roman" pitchFamily="18" charset="0"/>
            </a:endParaRPr>
          </a:p>
          <a:p>
            <a:pPr lvl="1" algn="just">
              <a:buFont typeface="Wingdings" pitchFamily="2" charset="2"/>
              <a:buChar char="Ø"/>
            </a:pPr>
            <a:r>
              <a:rPr lang="en-US" sz="2400" dirty="0">
                <a:solidFill>
                  <a:schemeClr val="tx1"/>
                </a:solidFill>
                <a:latin typeface="Times New Roman" pitchFamily="18" charset="0"/>
                <a:cs typeface="Times New Roman" pitchFamily="18" charset="0"/>
              </a:rPr>
              <a:t>Most effective </a:t>
            </a:r>
            <a:r>
              <a:rPr lang="en-US" sz="2400" dirty="0" err="1">
                <a:solidFill>
                  <a:schemeClr val="tx1"/>
                </a:solidFill>
                <a:latin typeface="Times New Roman" pitchFamily="18" charset="0"/>
                <a:cs typeface="Times New Roman" pitchFamily="18" charset="0"/>
              </a:rPr>
              <a:t>antimalarial</a:t>
            </a:r>
            <a:r>
              <a:rPr lang="en-US" sz="2400" dirty="0">
                <a:solidFill>
                  <a:schemeClr val="tx1"/>
                </a:solidFill>
                <a:latin typeface="Times New Roman" pitchFamily="18" charset="0"/>
                <a:cs typeface="Times New Roman" pitchFamily="18" charset="0"/>
              </a:rPr>
              <a:t> drug is “</a:t>
            </a:r>
            <a:r>
              <a:rPr lang="en-US" sz="2400" dirty="0" err="1">
                <a:solidFill>
                  <a:schemeClr val="tx1"/>
                </a:solidFill>
                <a:latin typeface="Times New Roman" pitchFamily="18" charset="0"/>
                <a:cs typeface="Times New Roman" pitchFamily="18" charset="0"/>
              </a:rPr>
              <a:t>qunine</a:t>
            </a:r>
            <a:r>
              <a:rPr lang="en-US" sz="2400" dirty="0">
                <a:solidFill>
                  <a:schemeClr val="tx1"/>
                </a:solidFill>
                <a:latin typeface="Times New Roman" pitchFamily="18" charset="0"/>
                <a:cs typeface="Times New Roman" pitchFamily="18" charset="0"/>
              </a:rPr>
              <a:t>” which is obtained from the extract of “</a:t>
            </a:r>
            <a:r>
              <a:rPr lang="en-US" sz="2400" i="1" dirty="0" err="1">
                <a:solidFill>
                  <a:schemeClr val="tx1"/>
                </a:solidFill>
                <a:latin typeface="Times New Roman" pitchFamily="18" charset="0"/>
                <a:cs typeface="Times New Roman" pitchFamily="18" charset="0"/>
              </a:rPr>
              <a:t>Chincona</a:t>
            </a:r>
            <a:r>
              <a:rPr lang="en-US" sz="2400" dirty="0">
                <a:solidFill>
                  <a:schemeClr val="tx1"/>
                </a:solidFill>
                <a:latin typeface="Times New Roman" pitchFamily="18" charset="0"/>
                <a:cs typeface="Times New Roman" pitchFamily="18" charset="0"/>
              </a:rPr>
              <a:t> bark</a:t>
            </a:r>
            <a:r>
              <a:rPr lang="en-US" sz="2400" dirty="0" smtClean="0">
                <a:solidFill>
                  <a:schemeClr val="tx1"/>
                </a:solidFill>
                <a:latin typeface="Times New Roman" pitchFamily="18" charset="0"/>
                <a:cs typeface="Times New Roman" pitchFamily="18" charset="0"/>
              </a:rPr>
              <a:t>”.</a:t>
            </a:r>
          </a:p>
          <a:p>
            <a:pPr lvl="1" algn="just"/>
            <a:endParaRPr lang="en-US" sz="2400" dirty="0" smtClean="0">
              <a:solidFill>
                <a:schemeClr val="tx1"/>
              </a:solidFill>
              <a:latin typeface="Times New Roman" pitchFamily="18" charset="0"/>
              <a:cs typeface="Times New Roman" pitchFamily="18" charset="0"/>
            </a:endParaRPr>
          </a:p>
          <a:p>
            <a:pPr algn="just">
              <a:buFont typeface="Wingdings" pitchFamily="2" charset="2"/>
              <a:buChar char="Ø"/>
            </a:pPr>
            <a:r>
              <a:rPr lang="en-US" sz="2800" b="1" u="sng" dirty="0">
                <a:solidFill>
                  <a:schemeClr val="tx2"/>
                </a:solidFill>
                <a:latin typeface="Aparajita" pitchFamily="34" charset="0"/>
                <a:cs typeface="Aparajita" pitchFamily="34" charset="0"/>
              </a:rPr>
              <a:t>Some synthetic </a:t>
            </a:r>
            <a:r>
              <a:rPr lang="en-US" sz="2800" b="1" u="sng" dirty="0" err="1">
                <a:solidFill>
                  <a:schemeClr val="tx2"/>
                </a:solidFill>
                <a:latin typeface="Aparajita" pitchFamily="34" charset="0"/>
                <a:cs typeface="Aparajita" pitchFamily="34" charset="0"/>
              </a:rPr>
              <a:t>antimalarial</a:t>
            </a:r>
            <a:r>
              <a:rPr lang="en-US" sz="2800" b="1" u="sng" dirty="0">
                <a:solidFill>
                  <a:schemeClr val="tx2"/>
                </a:solidFill>
                <a:latin typeface="Aparajita" pitchFamily="34" charset="0"/>
                <a:cs typeface="Aparajita" pitchFamily="34" charset="0"/>
              </a:rPr>
              <a:t> drugs </a:t>
            </a:r>
            <a:r>
              <a:rPr lang="en-US" sz="2800" b="1" u="sng" dirty="0" smtClean="0">
                <a:solidFill>
                  <a:schemeClr val="tx2"/>
                </a:solidFill>
                <a:latin typeface="Aparajita" pitchFamily="34" charset="0"/>
                <a:cs typeface="Aparajita" pitchFamily="34" charset="0"/>
              </a:rPr>
              <a:t>are</a:t>
            </a:r>
          </a:p>
          <a:p>
            <a:pPr marL="514350" lvl="0" indent="-514350" algn="l">
              <a:buFont typeface="+mj-lt"/>
              <a:buAutoNum type="arabicPeriod"/>
            </a:pPr>
            <a:r>
              <a:rPr lang="en-US" sz="2800" dirty="0">
                <a:solidFill>
                  <a:schemeClr val="tx1"/>
                </a:solidFill>
                <a:latin typeface="Times New Roman" pitchFamily="18" charset="0"/>
                <a:cs typeface="Times New Roman" pitchFamily="18" charset="0"/>
              </a:rPr>
              <a:t>4-amino </a:t>
            </a:r>
            <a:r>
              <a:rPr lang="en-US" sz="2800" dirty="0" err="1">
                <a:solidFill>
                  <a:schemeClr val="tx1"/>
                </a:solidFill>
                <a:latin typeface="Times New Roman" pitchFamily="18" charset="0"/>
                <a:cs typeface="Times New Roman" pitchFamily="18" charset="0"/>
              </a:rPr>
              <a:t>quinolines</a:t>
            </a:r>
            <a:r>
              <a:rPr lang="en-US" sz="2800" dirty="0">
                <a:solidFill>
                  <a:schemeClr val="tx1"/>
                </a:solidFill>
                <a:latin typeface="Times New Roman" pitchFamily="18" charset="0"/>
                <a:cs typeface="Times New Roman" pitchFamily="18" charset="0"/>
              </a:rPr>
              <a:t> (E.g. </a:t>
            </a:r>
            <a:r>
              <a:rPr lang="en-US" sz="2800" dirty="0" err="1">
                <a:solidFill>
                  <a:schemeClr val="tx1"/>
                </a:solidFill>
                <a:latin typeface="Times New Roman" pitchFamily="18" charset="0"/>
                <a:cs typeface="Times New Roman" pitchFamily="18" charset="0"/>
              </a:rPr>
              <a:t>Chloroquine</a:t>
            </a:r>
            <a:r>
              <a:rPr lang="en-US"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p>
            <a:pPr marL="514350" lvl="0" indent="-514350" algn="l">
              <a:buFont typeface="+mj-lt"/>
              <a:buAutoNum type="arabicPeriod"/>
            </a:pPr>
            <a:r>
              <a:rPr lang="en-US" sz="2800" dirty="0">
                <a:solidFill>
                  <a:schemeClr val="tx1"/>
                </a:solidFill>
                <a:latin typeface="Times New Roman" pitchFamily="18" charset="0"/>
                <a:cs typeface="Times New Roman" pitchFamily="18" charset="0"/>
              </a:rPr>
              <a:t>8-amino </a:t>
            </a:r>
            <a:r>
              <a:rPr lang="en-US" sz="2800" dirty="0" err="1">
                <a:solidFill>
                  <a:schemeClr val="tx1"/>
                </a:solidFill>
                <a:latin typeface="Times New Roman" pitchFamily="18" charset="0"/>
                <a:cs typeface="Times New Roman" pitchFamily="18" charset="0"/>
              </a:rPr>
              <a:t>quinolines</a:t>
            </a:r>
            <a:r>
              <a:rPr lang="en-US" sz="2800" dirty="0">
                <a:solidFill>
                  <a:schemeClr val="tx1"/>
                </a:solidFill>
                <a:latin typeface="Times New Roman" pitchFamily="18" charset="0"/>
                <a:cs typeface="Times New Roman" pitchFamily="18" charset="0"/>
              </a:rPr>
              <a:t> (E.g. </a:t>
            </a:r>
            <a:r>
              <a:rPr lang="en-US" sz="2800" dirty="0" err="1">
                <a:solidFill>
                  <a:schemeClr val="tx1"/>
                </a:solidFill>
                <a:latin typeface="Times New Roman" pitchFamily="18" charset="0"/>
                <a:cs typeface="Times New Roman" pitchFamily="18" charset="0"/>
              </a:rPr>
              <a:t>Plasmoquine</a:t>
            </a:r>
            <a:r>
              <a:rPr lang="en-US" sz="2800" dirty="0">
                <a:solidFill>
                  <a:schemeClr val="tx1"/>
                </a:solidFill>
                <a:latin typeface="Times New Roman" pitchFamily="18" charset="0"/>
                <a:cs typeface="Times New Roman" pitchFamily="18" charset="0"/>
              </a:rPr>
              <a:t>)</a:t>
            </a:r>
          </a:p>
          <a:p>
            <a:pPr marL="514350" lvl="0" indent="-514350" algn="l">
              <a:buFont typeface="+mj-lt"/>
              <a:buAutoNum type="arabicPeriod"/>
            </a:pPr>
            <a:r>
              <a:rPr lang="en-US" sz="2800" dirty="0">
                <a:solidFill>
                  <a:schemeClr val="tx1"/>
                </a:solidFill>
                <a:latin typeface="Times New Roman" pitchFamily="18" charset="0"/>
                <a:cs typeface="Times New Roman" pitchFamily="18" charset="0"/>
              </a:rPr>
              <a:t>9-amino </a:t>
            </a:r>
            <a:r>
              <a:rPr lang="en-US" sz="2800" dirty="0" err="1">
                <a:solidFill>
                  <a:schemeClr val="tx1"/>
                </a:solidFill>
                <a:latin typeface="Times New Roman" pitchFamily="18" charset="0"/>
                <a:cs typeface="Times New Roman" pitchFamily="18" charset="0"/>
              </a:rPr>
              <a:t>quinolines</a:t>
            </a:r>
            <a:r>
              <a:rPr lang="en-US" sz="2800" dirty="0">
                <a:solidFill>
                  <a:schemeClr val="tx1"/>
                </a:solidFill>
                <a:latin typeface="Times New Roman" pitchFamily="18" charset="0"/>
                <a:cs typeface="Times New Roman" pitchFamily="18" charset="0"/>
              </a:rPr>
              <a:t> (E.g. </a:t>
            </a:r>
            <a:r>
              <a:rPr lang="en-US" sz="2800" dirty="0" err="1">
                <a:solidFill>
                  <a:schemeClr val="tx1"/>
                </a:solidFill>
                <a:latin typeface="Times New Roman" pitchFamily="18" charset="0"/>
                <a:cs typeface="Times New Roman" pitchFamily="18" charset="0"/>
              </a:rPr>
              <a:t>Quinacrine</a:t>
            </a:r>
            <a:r>
              <a:rPr lang="en-US" sz="2800" dirty="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and</a:t>
            </a:r>
          </a:p>
          <a:p>
            <a:pPr marL="514350" lvl="0" indent="-514350" algn="l">
              <a:buFont typeface="+mj-lt"/>
              <a:buAutoNum type="arabicPeriod"/>
            </a:pPr>
            <a:r>
              <a:rPr lang="en-US" sz="2800" dirty="0" err="1" smtClean="0">
                <a:solidFill>
                  <a:schemeClr val="tx1"/>
                </a:solidFill>
                <a:latin typeface="Times New Roman" pitchFamily="18" charset="0"/>
                <a:cs typeface="Times New Roman" pitchFamily="18" charset="0"/>
              </a:rPr>
              <a:t>Sulphones</a:t>
            </a:r>
            <a:r>
              <a:rPr lang="en-US" sz="2800" dirty="0">
                <a:solidFill>
                  <a:schemeClr val="tx1"/>
                </a:solidFill>
                <a:latin typeface="Times New Roman" pitchFamily="18" charset="0"/>
                <a:cs typeface="Times New Roman" pitchFamily="18" charset="0"/>
              </a:rPr>
              <a:t>.</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dissolve">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dissolve">
                                      <p:cBhvr>
                                        <p:cTn id="12" dur="500"/>
                                        <p:tgtEl>
                                          <p:spTgt spid="3">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dissolve">
                                      <p:cBhvr>
                                        <p:cTn id="17" dur="500"/>
                                        <p:tgtEl>
                                          <p:spTgt spid="3">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dissolve">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762000"/>
            <a:ext cx="9144000" cy="6096000"/>
          </a:xfrm>
        </p:spPr>
        <p:txBody>
          <a:bodyPr>
            <a:normAutofit lnSpcReduction="10000"/>
          </a:bodyPr>
          <a:lstStyle/>
          <a:p>
            <a:endParaRPr lang="en-US" sz="2600" dirty="0">
              <a:latin typeface="Times New Roman" pitchFamily="18" charset="0"/>
              <a:cs typeface="Times New Roman" pitchFamily="18" charset="0"/>
            </a:endParaRPr>
          </a:p>
          <a:p>
            <a:pPr algn="just">
              <a:buFont typeface="Wingdings" pitchFamily="2" charset="2"/>
              <a:buChar char="Ø"/>
            </a:pPr>
            <a:r>
              <a:rPr lang="en-US" sz="2400" dirty="0" smtClean="0">
                <a:solidFill>
                  <a:schemeClr val="tx1"/>
                </a:solidFill>
                <a:latin typeface="Times New Roman" pitchFamily="18" charset="0"/>
                <a:cs typeface="Times New Roman" pitchFamily="18" charset="0"/>
              </a:rPr>
              <a:t>	It </a:t>
            </a:r>
            <a:r>
              <a:rPr lang="en-US" sz="2400" dirty="0">
                <a:solidFill>
                  <a:schemeClr val="tx1"/>
                </a:solidFill>
                <a:latin typeface="Times New Roman" pitchFamily="18" charset="0"/>
                <a:cs typeface="Times New Roman" pitchFamily="18" charset="0"/>
              </a:rPr>
              <a:t>is synthesized by condensation of 4,7-dichloroquinoline and 4-amino-1-diethylaminopentane.</a:t>
            </a:r>
          </a:p>
          <a:p>
            <a:endParaRPr lang="en-US" dirty="0"/>
          </a:p>
          <a:p>
            <a:endParaRPr lang="en-US" dirty="0" smtClean="0"/>
          </a:p>
          <a:p>
            <a:endParaRPr lang="en-US" dirty="0"/>
          </a:p>
          <a:p>
            <a:endParaRPr lang="en-US" dirty="0" smtClean="0"/>
          </a:p>
          <a:p>
            <a:pPr algn="just">
              <a:buFont typeface="Wingdings" pitchFamily="2" charset="2"/>
              <a:buChar char="Ø"/>
            </a:pPr>
            <a:endParaRPr lang="en-US" sz="2800" dirty="0" smtClean="0">
              <a:solidFill>
                <a:schemeClr val="tx1"/>
              </a:solidFill>
              <a:latin typeface="Times New Roman" pitchFamily="18" charset="0"/>
              <a:cs typeface="Times New Roman" pitchFamily="18" charset="0"/>
            </a:endParaRPr>
          </a:p>
          <a:p>
            <a:pPr algn="just"/>
            <a:r>
              <a:rPr lang="en-US" sz="2800" dirty="0" smtClean="0">
                <a:solidFill>
                  <a:schemeClr val="tx1"/>
                </a:solidFill>
                <a:latin typeface="Times New Roman" pitchFamily="18" charset="0"/>
                <a:cs typeface="Times New Roman" pitchFamily="18" charset="0"/>
              </a:rPr>
              <a:t>	</a:t>
            </a:r>
          </a:p>
          <a:p>
            <a:pPr algn="just">
              <a:buFont typeface="Wingdings" pitchFamily="2" charset="2"/>
              <a:buChar char="Ø"/>
            </a:pPr>
            <a:endParaRPr lang="en-US" sz="2800" dirty="0">
              <a:solidFill>
                <a:schemeClr val="tx1"/>
              </a:solidFill>
              <a:latin typeface="Times New Roman" pitchFamily="18" charset="0"/>
              <a:cs typeface="Times New Roman" pitchFamily="18" charset="0"/>
            </a:endParaRPr>
          </a:p>
          <a:p>
            <a:pPr algn="just">
              <a:buFont typeface="Wingdings" pitchFamily="2" charset="2"/>
              <a:buChar char="Ø"/>
            </a:pPr>
            <a:r>
              <a:rPr lang="en-US" sz="2800" dirty="0" smtClean="0">
                <a:solidFill>
                  <a:schemeClr val="tx1"/>
                </a:solidFill>
                <a:latin typeface="Times New Roman" pitchFamily="18" charset="0"/>
                <a:cs typeface="Times New Roman" pitchFamily="18" charset="0"/>
              </a:rPr>
              <a:t>The </a:t>
            </a:r>
            <a:r>
              <a:rPr lang="en-US" sz="2800" dirty="0">
                <a:solidFill>
                  <a:schemeClr val="tx1"/>
                </a:solidFill>
                <a:latin typeface="Times New Roman" pitchFamily="18" charset="0"/>
                <a:cs typeface="Times New Roman" pitchFamily="18" charset="0"/>
              </a:rPr>
              <a:t>phosphate salt is obtained by the treatment of </a:t>
            </a:r>
            <a:r>
              <a:rPr lang="en-US" sz="2800" dirty="0" err="1">
                <a:solidFill>
                  <a:schemeClr val="tx1"/>
                </a:solidFill>
                <a:latin typeface="Times New Roman" pitchFamily="18" charset="0"/>
                <a:cs typeface="Times New Roman" pitchFamily="18" charset="0"/>
              </a:rPr>
              <a:t>chloroquine</a:t>
            </a:r>
            <a:r>
              <a:rPr lang="en-US" sz="2800" dirty="0">
                <a:solidFill>
                  <a:schemeClr val="tx1"/>
                </a:solidFill>
                <a:latin typeface="Times New Roman" pitchFamily="18" charset="0"/>
                <a:cs typeface="Times New Roman" pitchFamily="18" charset="0"/>
              </a:rPr>
              <a:t> with phosphoric acid.</a:t>
            </a:r>
          </a:p>
          <a:p>
            <a:endParaRPr lang="en-US" dirty="0"/>
          </a:p>
        </p:txBody>
      </p:sp>
      <p:sp>
        <p:nvSpPr>
          <p:cNvPr id="4" name="Title 1"/>
          <p:cNvSpPr>
            <a:spLocks noGrp="1"/>
          </p:cNvSpPr>
          <p:nvPr>
            <p:ph type="ctrTitle"/>
          </p:nvPr>
        </p:nvSpPr>
        <p:spPr>
          <a:xfrm>
            <a:off x="0" y="1"/>
            <a:ext cx="9144000" cy="7619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b="1" dirty="0" smtClean="0"/>
              <a:t/>
            </a:r>
            <a:br>
              <a:rPr lang="en-US" b="1" dirty="0" smtClean="0"/>
            </a:br>
            <a:r>
              <a:rPr lang="en-US" sz="3600" b="1" dirty="0" err="1" smtClean="0">
                <a:solidFill>
                  <a:schemeClr val="tx2"/>
                </a:solidFill>
                <a:latin typeface="Aparajita" pitchFamily="34" charset="0"/>
                <a:cs typeface="Aparajita" pitchFamily="34" charset="0"/>
              </a:rPr>
              <a:t>Chloroquine</a:t>
            </a:r>
            <a:r>
              <a:rPr lang="en-US" sz="3600" b="1" dirty="0" smtClean="0">
                <a:solidFill>
                  <a:schemeClr val="tx2"/>
                </a:solidFill>
                <a:latin typeface="Aparajita" pitchFamily="34" charset="0"/>
                <a:cs typeface="Aparajita" pitchFamily="34" charset="0"/>
              </a:rPr>
              <a:t> </a:t>
            </a:r>
            <a:r>
              <a:rPr lang="en-US" sz="3600" b="1" dirty="0">
                <a:solidFill>
                  <a:schemeClr val="tx2"/>
                </a:solidFill>
                <a:latin typeface="Aparajita" pitchFamily="34" charset="0"/>
                <a:cs typeface="Aparajita" pitchFamily="34" charset="0"/>
              </a:rPr>
              <a:t>(</a:t>
            </a:r>
            <a:r>
              <a:rPr lang="en-US" sz="3600" b="1" dirty="0" err="1">
                <a:solidFill>
                  <a:schemeClr val="tx2"/>
                </a:solidFill>
                <a:latin typeface="Aparajita" pitchFamily="34" charset="0"/>
                <a:cs typeface="Aparajita" pitchFamily="34" charset="0"/>
              </a:rPr>
              <a:t>Aralen</a:t>
            </a:r>
            <a:r>
              <a:rPr lang="en-US" sz="3600" b="1" dirty="0">
                <a:solidFill>
                  <a:schemeClr val="tx2"/>
                </a:solidFill>
                <a:latin typeface="Aparajita" pitchFamily="34" charset="0"/>
                <a:cs typeface="Aparajita" pitchFamily="34" charset="0"/>
              </a:rPr>
              <a:t>)</a:t>
            </a:r>
            <a:r>
              <a:rPr lang="en-US" sz="3600" dirty="0">
                <a:solidFill>
                  <a:schemeClr val="tx2"/>
                </a:solidFill>
                <a:latin typeface="Aparajita" pitchFamily="34" charset="0"/>
                <a:cs typeface="Aparajita" pitchFamily="34" charset="0"/>
              </a:rPr>
              <a:t/>
            </a:r>
            <a:br>
              <a:rPr lang="en-US" sz="3600" dirty="0">
                <a:solidFill>
                  <a:schemeClr val="tx2"/>
                </a:solidFill>
                <a:latin typeface="Aparajita" pitchFamily="34" charset="0"/>
                <a:cs typeface="Aparajita" pitchFamily="34" charset="0"/>
              </a:rPr>
            </a:br>
            <a:r>
              <a:rPr lang="en-US" dirty="0"/>
              <a:t>	</a:t>
            </a:r>
            <a:r>
              <a:rPr lang="en-US" dirty="0" smtClean="0"/>
              <a:t>.</a:t>
            </a:r>
            <a:r>
              <a:rPr lang="en-US" dirty="0"/>
              <a:t/>
            </a:r>
            <a:br>
              <a:rPr lang="en-US" dirty="0"/>
            </a:br>
            <a:endParaRPr lang="en-US" dirty="0"/>
          </a:p>
        </p:txBody>
      </p:sp>
      <p:graphicFrame>
        <p:nvGraphicFramePr>
          <p:cNvPr id="17412" name="Object 4"/>
          <p:cNvGraphicFramePr>
            <a:graphicFrameLocks noChangeAspect="1"/>
          </p:cNvGraphicFramePr>
          <p:nvPr/>
        </p:nvGraphicFramePr>
        <p:xfrm>
          <a:off x="0" y="2133600"/>
          <a:ext cx="9144000" cy="2819400"/>
        </p:xfrm>
        <a:graphic>
          <a:graphicData uri="http://schemas.openxmlformats.org/presentationml/2006/ole">
            <p:oleObj spid="_x0000_s17412" name="CS ChemDraw Drawing" r:id="rId3" imgW="6033178" imgH="1435237" progId="">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143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t/>
            </a:r>
            <a:br>
              <a:rPr lang="en-US" dirty="0" smtClean="0"/>
            </a:br>
            <a:r>
              <a:rPr lang="en-US" sz="3600" dirty="0" err="1" smtClean="0">
                <a:solidFill>
                  <a:schemeClr val="tx2"/>
                </a:solidFill>
                <a:latin typeface="Aparajita" pitchFamily="34" charset="0"/>
                <a:cs typeface="Aparajita" pitchFamily="34" charset="0"/>
              </a:rPr>
              <a:t>Plasmoquine</a:t>
            </a:r>
            <a:r>
              <a:rPr lang="en-US" sz="3600" dirty="0">
                <a:solidFill>
                  <a:schemeClr val="tx2"/>
                </a:solidFill>
                <a:latin typeface="Aparajita" pitchFamily="34" charset="0"/>
                <a:cs typeface="Aparajita" pitchFamily="34" charset="0"/>
              </a:rPr>
              <a:t/>
            </a:r>
            <a:br>
              <a:rPr lang="en-US" sz="3600" dirty="0">
                <a:solidFill>
                  <a:schemeClr val="tx2"/>
                </a:solidFill>
                <a:latin typeface="Aparajita" pitchFamily="34" charset="0"/>
                <a:cs typeface="Aparajita" pitchFamily="34" charset="0"/>
              </a:rPr>
            </a:br>
            <a:endParaRPr lang="en-US" sz="3600" dirty="0">
              <a:solidFill>
                <a:schemeClr val="tx2"/>
              </a:solidFill>
              <a:latin typeface="Aparajita" pitchFamily="34" charset="0"/>
              <a:cs typeface="Aparajita" pitchFamily="34" charset="0"/>
            </a:endParaRPr>
          </a:p>
        </p:txBody>
      </p:sp>
      <p:sp>
        <p:nvSpPr>
          <p:cNvPr id="3" name="Subtitle 2"/>
          <p:cNvSpPr>
            <a:spLocks noGrp="1"/>
          </p:cNvSpPr>
          <p:nvPr>
            <p:ph type="subTitle" idx="1"/>
          </p:nvPr>
        </p:nvSpPr>
        <p:spPr>
          <a:xfrm>
            <a:off x="0" y="990600"/>
            <a:ext cx="8991600" cy="5867400"/>
          </a:xfrm>
        </p:spPr>
        <p:txBody>
          <a:bodyPr/>
          <a:lstStyle/>
          <a:p>
            <a:pPr algn="just"/>
            <a:r>
              <a:rPr lang="en-US" sz="2400" dirty="0" smtClean="0">
                <a:solidFill>
                  <a:schemeClr val="tx1"/>
                </a:solidFill>
                <a:latin typeface="Times New Roman" pitchFamily="18" charset="0"/>
                <a:cs typeface="Times New Roman" pitchFamily="18" charset="0"/>
              </a:rPr>
              <a:t>	</a:t>
            </a:r>
          </a:p>
          <a:p>
            <a:pPr lvl="1" algn="just"/>
            <a:r>
              <a:rPr lang="en-US" sz="2400" dirty="0" smtClean="0">
                <a:solidFill>
                  <a:schemeClr val="tx1"/>
                </a:solidFill>
                <a:latin typeface="Times New Roman" pitchFamily="18" charset="0"/>
                <a:cs typeface="Times New Roman" pitchFamily="18" charset="0"/>
              </a:rPr>
              <a:t>It </a:t>
            </a:r>
            <a:r>
              <a:rPr lang="en-US" sz="2400" dirty="0">
                <a:solidFill>
                  <a:schemeClr val="tx1"/>
                </a:solidFill>
                <a:latin typeface="Times New Roman" pitchFamily="18" charset="0"/>
                <a:cs typeface="Times New Roman" pitchFamily="18" charset="0"/>
              </a:rPr>
              <a:t>is synthesized by the condensation of 8-amino-6-methoxy quinoline with 4-bromo-1-diethylaminopentane</a:t>
            </a:r>
            <a:r>
              <a:rPr lang="en-US" sz="2400" dirty="0" smtClean="0">
                <a:solidFill>
                  <a:schemeClr val="tx1"/>
                </a:solidFill>
                <a:latin typeface="Times New Roman" pitchFamily="18" charset="0"/>
                <a:cs typeface="Times New Roman" pitchFamily="18" charset="0"/>
              </a:rPr>
              <a:t>.</a:t>
            </a:r>
          </a:p>
          <a:p>
            <a:pPr lvl="1" algn="just"/>
            <a:endParaRPr lang="en-US" sz="2400" dirty="0">
              <a:solidFill>
                <a:schemeClr val="tx1"/>
              </a:solidFill>
              <a:latin typeface="Times New Roman" pitchFamily="18" charset="0"/>
              <a:cs typeface="Times New Roman" pitchFamily="18" charset="0"/>
            </a:endParaRPr>
          </a:p>
          <a:p>
            <a:pPr lvl="1" algn="just"/>
            <a:endParaRPr lang="en-US" sz="2400" dirty="0">
              <a:solidFill>
                <a:schemeClr val="tx1"/>
              </a:solidFill>
              <a:latin typeface="Times New Roman" pitchFamily="18" charset="0"/>
              <a:cs typeface="Times New Roman" pitchFamily="18" charset="0"/>
            </a:endParaRPr>
          </a:p>
          <a:p>
            <a:endParaRPr lang="en-US" dirty="0"/>
          </a:p>
        </p:txBody>
      </p:sp>
      <p:graphicFrame>
        <p:nvGraphicFramePr>
          <p:cNvPr id="18435" name="Object 3"/>
          <p:cNvGraphicFramePr>
            <a:graphicFrameLocks noChangeAspect="1"/>
          </p:cNvGraphicFramePr>
          <p:nvPr/>
        </p:nvGraphicFramePr>
        <p:xfrm>
          <a:off x="228599" y="2438401"/>
          <a:ext cx="8686801" cy="3505199"/>
        </p:xfrm>
        <a:graphic>
          <a:graphicData uri="http://schemas.openxmlformats.org/presentationml/2006/ole">
            <p:oleObj spid="_x0000_s18435" name="CS ChemDraw Drawing" r:id="rId3" imgW="5220656" imgH="1313227"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143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smtClean="0"/>
              <a:t/>
            </a:r>
            <a:br>
              <a:rPr lang="en-US" b="1" dirty="0" smtClean="0"/>
            </a:br>
            <a:r>
              <a:rPr lang="en-US" b="1" dirty="0" smtClean="0"/>
              <a:t/>
            </a:r>
            <a:br>
              <a:rPr lang="en-US" b="1" dirty="0" smtClean="0"/>
            </a:br>
            <a:r>
              <a:rPr lang="en-US" sz="3600" b="1" dirty="0" smtClean="0">
                <a:solidFill>
                  <a:srgbClr val="002060"/>
                </a:solidFill>
                <a:latin typeface="Algerian" pitchFamily="82" charset="0"/>
              </a:rPr>
              <a:t>Arsenical </a:t>
            </a:r>
            <a:r>
              <a:rPr lang="en-US" sz="3600" b="1" dirty="0">
                <a:solidFill>
                  <a:srgbClr val="002060"/>
                </a:solidFill>
                <a:latin typeface="Algerian" pitchFamily="82" charset="0"/>
              </a:rPr>
              <a:t>drugs (or) </a:t>
            </a:r>
            <a:r>
              <a:rPr lang="en-US" sz="3600" b="1" dirty="0" smtClean="0">
                <a:solidFill>
                  <a:srgbClr val="002060"/>
                </a:solidFill>
                <a:latin typeface="Algerian" pitchFamily="82" charset="0"/>
              </a:rPr>
              <a:t>Anti </a:t>
            </a:r>
            <a:r>
              <a:rPr lang="en-US" sz="3600" b="1" dirty="0" err="1" smtClean="0">
                <a:solidFill>
                  <a:srgbClr val="002060"/>
                </a:solidFill>
                <a:latin typeface="Algerian" pitchFamily="82" charset="0"/>
              </a:rPr>
              <a:t>protozoals</a:t>
            </a:r>
            <a:r>
              <a:rPr lang="en-US" sz="3600" dirty="0">
                <a:latin typeface="Algerian" pitchFamily="82" charset="0"/>
              </a:rPr>
              <a:t/>
            </a:r>
            <a:br>
              <a:rPr lang="en-US" sz="3600" dirty="0">
                <a:latin typeface="Algerian" pitchFamily="82" charset="0"/>
              </a:rPr>
            </a:br>
            <a:r>
              <a:rPr lang="en-US" sz="3600" dirty="0">
                <a:latin typeface="Algerian" pitchFamily="82" charset="0"/>
              </a:rPr>
              <a:t>	</a:t>
            </a:r>
            <a:br>
              <a:rPr lang="en-US" sz="3600" dirty="0">
                <a:latin typeface="Algerian" pitchFamily="82" charset="0"/>
              </a:rPr>
            </a:br>
            <a:endParaRPr lang="en-US" sz="3600" dirty="0">
              <a:latin typeface="Algerian" pitchFamily="82" charset="0"/>
            </a:endParaRPr>
          </a:p>
        </p:txBody>
      </p:sp>
      <p:sp>
        <p:nvSpPr>
          <p:cNvPr id="3" name="Subtitle 2"/>
          <p:cNvSpPr>
            <a:spLocks noGrp="1"/>
          </p:cNvSpPr>
          <p:nvPr>
            <p:ph type="subTitle" idx="1"/>
          </p:nvPr>
        </p:nvSpPr>
        <p:spPr>
          <a:xfrm>
            <a:off x="0" y="914400"/>
            <a:ext cx="9144000" cy="5943600"/>
          </a:xfrm>
        </p:spPr>
        <p:txBody>
          <a:bodyPr>
            <a:normAutofit/>
          </a:bodyPr>
          <a:lstStyle/>
          <a:p>
            <a:pPr algn="just"/>
            <a:endParaRPr lang="en-US" sz="2400" dirty="0" smtClean="0">
              <a:solidFill>
                <a:schemeClr val="tx1"/>
              </a:solidFill>
              <a:latin typeface="Times New Roman" pitchFamily="18" charset="0"/>
              <a:cs typeface="Times New Roman" pitchFamily="18" charset="0"/>
            </a:endParaRPr>
          </a:p>
          <a:p>
            <a:pPr algn="just">
              <a:buFont typeface="Wingdings" pitchFamily="2" charset="2"/>
              <a:buChar char="Ø"/>
            </a:pP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Organometallic compounds of arsenic are used to cure certain protozoa diseases called arsenical drugs</a:t>
            </a:r>
            <a:r>
              <a:rPr lang="en-US" dirty="0" smtClean="0"/>
              <a:t>.</a:t>
            </a:r>
          </a:p>
          <a:p>
            <a:pPr algn="just"/>
            <a:r>
              <a:rPr lang="en-US" sz="3000" b="1" u="sng" dirty="0" smtClean="0">
                <a:solidFill>
                  <a:schemeClr val="tx2"/>
                </a:solidFill>
                <a:latin typeface="Aparajita" pitchFamily="34" charset="0"/>
                <a:cs typeface="Aparajita" pitchFamily="34" charset="0"/>
              </a:rPr>
              <a:t>Salvarsan-606 (3.3’-diamino,4,4’-dihydroxyarseno benzene)</a:t>
            </a:r>
          </a:p>
          <a:p>
            <a:pPr algn="just"/>
            <a:r>
              <a:rPr lang="en-US" sz="2400" dirty="0" smtClean="0">
                <a:solidFill>
                  <a:schemeClr val="tx1"/>
                </a:solidFill>
                <a:latin typeface="Times New Roman" pitchFamily="18" charset="0"/>
                <a:cs typeface="Times New Roman" pitchFamily="18" charset="0"/>
              </a:rPr>
              <a:t>	The production of salvarsan-606 was the greatest achievement in chemotherapy. </a:t>
            </a:r>
            <a:r>
              <a:rPr lang="en-US" sz="2400" dirty="0" smtClean="0"/>
              <a:t>	</a:t>
            </a:r>
            <a:endParaRPr lang="en-US" sz="2400" dirty="0" smtClean="0">
              <a:solidFill>
                <a:schemeClr val="tx1"/>
              </a:solidFill>
              <a:latin typeface="Times New Roman" pitchFamily="18" charset="0"/>
              <a:cs typeface="Times New Roman" pitchFamily="18" charset="0"/>
            </a:endParaRPr>
          </a:p>
          <a:p>
            <a:pPr algn="just"/>
            <a:r>
              <a:rPr lang="en-US" sz="2400" dirty="0">
                <a:solidFill>
                  <a:schemeClr val="tx1"/>
                </a:solidFill>
                <a:latin typeface="Times New Roman" pitchFamily="18" charset="0"/>
                <a:cs typeface="Times New Roman" pitchFamily="18" charset="0"/>
              </a:rPr>
              <a:t>	</a:t>
            </a:r>
            <a:endParaRPr lang="en-US" sz="2400" dirty="0" smtClean="0">
              <a:solidFill>
                <a:schemeClr val="tx1"/>
              </a:solidFill>
              <a:latin typeface="Times New Roman" pitchFamily="18" charset="0"/>
              <a:cs typeface="Times New Roman" pitchFamily="18" charset="0"/>
            </a:endParaRPr>
          </a:p>
          <a:p>
            <a:pPr algn="just"/>
            <a:endParaRPr lang="en-US" sz="2400" dirty="0">
              <a:solidFill>
                <a:schemeClr val="tx1"/>
              </a:solidFill>
              <a:latin typeface="Times New Roman" pitchFamily="18" charset="0"/>
              <a:cs typeface="Times New Roman" pitchFamily="18" charset="0"/>
            </a:endParaRPr>
          </a:p>
          <a:p>
            <a:pPr algn="just"/>
            <a:endParaRPr lang="en-US" sz="2400" dirty="0" smtClean="0">
              <a:solidFill>
                <a:schemeClr val="tx1"/>
              </a:solidFill>
              <a:latin typeface="Times New Roman" pitchFamily="18" charset="0"/>
              <a:cs typeface="Times New Roman" pitchFamily="18" charset="0"/>
            </a:endParaRPr>
          </a:p>
          <a:p>
            <a:pPr algn="just"/>
            <a:endParaRPr lang="en-US" sz="2400" dirty="0">
              <a:solidFill>
                <a:schemeClr val="tx1"/>
              </a:solidFill>
              <a:latin typeface="Times New Roman" pitchFamily="18" charset="0"/>
              <a:cs typeface="Times New Roman" pitchFamily="18" charset="0"/>
            </a:endParaRPr>
          </a:p>
          <a:p>
            <a:pPr algn="just"/>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The </a:t>
            </a:r>
            <a:r>
              <a:rPr lang="en-US" sz="2400" dirty="0" err="1">
                <a:solidFill>
                  <a:schemeClr val="tx1"/>
                </a:solidFill>
                <a:latin typeface="Times New Roman" pitchFamily="18" charset="0"/>
                <a:cs typeface="Times New Roman" pitchFamily="18" charset="0"/>
              </a:rPr>
              <a:t>salvarsan</a:t>
            </a:r>
            <a:r>
              <a:rPr lang="en-US" sz="2400" dirty="0">
                <a:solidFill>
                  <a:schemeClr val="tx1"/>
                </a:solidFill>
                <a:latin typeface="Times New Roman" pitchFamily="18" charset="0"/>
                <a:cs typeface="Times New Roman" pitchFamily="18" charset="0"/>
              </a:rPr>
              <a:t> molecule has two benzene ring(6-carbon atoms each) linked through arsenic atoms(no carbon atom).</a:t>
            </a:r>
          </a:p>
          <a:p>
            <a:pPr algn="just"/>
            <a:r>
              <a:rPr lang="en-US" sz="2400" dirty="0" smtClean="0">
                <a:solidFill>
                  <a:schemeClr val="tx1"/>
                </a:solidFill>
                <a:latin typeface="Times New Roman" pitchFamily="18" charset="0"/>
                <a:cs typeface="Times New Roman" pitchFamily="18" charset="0"/>
              </a:rPr>
              <a:t>	</a:t>
            </a:r>
            <a:endParaRPr lang="en-US" dirty="0"/>
          </a:p>
        </p:txBody>
      </p:sp>
      <p:graphicFrame>
        <p:nvGraphicFramePr>
          <p:cNvPr id="19459" name="Object 3"/>
          <p:cNvGraphicFramePr>
            <a:graphicFrameLocks noChangeAspect="1"/>
          </p:cNvGraphicFramePr>
          <p:nvPr/>
        </p:nvGraphicFramePr>
        <p:xfrm>
          <a:off x="2590800" y="3276600"/>
          <a:ext cx="4800600" cy="2057400"/>
        </p:xfrm>
        <a:graphic>
          <a:graphicData uri="http://schemas.openxmlformats.org/presentationml/2006/ole">
            <p:oleObj spid="_x0000_s19459" name="CS ChemDraw Drawing" r:id="rId3" imgW="2383038" imgH="1121304" progId="">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447799"/>
          </a:xfrm>
        </p:spPr>
        <p:style>
          <a:lnRef idx="2">
            <a:schemeClr val="accent5"/>
          </a:lnRef>
          <a:fillRef idx="1">
            <a:schemeClr val="lt1"/>
          </a:fillRef>
          <a:effectRef idx="0">
            <a:schemeClr val="accent5"/>
          </a:effectRef>
          <a:fontRef idx="minor">
            <a:schemeClr val="dk1"/>
          </a:fontRef>
        </p:style>
        <p:txBody>
          <a:bodyPr>
            <a:normAutofit/>
          </a:bodyPr>
          <a:lstStyle/>
          <a:p>
            <a:pPr algn="just"/>
            <a:r>
              <a:rPr lang="en-US" sz="2400" dirty="0" smtClean="0">
                <a:solidFill>
                  <a:schemeClr val="tx1"/>
                </a:solidFill>
                <a:latin typeface="Times New Roman" pitchFamily="18" charset="0"/>
                <a:cs typeface="Times New Roman" pitchFamily="18" charset="0"/>
              </a:rPr>
              <a:t>	Salvarsan-606 is a </a:t>
            </a:r>
            <a:r>
              <a:rPr lang="en-US" sz="2400" dirty="0" smtClean="0">
                <a:solidFill>
                  <a:srgbClr val="FFFF00"/>
                </a:solidFill>
                <a:latin typeface="Times New Roman" pitchFamily="18" charset="0"/>
                <a:cs typeface="Times New Roman" pitchFamily="18" charset="0"/>
              </a:rPr>
              <a:t>pale yellow </a:t>
            </a:r>
            <a:r>
              <a:rPr lang="en-US" sz="2400" dirty="0" smtClean="0">
                <a:solidFill>
                  <a:srgbClr val="C00000"/>
                </a:solidFill>
                <a:latin typeface="Times New Roman" pitchFamily="18" charset="0"/>
                <a:cs typeface="Times New Roman" pitchFamily="18" charset="0"/>
              </a:rPr>
              <a:t>hygroscopic powder </a:t>
            </a:r>
            <a:r>
              <a:rPr lang="en-US" sz="2400" dirty="0" smtClean="0">
                <a:solidFill>
                  <a:schemeClr val="tx1"/>
                </a:solidFill>
                <a:latin typeface="Times New Roman" pitchFamily="18" charset="0"/>
                <a:cs typeface="Times New Roman" pitchFamily="18" charset="0"/>
              </a:rPr>
              <a:t>and it’s </a:t>
            </a:r>
            <a:r>
              <a:rPr lang="en-US" sz="2400" dirty="0" smtClean="0">
                <a:solidFill>
                  <a:schemeClr val="accent6">
                    <a:lumMod val="75000"/>
                  </a:schemeClr>
                </a:solidFill>
                <a:latin typeface="Times New Roman" pitchFamily="18" charset="0"/>
                <a:cs typeface="Times New Roman" pitchFamily="18" charset="0"/>
              </a:rPr>
              <a:t>readily oxidized by air </a:t>
            </a:r>
            <a:r>
              <a:rPr lang="en-US" sz="2400" dirty="0" smtClean="0">
                <a:solidFill>
                  <a:schemeClr val="tx1"/>
                </a:solidFill>
                <a:latin typeface="Times New Roman" pitchFamily="18" charset="0"/>
                <a:cs typeface="Times New Roman" pitchFamily="18" charset="0"/>
              </a:rPr>
              <a:t>so sodium salt solution of salvarsan-606 is used</a:t>
            </a:r>
            <a:r>
              <a:rPr lang="en-US" sz="2400" dirty="0" smtClean="0"/>
              <a:t>.</a:t>
            </a:r>
            <a:br>
              <a:rPr lang="en-US" sz="2400" dirty="0" smtClean="0"/>
            </a:br>
            <a:endParaRPr lang="en-US" sz="2400" dirty="0"/>
          </a:p>
        </p:txBody>
      </p:sp>
      <p:sp>
        <p:nvSpPr>
          <p:cNvPr id="3" name="Subtitle 2"/>
          <p:cNvSpPr>
            <a:spLocks noGrp="1"/>
          </p:cNvSpPr>
          <p:nvPr>
            <p:ph type="subTitle" idx="1"/>
          </p:nvPr>
        </p:nvSpPr>
        <p:spPr>
          <a:xfrm>
            <a:off x="0" y="1447800"/>
            <a:ext cx="9144000" cy="5410200"/>
          </a:xfrm>
        </p:spPr>
        <p:txBody>
          <a:bodyPr/>
          <a:lstStyle/>
          <a:p>
            <a:pPr algn="just">
              <a:buFont typeface="Wingdings" pitchFamily="2" charset="2"/>
              <a:buChar char="v"/>
            </a:pPr>
            <a:r>
              <a:rPr lang="en-US" dirty="0"/>
              <a:t>The sodium </a:t>
            </a:r>
            <a:r>
              <a:rPr lang="en-US" dirty="0" err="1"/>
              <a:t>salvarsan</a:t>
            </a:r>
            <a:r>
              <a:rPr lang="en-US" dirty="0"/>
              <a:t> solution is very unstable and </a:t>
            </a:r>
            <a:r>
              <a:rPr lang="en-US" dirty="0" smtClean="0"/>
              <a:t>	</a:t>
            </a:r>
            <a:r>
              <a:rPr lang="en-US" sz="2400" dirty="0" smtClean="0">
                <a:solidFill>
                  <a:schemeClr val="tx1"/>
                </a:solidFill>
                <a:latin typeface="Times New Roman" pitchFamily="18" charset="0"/>
                <a:cs typeface="Times New Roman" pitchFamily="18" charset="0"/>
              </a:rPr>
              <a:t>The sodium </a:t>
            </a:r>
            <a:r>
              <a:rPr lang="en-US" sz="2400" dirty="0" err="1">
                <a:solidFill>
                  <a:schemeClr val="tx1"/>
                </a:solidFill>
                <a:latin typeface="Times New Roman" pitchFamily="18" charset="0"/>
                <a:cs typeface="Times New Roman" pitchFamily="18" charset="0"/>
              </a:rPr>
              <a:t>salvarsan</a:t>
            </a:r>
            <a:r>
              <a:rPr lang="en-US" sz="2400" dirty="0">
                <a:solidFill>
                  <a:schemeClr val="tx1"/>
                </a:solidFill>
                <a:latin typeface="Times New Roman" pitchFamily="18" charset="0"/>
                <a:cs typeface="Times New Roman" pitchFamily="18" charset="0"/>
              </a:rPr>
              <a:t> solution is very unstable and must be prepared before use. This problem is removed by, </a:t>
            </a:r>
            <a:r>
              <a:rPr lang="en-US" sz="2400" dirty="0" err="1">
                <a:solidFill>
                  <a:schemeClr val="tx1"/>
                </a:solidFill>
                <a:latin typeface="Times New Roman" pitchFamily="18" charset="0"/>
                <a:cs typeface="Times New Roman" pitchFamily="18" charset="0"/>
              </a:rPr>
              <a:t>Neosalvarsan</a:t>
            </a:r>
            <a:r>
              <a:rPr lang="en-US" sz="2400" dirty="0">
                <a:solidFill>
                  <a:schemeClr val="tx1"/>
                </a:solidFill>
                <a:latin typeface="Times New Roman" pitchFamily="18" charset="0"/>
                <a:cs typeface="Times New Roman" pitchFamily="18" charset="0"/>
              </a:rPr>
              <a:t> is a derivative of salvarsan-606.</a:t>
            </a:r>
          </a:p>
          <a:p>
            <a:pPr algn="just"/>
            <a:endParaRPr lang="en-US" sz="2400" b="1" dirty="0" smtClean="0">
              <a:solidFill>
                <a:schemeClr val="tx1"/>
              </a:solidFill>
              <a:latin typeface="Times New Roman" pitchFamily="18" charset="0"/>
              <a:cs typeface="Times New Roman" pitchFamily="18" charset="0"/>
            </a:endParaRPr>
          </a:p>
          <a:p>
            <a:pPr algn="just"/>
            <a:endParaRPr lang="en-US" sz="2400" b="1" dirty="0">
              <a:solidFill>
                <a:schemeClr val="tx1"/>
              </a:solidFill>
              <a:latin typeface="Times New Roman" pitchFamily="18" charset="0"/>
              <a:cs typeface="Times New Roman" pitchFamily="18" charset="0"/>
            </a:endParaRPr>
          </a:p>
          <a:p>
            <a:pPr algn="just"/>
            <a:endParaRPr lang="en-US" sz="2400" b="1" dirty="0" smtClean="0">
              <a:solidFill>
                <a:schemeClr val="tx1"/>
              </a:solidFill>
              <a:latin typeface="Times New Roman" pitchFamily="18" charset="0"/>
              <a:cs typeface="Times New Roman" pitchFamily="18" charset="0"/>
            </a:endParaRPr>
          </a:p>
          <a:p>
            <a:pPr algn="just"/>
            <a:endParaRPr lang="en-US" sz="2400" b="1" dirty="0">
              <a:solidFill>
                <a:schemeClr val="tx1"/>
              </a:solidFill>
              <a:latin typeface="Times New Roman" pitchFamily="18" charset="0"/>
              <a:cs typeface="Times New Roman" pitchFamily="18" charset="0"/>
            </a:endParaRPr>
          </a:p>
          <a:p>
            <a:pPr algn="just"/>
            <a:endParaRPr lang="en-US" sz="2400" b="1" dirty="0" smtClean="0">
              <a:solidFill>
                <a:schemeClr val="tx1"/>
              </a:solidFill>
              <a:latin typeface="Times New Roman" pitchFamily="18" charset="0"/>
              <a:cs typeface="Times New Roman" pitchFamily="18" charset="0"/>
            </a:endParaRPr>
          </a:p>
          <a:p>
            <a:pPr algn="just"/>
            <a:r>
              <a:rPr lang="en-US" sz="2400" b="1" dirty="0" smtClean="0">
                <a:solidFill>
                  <a:schemeClr val="tx1"/>
                </a:solidFill>
                <a:latin typeface="Times New Roman" pitchFamily="18" charset="0"/>
                <a:cs typeface="Times New Roman" pitchFamily="18" charset="0"/>
              </a:rPr>
              <a:t>Uses</a:t>
            </a:r>
            <a:endParaRPr lang="en-US" sz="2400" dirty="0">
              <a:solidFill>
                <a:schemeClr val="tx1"/>
              </a:solidFill>
              <a:latin typeface="Times New Roman" pitchFamily="18" charset="0"/>
              <a:cs typeface="Times New Roman" pitchFamily="18" charset="0"/>
            </a:endParaRPr>
          </a:p>
          <a:p>
            <a:pPr algn="just"/>
            <a:r>
              <a:rPr lang="en-US" sz="2400" dirty="0">
                <a:solidFill>
                  <a:schemeClr val="tx1"/>
                </a:solidFill>
                <a:latin typeface="Times New Roman" pitchFamily="18" charset="0"/>
                <a:cs typeface="Times New Roman" pitchFamily="18" charset="0"/>
              </a:rPr>
              <a:t>	Salvarsan-606 and </a:t>
            </a:r>
            <a:r>
              <a:rPr lang="en-US" sz="2400" dirty="0" err="1">
                <a:solidFill>
                  <a:schemeClr val="tx1"/>
                </a:solidFill>
                <a:latin typeface="Times New Roman" pitchFamily="18" charset="0"/>
                <a:cs typeface="Times New Roman" pitchFamily="18" charset="0"/>
              </a:rPr>
              <a:t>Neosalvarsan</a:t>
            </a:r>
            <a:r>
              <a:rPr lang="en-US" sz="2400" dirty="0">
                <a:solidFill>
                  <a:schemeClr val="tx1"/>
                </a:solidFill>
                <a:latin typeface="Times New Roman" pitchFamily="18" charset="0"/>
                <a:cs typeface="Times New Roman" pitchFamily="18" charset="0"/>
              </a:rPr>
              <a:t> are used for the treatment of syphilis and venereal diseases.</a:t>
            </a:r>
          </a:p>
          <a:p>
            <a:endParaRPr lang="en-US" dirty="0"/>
          </a:p>
        </p:txBody>
      </p:sp>
      <p:sp>
        <p:nvSpPr>
          <p:cNvPr id="20481" name="Rectangle 1"/>
          <p:cNvSpPr>
            <a:spLocks noChangeArrowheads="1"/>
          </p:cNvSpPr>
          <p:nvPr/>
        </p:nvSpPr>
        <p:spPr bwMode="auto">
          <a:xfrm>
            <a:off x="0" y="1447800"/>
            <a:ext cx="9144000" cy="46166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2"/>
                </a:solidFill>
                <a:effectLst/>
                <a:latin typeface="Aparajita" pitchFamily="34" charset="0"/>
                <a:ea typeface="Calibri" pitchFamily="34" charset="0"/>
                <a:cs typeface="Aparajita" pitchFamily="34" charset="0"/>
              </a:rPr>
              <a:t>Neosalvarsan</a:t>
            </a:r>
            <a:r>
              <a:rPr kumimoji="0" lang="en-US" sz="2400" b="1" i="0" u="none" strike="noStrike" cap="none" normalizeH="0" baseline="0" dirty="0" smtClean="0">
                <a:ln>
                  <a:noFill/>
                </a:ln>
                <a:solidFill>
                  <a:schemeClr val="tx2"/>
                </a:solidFill>
                <a:effectLst/>
                <a:latin typeface="Aparajita" pitchFamily="34" charset="0"/>
                <a:ea typeface="Calibri" pitchFamily="34" charset="0"/>
                <a:cs typeface="Aparajita" pitchFamily="34" charset="0"/>
              </a:rPr>
              <a:t>  (3,3’-diamino 4,4’-dihydroxy </a:t>
            </a:r>
            <a:r>
              <a:rPr kumimoji="0" lang="en-US" sz="2400" b="1" i="0" u="none" strike="noStrike" cap="none" normalizeH="0" baseline="0" dirty="0" err="1" smtClean="0">
                <a:ln>
                  <a:noFill/>
                </a:ln>
                <a:solidFill>
                  <a:schemeClr val="tx2"/>
                </a:solidFill>
                <a:effectLst/>
                <a:latin typeface="Aparajita" pitchFamily="34" charset="0"/>
                <a:ea typeface="Calibri" pitchFamily="34" charset="0"/>
                <a:cs typeface="Aparajita" pitchFamily="34" charset="0"/>
              </a:rPr>
              <a:t>arsenobenzene</a:t>
            </a:r>
            <a:r>
              <a:rPr kumimoji="0" lang="en-US" sz="2400" b="1" i="0" u="none" strike="noStrike" cap="none" normalizeH="0" baseline="0" dirty="0" smtClean="0">
                <a:ln>
                  <a:noFill/>
                </a:ln>
                <a:solidFill>
                  <a:schemeClr val="tx2"/>
                </a:solidFill>
                <a:effectLst/>
                <a:latin typeface="Aparajita" pitchFamily="34" charset="0"/>
                <a:ea typeface="Calibri" pitchFamily="34" charset="0"/>
                <a:cs typeface="Aparajita" pitchFamily="34" charset="0"/>
              </a:rPr>
              <a:t> N-</a:t>
            </a:r>
            <a:r>
              <a:rPr kumimoji="0" lang="en-US" sz="2400" b="1" i="0" u="none" strike="noStrike" cap="none" normalizeH="0" baseline="0" dirty="0" err="1" smtClean="0">
                <a:ln>
                  <a:noFill/>
                </a:ln>
                <a:solidFill>
                  <a:schemeClr val="tx2"/>
                </a:solidFill>
                <a:effectLst/>
                <a:latin typeface="Aparajita" pitchFamily="34" charset="0"/>
                <a:ea typeface="Calibri" pitchFamily="34" charset="0"/>
                <a:cs typeface="Aparajita" pitchFamily="34" charset="0"/>
              </a:rPr>
              <a:t>methanal</a:t>
            </a:r>
            <a:r>
              <a:rPr kumimoji="0" lang="en-US" sz="2400" b="1" i="0" u="none" strike="noStrike" cap="none" normalizeH="0" baseline="0" dirty="0" smtClean="0">
                <a:ln>
                  <a:noFill/>
                </a:ln>
                <a:solidFill>
                  <a:schemeClr val="tx2"/>
                </a:solidFill>
                <a:effectLst/>
                <a:latin typeface="Aparajita" pitchFamily="34" charset="0"/>
                <a:ea typeface="Calibri" pitchFamily="34" charset="0"/>
                <a:cs typeface="Aparajita" pitchFamily="34" charset="0"/>
              </a:rPr>
              <a:t> </a:t>
            </a:r>
            <a:r>
              <a:rPr kumimoji="0" lang="en-US" sz="2400" b="1" i="0" u="none" strike="noStrike" cap="none" normalizeH="0" baseline="0" dirty="0" err="1" smtClean="0">
                <a:ln>
                  <a:noFill/>
                </a:ln>
                <a:solidFill>
                  <a:schemeClr val="tx2"/>
                </a:solidFill>
                <a:effectLst/>
                <a:latin typeface="Aparajita" pitchFamily="34" charset="0"/>
                <a:ea typeface="Calibri" pitchFamily="34" charset="0"/>
                <a:cs typeface="Aparajita" pitchFamily="34" charset="0"/>
              </a:rPr>
              <a:t>sulphoxylat</a:t>
            </a:r>
            <a:r>
              <a:rPr kumimoji="0" lang="en-US" sz="2400" b="1" i="0" u="none" strike="noStrike" cap="none" normalizeH="0" baseline="0" dirty="0" err="1" smtClean="0">
                <a:ln>
                  <a:noFill/>
                </a:ln>
                <a:solidFill>
                  <a:schemeClr val="tx1"/>
                </a:solidFill>
                <a:effectLst/>
                <a:latin typeface="Aparajita" pitchFamily="34" charset="0"/>
                <a:ea typeface="Calibri" pitchFamily="34" charset="0"/>
                <a:cs typeface="Aparajita" pitchFamily="34" charset="0"/>
              </a:rPr>
              <a:t>e</a:t>
            </a:r>
            <a:r>
              <a:rPr kumimoji="0" lang="en-US" sz="2400" b="1" i="0" u="none" strike="noStrike" cap="none" normalizeH="0" baseline="0" dirty="0" smtClean="0">
                <a:ln>
                  <a:noFill/>
                </a:ln>
                <a:solidFill>
                  <a:schemeClr val="tx1"/>
                </a:solidFill>
                <a:effectLst/>
                <a:latin typeface="Aparajita" pitchFamily="34" charset="0"/>
                <a:ea typeface="Calibri" pitchFamily="34" charset="0"/>
                <a:cs typeface="Aparajita" pitchFamily="34" charset="0"/>
              </a:rPr>
              <a:t>)</a:t>
            </a:r>
            <a:endParaRPr kumimoji="0" lang="en-US" sz="2400" b="0" i="0" u="none" strike="noStrike" cap="none" normalizeH="0" baseline="0" dirty="0" smtClean="0">
              <a:ln>
                <a:noFill/>
              </a:ln>
              <a:solidFill>
                <a:schemeClr val="tx1"/>
              </a:solidFill>
              <a:effectLst/>
              <a:latin typeface="Aparajita" pitchFamily="34" charset="0"/>
              <a:cs typeface="Aparajita" pitchFamily="34" charset="0"/>
            </a:endParaRPr>
          </a:p>
        </p:txBody>
      </p:sp>
      <p:graphicFrame>
        <p:nvGraphicFramePr>
          <p:cNvPr id="20483" name="Object 3"/>
          <p:cNvGraphicFramePr>
            <a:graphicFrameLocks noChangeAspect="1"/>
          </p:cNvGraphicFramePr>
          <p:nvPr/>
        </p:nvGraphicFramePr>
        <p:xfrm>
          <a:off x="2438400" y="3200400"/>
          <a:ext cx="4648200" cy="2209800"/>
        </p:xfrm>
        <a:graphic>
          <a:graphicData uri="http://schemas.openxmlformats.org/presentationml/2006/ole">
            <p:oleObj spid="_x0000_s20483" name="CS ChemDraw Drawing" r:id="rId3" imgW="2831140" imgH="1121304"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838199"/>
          </a:xfrm>
        </p:spPr>
        <p:txBody>
          <a:bodyPr>
            <a:normAutofit fontScale="90000"/>
          </a:bodyPr>
          <a:lstStyle/>
          <a:p>
            <a:r>
              <a:rPr lang="en-US" b="1" dirty="0" smtClean="0"/>
              <a:t/>
            </a:r>
            <a:br>
              <a:rPr lang="en-US" b="1" dirty="0" smtClean="0"/>
            </a:br>
            <a:r>
              <a:rPr lang="en-US" b="1" dirty="0" smtClean="0"/>
              <a:t>Antibiotics </a:t>
            </a:r>
            <a:r>
              <a:rPr lang="en-US" b="1" dirty="0"/>
              <a:t>(or) Antimicrobials</a:t>
            </a:r>
            <a:r>
              <a:rPr lang="en-US" dirty="0"/>
              <a:t/>
            </a:r>
            <a:br>
              <a:rPr lang="en-US" dirty="0"/>
            </a:br>
            <a:endParaRPr lang="en-US" dirty="0"/>
          </a:p>
        </p:txBody>
      </p:sp>
      <p:sp>
        <p:nvSpPr>
          <p:cNvPr id="3" name="Subtitle 2"/>
          <p:cNvSpPr>
            <a:spLocks noGrp="1"/>
          </p:cNvSpPr>
          <p:nvPr>
            <p:ph type="subTitle" idx="1"/>
          </p:nvPr>
        </p:nvSpPr>
        <p:spPr>
          <a:xfrm>
            <a:off x="0" y="1066800"/>
            <a:ext cx="9144000" cy="5791200"/>
          </a:xfrm>
        </p:spPr>
        <p:txBody>
          <a:bodyPr/>
          <a:lstStyle/>
          <a:p>
            <a:pPr algn="just"/>
            <a:r>
              <a:rPr lang="en-US" sz="2400" dirty="0" smtClean="0">
                <a:solidFill>
                  <a:schemeClr val="tx1"/>
                </a:solidFill>
                <a:latin typeface="Times New Roman" pitchFamily="18" charset="0"/>
                <a:cs typeface="Times New Roman" pitchFamily="18" charset="0"/>
              </a:rPr>
              <a:t>	These </a:t>
            </a:r>
            <a:r>
              <a:rPr lang="en-US" sz="2400" dirty="0">
                <a:solidFill>
                  <a:schemeClr val="tx1"/>
                </a:solidFill>
                <a:latin typeface="Times New Roman" pitchFamily="18" charset="0"/>
                <a:cs typeface="Times New Roman" pitchFamily="18" charset="0"/>
              </a:rPr>
              <a:t>are chemical substances produced by (or) derived from living organism like fungi and molds, which are capable of inhibiting the growth (or) even destroy micro-organism</a:t>
            </a:r>
            <a:r>
              <a:rPr lang="en-US" sz="2400" dirty="0" smtClean="0">
                <a:solidFill>
                  <a:schemeClr val="tx1"/>
                </a:solidFill>
                <a:latin typeface="Times New Roman" pitchFamily="18" charset="0"/>
                <a:cs typeface="Times New Roman" pitchFamily="18" charset="0"/>
              </a:rPr>
              <a:t>.</a:t>
            </a:r>
          </a:p>
          <a:p>
            <a:r>
              <a:rPr lang="en-US" b="1" dirty="0" smtClean="0">
                <a:solidFill>
                  <a:schemeClr val="tx2"/>
                </a:solidFill>
                <a:latin typeface="Aparajita" pitchFamily="34" charset="0"/>
                <a:cs typeface="Aparajita" pitchFamily="34" charset="0"/>
              </a:rPr>
              <a:t>Classification </a:t>
            </a:r>
            <a:r>
              <a:rPr lang="en-US" b="1" dirty="0">
                <a:solidFill>
                  <a:schemeClr val="tx2"/>
                </a:solidFill>
                <a:latin typeface="Aparajita" pitchFamily="34" charset="0"/>
                <a:cs typeface="Aparajita" pitchFamily="34" charset="0"/>
              </a:rPr>
              <a:t>of </a:t>
            </a:r>
            <a:r>
              <a:rPr lang="en-US" b="1" dirty="0" smtClean="0">
                <a:solidFill>
                  <a:schemeClr val="tx2"/>
                </a:solidFill>
                <a:latin typeface="Aparajita" pitchFamily="34" charset="0"/>
                <a:cs typeface="Aparajita" pitchFamily="34" charset="0"/>
              </a:rPr>
              <a:t>antibiotics</a:t>
            </a:r>
          </a:p>
          <a:p>
            <a:endParaRPr lang="en-US" b="1" dirty="0">
              <a:solidFill>
                <a:schemeClr val="tx2"/>
              </a:solidFill>
              <a:latin typeface="Aparajita" pitchFamily="34" charset="0"/>
              <a:cs typeface="Aparajita" pitchFamily="34" charset="0"/>
            </a:endParaRPr>
          </a:p>
          <a:p>
            <a:endParaRPr lang="en-US" dirty="0"/>
          </a:p>
        </p:txBody>
      </p:sp>
      <p:graphicFrame>
        <p:nvGraphicFramePr>
          <p:cNvPr id="22530" name="Object 2"/>
          <p:cNvGraphicFramePr>
            <a:graphicFrameLocks noChangeAspect="1"/>
          </p:cNvGraphicFramePr>
          <p:nvPr/>
        </p:nvGraphicFramePr>
        <p:xfrm>
          <a:off x="0" y="2870200"/>
          <a:ext cx="9143999" cy="1473200"/>
        </p:xfrm>
        <a:graphic>
          <a:graphicData uri="http://schemas.openxmlformats.org/presentationml/2006/ole">
            <p:oleObj spid="_x0000_s22530" name="CS ChemDraw Drawing" r:id="rId3" imgW="6180836" imgH="1116715" progId="">
              <p:embed/>
            </p:oleObj>
          </a:graphicData>
        </a:graphic>
      </p:graphicFrame>
      <p:sp>
        <p:nvSpPr>
          <p:cNvPr id="22532" name="Rectangle 4"/>
          <p:cNvSpPr>
            <a:spLocks noChangeArrowheads="1"/>
          </p:cNvSpPr>
          <p:nvPr/>
        </p:nvSpPr>
        <p:spPr bwMode="auto">
          <a:xfrm>
            <a:off x="0" y="472440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sng" strike="noStrike" cap="none" normalizeH="0" baseline="0" dirty="0" smtClean="0">
                <a:ln>
                  <a:noFill/>
                </a:ln>
                <a:solidFill>
                  <a:schemeClr val="accent2">
                    <a:lumMod val="75000"/>
                  </a:schemeClr>
                </a:solidFill>
                <a:effectLst/>
                <a:latin typeface="Agency FB" pitchFamily="34" charset="0"/>
                <a:ea typeface="Calibri" pitchFamily="34" charset="0"/>
                <a:cs typeface="Times New Roman" pitchFamily="18" charset="0"/>
              </a:rPr>
              <a:t>Based on their Mode of application</a:t>
            </a:r>
            <a:endParaRPr kumimoji="0" lang="en-US" sz="2400" b="0" i="0" u="none" strike="noStrike" cap="none" normalizeH="0" baseline="0" dirty="0" smtClean="0">
              <a:ln>
                <a:noFill/>
              </a:ln>
              <a:solidFill>
                <a:schemeClr val="accent2">
                  <a:lumMod val="75000"/>
                </a:schemeClr>
              </a:solidFill>
              <a:effectLst/>
              <a:latin typeface="Agency FB"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Based on mode of applications antibiotics are classified in to two types. They are as follows,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Times New Roman" pitchFamily="18" charset="0"/>
              <a:cs typeface="Times New Roman" pitchFamily="18" charset="0"/>
            </a:endParaRPr>
          </a:p>
          <a:p>
            <a:pPr marL="514350" marR="0" lvl="0" indent="-514350" algn="l" defTabSz="914400" rtl="0" eaLnBrk="0" fontAlgn="base" latinLnBrk="0" hangingPunct="0">
              <a:lnSpc>
                <a:spcPct val="100000"/>
              </a:lnSpc>
              <a:spcBef>
                <a:spcPct val="0"/>
              </a:spcBef>
              <a:spcAft>
                <a:spcPct val="0"/>
              </a:spcAft>
              <a:buClrTx/>
              <a:buSzTx/>
              <a:buAutoNum type="romanLcParenR"/>
              <a:tabLst/>
            </a:pPr>
            <a:r>
              <a:rPr kumimoji="0" lang="en-US" sz="2400" b="0" i="0" u="none" strike="noStrike" cap="none" normalizeH="0" baseline="0" dirty="0" smtClean="0">
                <a:ln>
                  <a:noFill/>
                </a:ln>
                <a:solidFill>
                  <a:schemeClr val="accent2">
                    <a:lumMod val="75000"/>
                  </a:schemeClr>
                </a:solidFill>
                <a:effectLst/>
                <a:latin typeface="Times New Roman" pitchFamily="18" charset="0"/>
                <a:ea typeface="Calibri" pitchFamily="34" charset="0"/>
                <a:cs typeface="Times New Roman" pitchFamily="18" charset="0"/>
              </a:rPr>
              <a:t>Broad spectrum antibiotics     and   ii) Narrow spectrum antibiotics</a:t>
            </a:r>
          </a:p>
          <a:p>
            <a:pPr marL="514350" marR="0" lvl="0" indent="-51435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accent2">
                  <a:lumMod val="75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272</Words>
  <Application>Microsoft Office PowerPoint</Application>
  <PresentationFormat>On-screen Show (4:3)</PresentationFormat>
  <Paragraphs>188</Paragraphs>
  <Slides>26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CS ChemDraw Drawing</vt:lpstr>
      <vt:lpstr> Chemotherapy </vt:lpstr>
      <vt:lpstr> SULPHA DRUGS (OR) ANTIBACTERIALS </vt:lpstr>
      <vt:lpstr> Sulphadiazine </vt:lpstr>
      <vt:lpstr> ANTIMALARIALS </vt:lpstr>
      <vt:lpstr>  Chloroquine (Aralen)  . </vt:lpstr>
      <vt:lpstr> Plasmoquine </vt:lpstr>
      <vt:lpstr>  Arsenical drugs (or) Anti protozoals   </vt:lpstr>
      <vt:lpstr> Salvarsan-606 is a pale yellow hygroscopic powder and it’s readily oxidized by air so sodium salt solution of salvarsan-606 is used. </vt:lpstr>
      <vt:lpstr> Antibiotics (or) Antimicrobials </vt:lpstr>
      <vt:lpstr>Broad spectrum antibiotics  The one antibiotic which may be used against a large number of microorganisms and are capable to curing many diseases called broad spectrum antibiotics.   </vt:lpstr>
      <vt:lpstr>Based on the type of bacteria destroyed  Antibiotic is classified in to two types based on which type of bacteria destroyed by itself.  i) Gram positive antibiotics   ii) Gram negative antibiotics  Gram positive antibiotics   These are active against Gram positive bacteria.  E.g. Penicillins, Tetracylines.   Gram negative antibiotics   These are active against Gram negative bacteria.  E.g. Chloromphenicol.  </vt:lpstr>
      <vt:lpstr> Based on their chemical structure </vt:lpstr>
      <vt:lpstr> Penicillin </vt:lpstr>
      <vt:lpstr>Slide 14</vt:lpstr>
      <vt:lpstr> Penicillin-I (or) Penicillin- F (or) Pent-2-enyl penicillin       Penicillin-II (or) Penicillin- G (or) Benzyl  penicillin        </vt:lpstr>
      <vt:lpstr>Penicillin-III (or) X (or)p-hydroxy benzyl penicillin      Penicillin-IV (or) K (or)n-heptyl penicillin  </vt:lpstr>
      <vt:lpstr>Penicillin-V (or) Phenoxy methyl penicillin </vt:lpstr>
      <vt:lpstr> Penicillins are active against Gram positive bacteria and they shows poor activity against Gram negative bacteria.   Penicillins are the safest drug to the mankind and are broad spectrum antibiotics.   Penicillins have been administrated only by injection.  Limitation of penicillins   In some persons administration of penicillin causes allergic reaction.   Penicillins are sensitive to enzymes (e.g. β-lactamases). This enzyme catalyzes the degradation of penicllins. </vt:lpstr>
      <vt:lpstr>  Amoxicillin and ampicillin   </vt:lpstr>
      <vt:lpstr> Tetracyclines  Tetracyclines are powerful broad spectrum antibiotics against a wide range of human and animal pathogens.            These are active against both Gram positive and negative bacteria, viruses, protozoa and parasites. </vt:lpstr>
      <vt:lpstr>Slide 21</vt:lpstr>
      <vt:lpstr> Streptomycin </vt:lpstr>
      <vt:lpstr> Hormones </vt:lpstr>
      <vt:lpstr> Testosterone </vt:lpstr>
      <vt:lpstr> Progesterone </vt:lpstr>
      <vt:lpstr> Thyroxin 3,5,3′,5′-tetraiodothyronine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Chemotherapy</dc:title>
  <dc:creator>god</dc:creator>
  <cp:lastModifiedBy>Staff</cp:lastModifiedBy>
  <cp:revision>102</cp:revision>
  <dcterms:created xsi:type="dcterms:W3CDTF">2018-01-17T06:34:54Z</dcterms:created>
  <dcterms:modified xsi:type="dcterms:W3CDTF">2018-11-09T05:28:12Z</dcterms:modified>
</cp:coreProperties>
</file>