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2" r:id="rId2"/>
    <p:sldId id="273" r:id="rId3"/>
    <p:sldId id="275" r:id="rId4"/>
    <p:sldId id="276" r:id="rId5"/>
    <p:sldId id="257" r:id="rId6"/>
    <p:sldId id="258" r:id="rId7"/>
    <p:sldId id="259" r:id="rId8"/>
    <p:sldId id="277" r:id="rId9"/>
    <p:sldId id="283" r:id="rId10"/>
    <p:sldId id="260" r:id="rId11"/>
    <p:sldId id="261" r:id="rId12"/>
    <p:sldId id="285" r:id="rId13"/>
    <p:sldId id="262" r:id="rId14"/>
    <p:sldId id="263" r:id="rId15"/>
    <p:sldId id="282" r:id="rId16"/>
    <p:sldId id="264" r:id="rId17"/>
    <p:sldId id="265" r:id="rId18"/>
    <p:sldId id="266" r:id="rId19"/>
    <p:sldId id="280" r:id="rId20"/>
    <p:sldId id="268" r:id="rId21"/>
    <p:sldId id="269" r:id="rId22"/>
    <p:sldId id="287" r:id="rId23"/>
    <p:sldId id="270" r:id="rId24"/>
    <p:sldId id="286" r:id="rId25"/>
    <p:sldId id="271" r:id="rId26"/>
    <p:sldId id="288" r:id="rId27"/>
    <p:sldId id="27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A98D7E5-B4A8-4112-BA9C-744D68D6C46D}" type="datetimeFigureOut">
              <a:rPr lang="en-US" smtClean="0"/>
              <a:pPr/>
              <a:t>1/26/2021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CAB70F6-09C0-4C66-85C3-2AC2FECAC6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98D7E5-B4A8-4112-BA9C-744D68D6C46D}" type="datetimeFigureOut">
              <a:rPr lang="en-US" smtClean="0"/>
              <a:pPr/>
              <a:t>1/26/2021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AB70F6-09C0-4C66-85C3-2AC2FECAC6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98D7E5-B4A8-4112-BA9C-744D68D6C46D}" type="datetimeFigureOut">
              <a:rPr lang="en-US" smtClean="0"/>
              <a:pPr/>
              <a:t>1/26/2021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AB70F6-09C0-4C66-85C3-2AC2FECAC6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98D7E5-B4A8-4112-BA9C-744D68D6C46D}" type="datetimeFigureOut">
              <a:rPr lang="en-US" smtClean="0"/>
              <a:pPr/>
              <a:t>1/26/2021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AB70F6-09C0-4C66-85C3-2AC2FECAC66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A98D7E5-B4A8-4112-BA9C-744D68D6C46D}" type="datetimeFigureOut">
              <a:rPr lang="en-US" smtClean="0"/>
              <a:pPr/>
              <a:t>1/26/2021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AB70F6-09C0-4C66-85C3-2AC2FECAC66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A98D7E5-B4A8-4112-BA9C-744D68D6C46D}" type="datetimeFigureOut">
              <a:rPr lang="en-US" smtClean="0"/>
              <a:pPr/>
              <a:t>1/26/2021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CAB70F6-09C0-4C66-85C3-2AC2FECAC66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A98D7E5-B4A8-4112-BA9C-744D68D6C46D}" type="datetimeFigureOut">
              <a:rPr lang="en-US" smtClean="0"/>
              <a:pPr/>
              <a:t>1/26/2021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CAB70F6-09C0-4C66-85C3-2AC2FECAC66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A98D7E5-B4A8-4112-BA9C-744D68D6C46D}" type="datetimeFigureOut">
              <a:rPr lang="en-US" smtClean="0"/>
              <a:pPr/>
              <a:t>1/26/2021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CAB70F6-09C0-4C66-85C3-2AC2FECAC66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A98D7E5-B4A8-4112-BA9C-744D68D6C46D}" type="datetimeFigureOut">
              <a:rPr lang="en-US" smtClean="0"/>
              <a:pPr/>
              <a:t>1/26/2021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CAB70F6-09C0-4C66-85C3-2AC2FECAC6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A98D7E5-B4A8-4112-BA9C-744D68D6C46D}" type="datetimeFigureOut">
              <a:rPr lang="en-US" smtClean="0"/>
              <a:pPr/>
              <a:t>1/26/2021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CAB70F6-09C0-4C66-85C3-2AC2FECAC66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A98D7E5-B4A8-4112-BA9C-744D68D6C46D}" type="datetimeFigureOut">
              <a:rPr lang="en-US" smtClean="0"/>
              <a:pPr/>
              <a:t>1/26/2021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CAB70F6-09C0-4C66-85C3-2AC2FECAC66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A98D7E5-B4A8-4112-BA9C-744D68D6C46D}" type="datetimeFigureOut">
              <a:rPr lang="en-US" smtClean="0"/>
              <a:pPr/>
              <a:t>1/26/2021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CAB70F6-09C0-4C66-85C3-2AC2FECAC6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iss\Desktop\images.jpg"/>
          <p:cNvPicPr>
            <a:picLocks noGrp="1" noChangeAspect="1" noChangeArrowheads="1"/>
          </p:cNvPicPr>
          <p:nvPr>
            <p:ph idx="1"/>
          </p:nvPr>
        </p:nvPicPr>
        <p:blipFill>
          <a:blip r:embed="rId2"/>
          <a:srcRect/>
          <a:stretch>
            <a:fillRect/>
          </a:stretch>
        </p:blipFill>
        <p:spPr bwMode="auto">
          <a:xfrm>
            <a:off x="595423" y="609601"/>
            <a:ext cx="7938977" cy="3733799"/>
          </a:xfrm>
          <a:prstGeom prst="rect">
            <a:avLst/>
          </a:prstGeom>
          <a:noFill/>
        </p:spPr>
      </p:pic>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AIR POLLUTION</a:t>
            </a:r>
            <a:endParaRPr lang="en-US" b="1" dirty="0"/>
          </a:p>
        </p:txBody>
      </p:sp>
      <p:sp>
        <p:nvSpPr>
          <p:cNvPr id="8" name="TextBox 7"/>
          <p:cNvSpPr txBox="1"/>
          <p:nvPr/>
        </p:nvSpPr>
        <p:spPr>
          <a:xfrm>
            <a:off x="3124200" y="4191000"/>
            <a:ext cx="5638800" cy="1754326"/>
          </a:xfrm>
          <a:prstGeom prst="rect">
            <a:avLst/>
          </a:prstGeom>
          <a:noFill/>
        </p:spPr>
        <p:txBody>
          <a:bodyPr wrap="square" rtlCol="0">
            <a:spAutoFit/>
          </a:bodyPr>
          <a:lstStyle/>
          <a:p>
            <a:pPr algn="ctr">
              <a:defRPr/>
            </a:pPr>
            <a:endParaRPr lang="en-US" sz="1200" dirty="0" smtClean="0">
              <a:solidFill>
                <a:schemeClr val="accent3"/>
              </a:solidFill>
              <a:latin typeface="Andalus" pitchFamily="18" charset="-78"/>
              <a:cs typeface="Andalus" pitchFamily="18" charset="-78"/>
            </a:endParaRPr>
          </a:p>
          <a:p>
            <a:pPr algn="ctr">
              <a:defRPr/>
            </a:pPr>
            <a:endParaRPr lang="en-US" sz="1200" dirty="0" smtClean="0">
              <a:solidFill>
                <a:schemeClr val="bg2">
                  <a:lumMod val="25000"/>
                </a:schemeClr>
              </a:solidFill>
              <a:latin typeface="Andalus" pitchFamily="18" charset="-78"/>
              <a:cs typeface="Andalus" pitchFamily="18" charset="-78"/>
            </a:endParaRPr>
          </a:p>
          <a:p>
            <a:pPr algn="ctr">
              <a:defRPr/>
            </a:pPr>
            <a:r>
              <a:rPr lang="en-US" sz="1400" dirty="0" smtClean="0">
                <a:solidFill>
                  <a:srgbClr val="FF0000"/>
                </a:solidFill>
                <a:latin typeface="Andalus" pitchFamily="18" charset="-78"/>
                <a:cs typeface="Andalus" pitchFamily="18" charset="-78"/>
              </a:rPr>
              <a:t>By</a:t>
            </a:r>
            <a:r>
              <a:rPr lang="en-US" sz="1400" dirty="0" smtClean="0">
                <a:solidFill>
                  <a:srgbClr val="FF0000"/>
                </a:solidFill>
              </a:rPr>
              <a:t> </a:t>
            </a:r>
          </a:p>
          <a:p>
            <a:pPr algn="ctr">
              <a:defRPr/>
            </a:pPr>
            <a:r>
              <a:rPr lang="en-US" sz="1400" dirty="0" smtClean="0">
                <a:solidFill>
                  <a:srgbClr val="FF0000"/>
                </a:solidFill>
                <a:latin typeface="Aharoni" pitchFamily="2" charset="-79"/>
                <a:cs typeface="Aharoni" pitchFamily="2" charset="-79"/>
              </a:rPr>
              <a:t>A.M.RASHIDA BANU</a:t>
            </a:r>
          </a:p>
          <a:p>
            <a:pPr algn="ctr">
              <a:defRPr/>
            </a:pPr>
            <a:r>
              <a:rPr lang="en-US" sz="1400" dirty="0" smtClean="0">
                <a:solidFill>
                  <a:srgbClr val="FF0000"/>
                </a:solidFill>
                <a:latin typeface="Aharoni" pitchFamily="2" charset="-79"/>
                <a:cs typeface="Aharoni" pitchFamily="2" charset="-79"/>
              </a:rPr>
              <a:t>ASSISTANT PROFESSOR </a:t>
            </a:r>
          </a:p>
          <a:p>
            <a:pPr algn="ctr">
              <a:defRPr/>
            </a:pPr>
            <a:r>
              <a:rPr lang="en-US" sz="1400" dirty="0" smtClean="0">
                <a:solidFill>
                  <a:srgbClr val="FF0000"/>
                </a:solidFill>
                <a:latin typeface="Aharoni" pitchFamily="2" charset="-79"/>
                <a:cs typeface="Aharoni" pitchFamily="2" charset="-79"/>
              </a:rPr>
              <a:t>DEPARTMENT OF BOTANY</a:t>
            </a:r>
          </a:p>
          <a:p>
            <a:pPr algn="ctr">
              <a:defRPr/>
            </a:pPr>
            <a:r>
              <a:rPr lang="en-US" sz="1400" dirty="0" smtClean="0">
                <a:solidFill>
                  <a:srgbClr val="FF0000"/>
                </a:solidFill>
                <a:latin typeface="Aharoni" pitchFamily="2" charset="-79"/>
                <a:cs typeface="Aharoni" pitchFamily="2" charset="-79"/>
              </a:rPr>
              <a:t>HAJEE KARUTHA ROWHER HOWDIA COLLEGE, UTHAMAPALAYAM</a:t>
            </a:r>
            <a:endParaRPr lang="en-US" sz="1400" dirty="0">
              <a:solidFill>
                <a:srgbClr val="FF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43000" y="152400"/>
            <a:ext cx="7620000" cy="1524000"/>
          </a:xfrm>
        </p:spPr>
        <p:txBody>
          <a:bodyPr>
            <a:normAutofit fontScale="90000"/>
          </a:bodyPr>
          <a:lstStyle/>
          <a:p>
            <a:pPr algn="ctr"/>
            <a:r>
              <a:rPr lang="en-IN" b="1" dirty="0" smtClean="0">
                <a:solidFill>
                  <a:srgbClr val="FF0000"/>
                </a:solidFill>
              </a:rPr>
              <a:t/>
            </a:r>
            <a:br>
              <a:rPr lang="en-IN" b="1"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dirty="0" smtClean="0">
                <a:solidFill>
                  <a:srgbClr val="FF0000"/>
                </a:solidFill>
              </a:rPr>
              <a:t/>
            </a:r>
            <a:br>
              <a:rPr lang="en-IN" dirty="0" smtClean="0">
                <a:solidFill>
                  <a:srgbClr val="FF0000"/>
                </a:solidFill>
              </a:rPr>
            </a:br>
            <a:r>
              <a:rPr lang="en-IN" b="1" dirty="0" smtClean="0">
                <a:solidFill>
                  <a:srgbClr val="FF0000"/>
                </a:solidFill>
              </a:rPr>
              <a:t>Effects </a:t>
            </a:r>
            <a:r>
              <a:rPr lang="en-IN" b="1" dirty="0">
                <a:solidFill>
                  <a:srgbClr val="FF0000"/>
                </a:solidFill>
              </a:rPr>
              <a:t>of air pollution</a:t>
            </a:r>
            <a:r>
              <a:rPr lang="en-US" dirty="0"/>
              <a:t/>
            </a:r>
            <a:br>
              <a:rPr lang="en-US" dirty="0"/>
            </a:br>
            <a:endParaRPr lang="en-US" dirty="0"/>
          </a:p>
        </p:txBody>
      </p:sp>
      <p:sp>
        <p:nvSpPr>
          <p:cNvPr id="4" name="Subtitle 3"/>
          <p:cNvSpPr>
            <a:spLocks noGrp="1"/>
          </p:cNvSpPr>
          <p:nvPr>
            <p:ph type="subTitle" idx="1"/>
          </p:nvPr>
        </p:nvSpPr>
        <p:spPr>
          <a:xfrm>
            <a:off x="685800" y="1371600"/>
            <a:ext cx="7772400" cy="5029200"/>
          </a:xfrm>
        </p:spPr>
        <p:txBody>
          <a:bodyPr>
            <a:normAutofit/>
          </a:bodyPr>
          <a:lstStyle/>
          <a:p>
            <a:pPr lvl="0" algn="l"/>
            <a:r>
              <a:rPr lang="en-US" b="1" dirty="0" smtClean="0">
                <a:solidFill>
                  <a:srgbClr val="FF0000"/>
                </a:solidFill>
              </a:rPr>
              <a:t>Death</a:t>
            </a:r>
            <a:r>
              <a:rPr lang="en-US" dirty="0" smtClean="0">
                <a:solidFill>
                  <a:schemeClr val="tx1"/>
                </a:solidFill>
              </a:rPr>
              <a:t> -</a:t>
            </a:r>
            <a:r>
              <a:rPr lang="en-US" sz="2400" dirty="0" smtClean="0">
                <a:solidFill>
                  <a:schemeClr val="tx1"/>
                </a:solidFill>
              </a:rPr>
              <a:t>When air is polluted with poisonous gases, death comes as a result immediately. Bhopal episode is a good example.</a:t>
            </a:r>
          </a:p>
          <a:p>
            <a:pPr algn="l"/>
            <a:r>
              <a:rPr lang="en-IN" b="1" dirty="0" smtClean="0">
                <a:solidFill>
                  <a:srgbClr val="FF0000"/>
                </a:solidFill>
              </a:rPr>
              <a:t>Bhopal </a:t>
            </a:r>
            <a:r>
              <a:rPr lang="en-IN" b="1" dirty="0">
                <a:solidFill>
                  <a:srgbClr val="FF0000"/>
                </a:solidFill>
              </a:rPr>
              <a:t>Episode</a:t>
            </a:r>
            <a:r>
              <a:rPr lang="en-IN" b="1" dirty="0" smtClean="0">
                <a:solidFill>
                  <a:schemeClr val="tx1"/>
                </a:solidFill>
              </a:rPr>
              <a:t>:</a:t>
            </a:r>
            <a:r>
              <a:rPr lang="en-IN" dirty="0" smtClean="0">
                <a:solidFill>
                  <a:schemeClr val="tx1"/>
                </a:solidFill>
              </a:rPr>
              <a:t> </a:t>
            </a:r>
            <a:r>
              <a:rPr lang="en-IN" sz="2400" dirty="0" smtClean="0">
                <a:solidFill>
                  <a:schemeClr val="tx1"/>
                </a:solidFill>
              </a:rPr>
              <a:t>On 2nd December 1984 about 3000 human beings died, about 5000 paralyzed and thousands of cattle, birds, dogs and cats died in one night at Bhopal. </a:t>
            </a:r>
          </a:p>
          <a:p>
            <a:pPr algn="l"/>
            <a:r>
              <a:rPr lang="en-IN" sz="2400" dirty="0" smtClean="0">
                <a:solidFill>
                  <a:schemeClr val="tx1"/>
                </a:solidFill>
              </a:rPr>
              <a:t>Due to the leakage of </a:t>
            </a:r>
            <a:r>
              <a:rPr lang="en-IN" sz="2400" b="1" dirty="0" err="1" smtClean="0">
                <a:solidFill>
                  <a:schemeClr val="tx1"/>
                </a:solidFill>
              </a:rPr>
              <a:t>methylisocyanate</a:t>
            </a:r>
            <a:r>
              <a:rPr lang="en-IN" sz="2400" dirty="0" smtClean="0">
                <a:solidFill>
                  <a:schemeClr val="tx1"/>
                </a:solidFill>
              </a:rPr>
              <a:t> (toxic gas) into the air from an insecticide plant managed by Union Carbide.</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endParaRPr lang="en-US" b="1" dirty="0" smtClean="0"/>
          </a:p>
          <a:p>
            <a:pPr lvl="0"/>
            <a:endParaRPr lang="en-US" b="1" dirty="0"/>
          </a:p>
          <a:p>
            <a:pPr lvl="0"/>
            <a:r>
              <a:rPr lang="en-US" b="1" dirty="0" err="1" smtClean="0">
                <a:solidFill>
                  <a:srgbClr val="FF0000"/>
                </a:solidFill>
              </a:rPr>
              <a:t>Chlorosis</a:t>
            </a:r>
            <a:r>
              <a:rPr lang="en-US" dirty="0" smtClean="0"/>
              <a:t>- </a:t>
            </a:r>
            <a:r>
              <a:rPr lang="en-US" dirty="0"/>
              <a:t>The disappearance of chlorophyll is called </a:t>
            </a:r>
            <a:r>
              <a:rPr lang="en-US" dirty="0" err="1"/>
              <a:t>chlorosis</a:t>
            </a:r>
            <a:r>
              <a:rPr lang="en-US" dirty="0"/>
              <a:t>. It caused by </a:t>
            </a:r>
            <a:r>
              <a:rPr lang="en-US" b="1" dirty="0"/>
              <a:t>SO2 and fluorides</a:t>
            </a:r>
            <a:r>
              <a:rPr lang="en-US" dirty="0"/>
              <a:t> present in the air</a:t>
            </a:r>
            <a:r>
              <a:rPr lang="en-US" dirty="0" smtClean="0"/>
              <a:t>.</a:t>
            </a:r>
          </a:p>
          <a:p>
            <a:pPr lvl="0"/>
            <a:endParaRPr lang="en-US" dirty="0"/>
          </a:p>
          <a:p>
            <a:r>
              <a:rPr lang="en-US" dirty="0"/>
              <a:t> </a:t>
            </a:r>
            <a:r>
              <a:rPr lang="en-IN" b="1" dirty="0">
                <a:solidFill>
                  <a:srgbClr val="FF0000"/>
                </a:solidFill>
              </a:rPr>
              <a:t>Necrosi</a:t>
            </a:r>
            <a:r>
              <a:rPr lang="en-IN" dirty="0">
                <a:solidFill>
                  <a:srgbClr val="FF0000"/>
                </a:solidFill>
              </a:rPr>
              <a:t>s</a:t>
            </a:r>
            <a:r>
              <a:rPr lang="en-IN" dirty="0"/>
              <a:t>-The breakdown of cell is called necrosis. It is caused SO2, nitrogen </a:t>
            </a:r>
            <a:r>
              <a:rPr lang="en-IN" dirty="0" err="1"/>
              <a:t>di</a:t>
            </a:r>
            <a:r>
              <a:rPr lang="en-IN" dirty="0"/>
              <a:t>-oxide, ozone and fluorides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1266" name="Picture 2" descr="C:\Users\Miss\Desktop\Figure-4_Garrec_version-anglaise.jpg"/>
          <p:cNvPicPr>
            <a:picLocks noGrp="1" noChangeAspect="1" noChangeArrowheads="1"/>
          </p:cNvPicPr>
          <p:nvPr>
            <p:ph idx="1"/>
          </p:nvPr>
        </p:nvPicPr>
        <p:blipFill>
          <a:blip r:embed="rId2"/>
          <a:srcRect/>
          <a:stretch>
            <a:fillRect/>
          </a:stretch>
        </p:blipFill>
        <p:spPr bwMode="auto">
          <a:xfrm>
            <a:off x="762000" y="457200"/>
            <a:ext cx="7324981" cy="549923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5867400"/>
          </a:xfrm>
        </p:spPr>
        <p:txBody>
          <a:bodyPr>
            <a:noAutofit/>
          </a:bodyPr>
          <a:lstStyle/>
          <a:p>
            <a:pPr algn="l"/>
            <a:r>
              <a:rPr lang="en-IN" sz="2800" b="1" dirty="0">
                <a:solidFill>
                  <a:srgbClr val="FF0000"/>
                </a:solidFill>
              </a:rPr>
              <a:t>Green House Effect</a:t>
            </a:r>
            <a:r>
              <a:rPr lang="en-IN" sz="2800" dirty="0">
                <a:solidFill>
                  <a:srgbClr val="FF0000"/>
                </a:solidFill>
              </a:rPr>
              <a:t> </a:t>
            </a:r>
            <a:r>
              <a:rPr lang="en-IN" sz="2800" dirty="0" smtClean="0"/>
              <a:t>–CO2 </a:t>
            </a:r>
            <a:r>
              <a:rPr lang="en-IN" sz="2800" dirty="0"/>
              <a:t>content of the air is increasing at the rate of </a:t>
            </a:r>
            <a:r>
              <a:rPr lang="en-IN" sz="2800" b="1" dirty="0"/>
              <a:t>0.4%</a:t>
            </a:r>
            <a:r>
              <a:rPr lang="en-IN" sz="2800" dirty="0"/>
              <a:t> per annum. </a:t>
            </a:r>
            <a:r>
              <a:rPr lang="en-IN" sz="2800" dirty="0" smtClean="0"/>
              <a:t/>
            </a:r>
            <a:br>
              <a:rPr lang="en-IN" sz="2800" dirty="0" smtClean="0"/>
            </a:br>
            <a:r>
              <a:rPr lang="en-IN" sz="2800" dirty="0" smtClean="0"/>
              <a:t>Results </a:t>
            </a:r>
            <a:r>
              <a:rPr lang="en-IN" sz="2800" dirty="0"/>
              <a:t>in an appreciable warming up of the Earth. This is called green house effect</a:t>
            </a:r>
            <a:r>
              <a:rPr lang="en-IN" sz="2800" dirty="0" smtClean="0"/>
              <a:t>.</a:t>
            </a:r>
            <a:br>
              <a:rPr lang="en-IN" sz="2800" dirty="0" smtClean="0"/>
            </a:br>
            <a:r>
              <a:rPr lang="en-IN" sz="2800" dirty="0" smtClean="0"/>
              <a:t>  </a:t>
            </a:r>
            <a:br>
              <a:rPr lang="en-IN" sz="2800" dirty="0" smtClean="0"/>
            </a:br>
            <a:r>
              <a:rPr lang="en-IN" sz="2800" dirty="0" smtClean="0"/>
              <a:t>Cause </a:t>
            </a:r>
            <a:r>
              <a:rPr lang="en-IN" sz="2800" dirty="0"/>
              <a:t>the melting of polar ice caps resulting in a rise of nearly 60 feet on the sea level. </a:t>
            </a:r>
            <a:r>
              <a:rPr lang="en-IN" sz="2800" dirty="0" smtClean="0"/>
              <a:t/>
            </a:r>
            <a:br>
              <a:rPr lang="en-IN" sz="2800" dirty="0" smtClean="0"/>
            </a:br>
            <a:r>
              <a:rPr lang="en-IN" sz="2800" dirty="0" smtClean="0"/>
              <a:t/>
            </a:r>
            <a:br>
              <a:rPr lang="en-IN" sz="2800" dirty="0" smtClean="0"/>
            </a:br>
            <a:r>
              <a:rPr lang="en-IN" sz="2800" dirty="0" smtClean="0"/>
              <a:t>Coastal </a:t>
            </a:r>
            <a:r>
              <a:rPr lang="en-IN" sz="2800" dirty="0"/>
              <a:t>regions and low lying areas all over the world will be going under water.</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l"/>
            <a:r>
              <a:rPr lang="en-IN" sz="3600" b="1" dirty="0">
                <a:solidFill>
                  <a:srgbClr val="FF0000"/>
                </a:solidFill>
              </a:rPr>
              <a:t>Crop losses-</a:t>
            </a:r>
            <a:r>
              <a:rPr lang="en-IN" sz="3600" dirty="0">
                <a:solidFill>
                  <a:srgbClr val="FF0000"/>
                </a:solidFill>
              </a:rPr>
              <a:t> </a:t>
            </a:r>
            <a:r>
              <a:rPr lang="en-IN" sz="3600" dirty="0"/>
              <a:t>Heavy loss of crop plants is caused by smog. Smog denotes a combination of smoke and fog</a:t>
            </a:r>
            <a:r>
              <a:rPr lang="en-IN" sz="3600" dirty="0" smtClean="0"/>
              <a:t>.</a:t>
            </a:r>
            <a:br>
              <a:rPr lang="en-IN" sz="3600" dirty="0" smtClean="0"/>
            </a:br>
            <a:r>
              <a:rPr lang="en-IN" sz="3600" dirty="0" smtClean="0"/>
              <a:t/>
            </a:r>
            <a:br>
              <a:rPr lang="en-IN" sz="3600" dirty="0" smtClean="0"/>
            </a:br>
            <a:r>
              <a:rPr lang="en-IN" sz="3600" dirty="0" smtClean="0"/>
              <a:t>The </a:t>
            </a:r>
            <a:r>
              <a:rPr lang="en-IN" sz="3600" dirty="0"/>
              <a:t>important components of smog are ozone and </a:t>
            </a:r>
            <a:r>
              <a:rPr lang="en-IN" sz="3600" b="1" dirty="0"/>
              <a:t>PAN</a:t>
            </a:r>
            <a:r>
              <a:rPr lang="en-IN" sz="3600" dirty="0"/>
              <a:t> (</a:t>
            </a:r>
            <a:r>
              <a:rPr lang="en-IN" sz="3600" dirty="0" err="1"/>
              <a:t>Peroxy</a:t>
            </a:r>
            <a:r>
              <a:rPr lang="en-IN" sz="3600" dirty="0"/>
              <a:t> Acetyl Nitrate). </a:t>
            </a:r>
            <a:r>
              <a:rPr lang="en-IN" sz="3600" dirty="0" smtClean="0"/>
              <a:t/>
            </a:r>
            <a:br>
              <a:rPr lang="en-IN" sz="3600" dirty="0" smtClean="0"/>
            </a:br>
            <a:r>
              <a:rPr lang="en-IN" sz="3600" dirty="0"/>
              <a:t/>
            </a:r>
            <a:br>
              <a:rPr lang="en-IN" sz="3600" dirty="0"/>
            </a:br>
            <a:r>
              <a:rPr lang="en-IN" sz="3600" dirty="0" smtClean="0"/>
              <a:t>Damages </a:t>
            </a:r>
            <a:r>
              <a:rPr lang="en-IN" sz="3600" dirty="0"/>
              <a:t>leafy vegetables, cereals, textile crops, ornamental plants, fruits and forest trees</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Miss\Desktop\air-pollution_fig3_effet-pollution-atmospherique-sante.jpg"/>
          <p:cNvPicPr>
            <a:picLocks noChangeAspect="1" noChangeArrowheads="1"/>
          </p:cNvPicPr>
          <p:nvPr/>
        </p:nvPicPr>
        <p:blipFill>
          <a:blip r:embed="rId2"/>
          <a:srcRect/>
          <a:stretch>
            <a:fillRect/>
          </a:stretch>
        </p:blipFill>
        <p:spPr bwMode="auto">
          <a:xfrm>
            <a:off x="1016000" y="762000"/>
            <a:ext cx="7137400" cy="53530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lvl="0" algn="l"/>
            <a:r>
              <a:rPr lang="en-US" sz="3600" b="1" dirty="0">
                <a:solidFill>
                  <a:srgbClr val="FF0000"/>
                </a:solidFill>
              </a:rPr>
              <a:t>Respiratory Disorders </a:t>
            </a:r>
            <a:r>
              <a:rPr lang="en-US" sz="3600" b="1" dirty="0"/>
              <a:t>- </a:t>
            </a:r>
            <a:r>
              <a:rPr lang="en-US" sz="3100" dirty="0"/>
              <a:t>Excessive ethylene accelerates respiration causing immature senescence (old age) and </a:t>
            </a:r>
            <a:r>
              <a:rPr lang="en-US" sz="3100" b="1" dirty="0"/>
              <a:t>abscission </a:t>
            </a:r>
            <a:r>
              <a:rPr lang="en-US" sz="3100" dirty="0"/>
              <a:t>(accumulation of yellow fluid (pus) in the body</a:t>
            </a:r>
            <a:r>
              <a:rPr lang="en-US" sz="3100" dirty="0" smtClean="0"/>
              <a:t>).</a:t>
            </a:r>
            <a:r>
              <a:rPr lang="en-US" sz="3600" dirty="0" smtClean="0"/>
              <a:t/>
            </a:r>
            <a:br>
              <a:rPr lang="en-US" sz="3600" dirty="0" smtClean="0"/>
            </a:br>
            <a:r>
              <a:rPr lang="en-US" sz="3600" dirty="0" smtClean="0"/>
              <a:t> </a:t>
            </a:r>
            <a:br>
              <a:rPr lang="en-US" sz="3600" dirty="0" smtClean="0"/>
            </a:br>
            <a:r>
              <a:rPr lang="en-US" sz="3600" dirty="0" err="1" smtClean="0">
                <a:solidFill>
                  <a:srgbClr val="FF0000"/>
                </a:solidFill>
              </a:rPr>
              <a:t>Aldehydes</a:t>
            </a:r>
            <a:r>
              <a:rPr lang="en-US" sz="3600" dirty="0" smtClean="0"/>
              <a:t> </a:t>
            </a:r>
            <a:r>
              <a:rPr lang="en-US" sz="3100" dirty="0"/>
              <a:t>irritate nasal and respiratory tracts. Chlorine and </a:t>
            </a:r>
            <a:r>
              <a:rPr lang="en-US" sz="3100" dirty="0" err="1"/>
              <a:t>phosgenes</a:t>
            </a:r>
            <a:r>
              <a:rPr lang="en-US" sz="3100" dirty="0"/>
              <a:t> (carbonyl chloride) cause </a:t>
            </a:r>
            <a:r>
              <a:rPr lang="en-US" sz="3100" b="1" dirty="0"/>
              <a:t>pulmonary </a:t>
            </a:r>
            <a:r>
              <a:rPr lang="en-US" sz="3100" b="1" dirty="0" err="1"/>
              <a:t>oedema</a:t>
            </a:r>
            <a:r>
              <a:rPr lang="en-US" sz="3100" dirty="0"/>
              <a:t>. </a:t>
            </a:r>
            <a:r>
              <a:rPr lang="en-US" sz="3600" dirty="0" smtClean="0"/>
              <a:t/>
            </a:r>
            <a:br>
              <a:rPr lang="en-US" sz="3600" dirty="0" smtClean="0"/>
            </a:br>
            <a:r>
              <a:rPr lang="en-US" sz="3600" dirty="0"/>
              <a:t/>
            </a:r>
            <a:br>
              <a:rPr lang="en-US" sz="3600" dirty="0"/>
            </a:br>
            <a:r>
              <a:rPr lang="en-IN" sz="3100" dirty="0" smtClean="0">
                <a:solidFill>
                  <a:srgbClr val="FF0000"/>
                </a:solidFill>
              </a:rPr>
              <a:t>H</a:t>
            </a:r>
            <a:r>
              <a:rPr lang="en-IN" sz="2000" dirty="0" smtClean="0">
                <a:solidFill>
                  <a:srgbClr val="FF0000"/>
                </a:solidFill>
              </a:rPr>
              <a:t>2</a:t>
            </a:r>
            <a:r>
              <a:rPr lang="en-IN" sz="3100" dirty="0" smtClean="0">
                <a:solidFill>
                  <a:srgbClr val="FF0000"/>
                </a:solidFill>
              </a:rPr>
              <a:t>S</a:t>
            </a:r>
            <a:r>
              <a:rPr lang="en-IN" sz="3100" dirty="0" smtClean="0"/>
              <a:t> </a:t>
            </a:r>
            <a:r>
              <a:rPr lang="en-IN" sz="3100" dirty="0"/>
              <a:t>smells like rotten eggs and causes nausea</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fontScale="90000"/>
          </a:bodyPr>
          <a:lstStyle/>
          <a:p>
            <a:pPr lvl="0" algn="l"/>
            <a:r>
              <a:rPr lang="en-US" sz="3600" b="1" dirty="0">
                <a:solidFill>
                  <a:srgbClr val="FF0000"/>
                </a:solidFill>
              </a:rPr>
              <a:t>Vomiting</a:t>
            </a:r>
            <a:r>
              <a:rPr lang="en-US" sz="3600" dirty="0"/>
              <a:t>- </a:t>
            </a:r>
            <a:r>
              <a:rPr lang="en-US" sz="3600" dirty="0">
                <a:solidFill>
                  <a:srgbClr val="FF0000"/>
                </a:solidFill>
              </a:rPr>
              <a:t>So2</a:t>
            </a:r>
            <a:r>
              <a:rPr lang="en-US" sz="3600" dirty="0"/>
              <a:t> causes vomiting</a:t>
            </a:r>
            <a:r>
              <a:rPr lang="en-US" sz="3600" dirty="0" smtClean="0"/>
              <a:t>.</a:t>
            </a:r>
            <a:br>
              <a:rPr lang="en-US" sz="3600" dirty="0" smtClean="0"/>
            </a:br>
            <a:r>
              <a:rPr lang="en-US" sz="3600" dirty="0"/>
              <a:t/>
            </a:r>
            <a:br>
              <a:rPr lang="en-US" sz="3600" dirty="0"/>
            </a:br>
            <a:r>
              <a:rPr lang="en-US" sz="3600" dirty="0"/>
              <a:t> </a:t>
            </a:r>
            <a:r>
              <a:rPr lang="en-US" sz="3600" b="1" dirty="0">
                <a:solidFill>
                  <a:srgbClr val="FF0000"/>
                </a:solidFill>
              </a:rPr>
              <a:t>Jaundice</a:t>
            </a:r>
            <a:r>
              <a:rPr lang="en-US" sz="3600" dirty="0"/>
              <a:t>- Arsines induce RBC breakdown and jaundice</a:t>
            </a:r>
            <a:r>
              <a:rPr lang="en-US" sz="3600" dirty="0" smtClean="0"/>
              <a:t>.</a:t>
            </a:r>
            <a:br>
              <a:rPr lang="en-US" sz="3600" dirty="0" smtClean="0"/>
            </a:br>
            <a:r>
              <a:rPr lang="en-US" sz="3600" dirty="0"/>
              <a:t/>
            </a:r>
            <a:br>
              <a:rPr lang="en-US" sz="3600" dirty="0"/>
            </a:br>
            <a:r>
              <a:rPr lang="en-US" sz="3600" b="1" dirty="0">
                <a:solidFill>
                  <a:srgbClr val="FF0000"/>
                </a:solidFill>
              </a:rPr>
              <a:t>Oxygen Carrying capacity- </a:t>
            </a:r>
            <a:r>
              <a:rPr lang="en-US" sz="3600" dirty="0"/>
              <a:t>CO reduces 02 carrying capacity of RBC by its permanent combination with </a:t>
            </a:r>
            <a:r>
              <a:rPr lang="en-US" sz="3600" dirty="0" err="1"/>
              <a:t>haemoglobin</a:t>
            </a:r>
            <a:r>
              <a:rPr lang="en-US" sz="3600" dirty="0" smtClean="0"/>
              <a:t>.</a:t>
            </a:r>
            <a:br>
              <a:rPr lang="en-US" sz="3600" dirty="0" smtClean="0"/>
            </a:br>
            <a:r>
              <a:rPr lang="en-US" sz="3600" dirty="0"/>
              <a:t/>
            </a:r>
            <a:br>
              <a:rPr lang="en-US" sz="3600" dirty="0"/>
            </a:br>
            <a:r>
              <a:rPr lang="en-US" sz="3600" b="1" dirty="0">
                <a:solidFill>
                  <a:srgbClr val="FF0000"/>
                </a:solidFill>
              </a:rPr>
              <a:t>Coughing</a:t>
            </a:r>
            <a:r>
              <a:rPr lang="en-US" sz="3600" b="1" dirty="0"/>
              <a:t>- </a:t>
            </a:r>
            <a:r>
              <a:rPr lang="en-US" sz="3600" dirty="0"/>
              <a:t>Sling is induced by </a:t>
            </a:r>
            <a:r>
              <a:rPr lang="en-US" sz="3600" dirty="0" err="1"/>
              <a:t>phosgenes</a:t>
            </a:r>
            <a:r>
              <a:rPr lang="en-US" sz="3600" dirty="0"/>
              <a:t> (carbonyl chloride).</a:t>
            </a:r>
            <a:br>
              <a:rPr lang="en-US" sz="3600" dirty="0"/>
            </a:b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248400"/>
          </a:xfrm>
        </p:spPr>
        <p:txBody>
          <a:bodyPr>
            <a:normAutofit/>
          </a:bodyPr>
          <a:lstStyle/>
          <a:p>
            <a:pPr lvl="0" algn="l"/>
            <a:r>
              <a:rPr lang="en-US" sz="3200" b="1" dirty="0">
                <a:solidFill>
                  <a:srgbClr val="FF0000"/>
                </a:solidFill>
              </a:rPr>
              <a:t>Headache</a:t>
            </a:r>
            <a:r>
              <a:rPr lang="en-US" sz="3200" b="1" dirty="0"/>
              <a:t>- SO2 </a:t>
            </a:r>
            <a:r>
              <a:rPr lang="en-US" sz="3200" dirty="0"/>
              <a:t>causes </a:t>
            </a:r>
            <a:r>
              <a:rPr lang="en-US" sz="3200" dirty="0" smtClean="0"/>
              <a:t>headache</a:t>
            </a:r>
            <a:br>
              <a:rPr lang="en-US" sz="3200" dirty="0" smtClean="0"/>
            </a:br>
            <a:r>
              <a:rPr lang="en-US" sz="3200" dirty="0"/>
              <a:t/>
            </a:r>
            <a:br>
              <a:rPr lang="en-US" sz="3200" dirty="0"/>
            </a:br>
            <a:r>
              <a:rPr lang="en-US" sz="3200" b="1" dirty="0">
                <a:solidFill>
                  <a:srgbClr val="FF0000"/>
                </a:solidFill>
              </a:rPr>
              <a:t>Cancer</a:t>
            </a:r>
            <a:r>
              <a:rPr lang="en-US" sz="3200" dirty="0"/>
              <a:t> </a:t>
            </a:r>
            <a:r>
              <a:rPr lang="en-US" sz="3200" dirty="0" smtClean="0"/>
              <a:t>-air </a:t>
            </a:r>
            <a:r>
              <a:rPr lang="en-US" sz="3200" dirty="0"/>
              <a:t>pollutants like ash, soot, smoke on chromium, nickel and radioactive elements</a:t>
            </a:r>
            <a:r>
              <a:rPr lang="en-US" sz="3200" dirty="0" smtClean="0"/>
              <a:t>.</a:t>
            </a:r>
            <a:br>
              <a:rPr lang="en-US" sz="3200" dirty="0" smtClean="0"/>
            </a:br>
            <a:r>
              <a:rPr lang="en-US" sz="3200" dirty="0"/>
              <a:t/>
            </a:r>
            <a:br>
              <a:rPr lang="en-US" sz="3200" dirty="0"/>
            </a:br>
            <a:r>
              <a:rPr lang="en-US" sz="3200" b="1" dirty="0">
                <a:solidFill>
                  <a:srgbClr val="FF0000"/>
                </a:solidFill>
              </a:rPr>
              <a:t>Mutation</a:t>
            </a:r>
            <a:r>
              <a:rPr lang="en-US" sz="3200" dirty="0"/>
              <a:t> - Radioactive elements produce mutation. Ozone produces chromosomal aberrations</a:t>
            </a:r>
            <a:r>
              <a:rPr lang="en-US" sz="3200" dirty="0" smtClean="0"/>
              <a:t>.</a:t>
            </a:r>
            <a:br>
              <a:rPr lang="en-US" sz="3200" dirty="0" smtClean="0"/>
            </a:br>
            <a:r>
              <a:rPr lang="en-US" sz="3200" dirty="0"/>
              <a:t/>
            </a:r>
            <a:br>
              <a:rPr lang="en-US" sz="3200" dirty="0"/>
            </a:br>
            <a:r>
              <a:rPr lang="en-IN" sz="3200" b="1" dirty="0">
                <a:solidFill>
                  <a:srgbClr val="FF0000"/>
                </a:solidFill>
              </a:rPr>
              <a:t>Cardiac Diseases</a:t>
            </a:r>
            <a:r>
              <a:rPr lang="en-IN" sz="3200" dirty="0">
                <a:solidFill>
                  <a:srgbClr val="FF0000"/>
                </a:solidFill>
              </a:rPr>
              <a:t>- </a:t>
            </a:r>
            <a:r>
              <a:rPr lang="en-IN" sz="3200" dirty="0"/>
              <a:t>Cadmium causes high blood pressure and heart diseases</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descr="C:\Users\Miss\Desktop\ozoneandhaze.jpg"/>
          <p:cNvPicPr>
            <a:picLocks noChangeAspect="1" noChangeArrowheads="1"/>
          </p:cNvPicPr>
          <p:nvPr/>
        </p:nvPicPr>
        <p:blipFill>
          <a:blip r:embed="rId2" cstate="print"/>
          <a:srcRect/>
          <a:stretch>
            <a:fillRect/>
          </a:stretch>
        </p:blipFill>
        <p:spPr bwMode="auto">
          <a:xfrm>
            <a:off x="4953000" y="2182776"/>
            <a:ext cx="3657600" cy="4047437"/>
          </a:xfrm>
          <a:prstGeom prst="rect">
            <a:avLst/>
          </a:prstGeom>
          <a:noFill/>
        </p:spPr>
      </p:pic>
      <p:pic>
        <p:nvPicPr>
          <p:cNvPr id="4" name="Picture 2" descr="C:\Users\Miss\Desktop\O3Productiongraphic.jpg"/>
          <p:cNvPicPr>
            <a:picLocks noChangeAspect="1" noChangeArrowheads="1"/>
          </p:cNvPicPr>
          <p:nvPr/>
        </p:nvPicPr>
        <p:blipFill>
          <a:blip r:embed="rId3"/>
          <a:srcRect/>
          <a:stretch>
            <a:fillRect/>
          </a:stretch>
        </p:blipFill>
        <p:spPr bwMode="auto">
          <a:xfrm>
            <a:off x="304800" y="304800"/>
            <a:ext cx="3657600" cy="417839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828799"/>
          </a:xfrm>
        </p:spPr>
        <p:txBody>
          <a:bodyPr/>
          <a:lstStyle/>
          <a:p>
            <a:r>
              <a:rPr lang="en-US" dirty="0" smtClean="0">
                <a:solidFill>
                  <a:srgbClr val="FF0000"/>
                </a:solidFill>
              </a:rPr>
              <a:t>AIR POLLUTION</a:t>
            </a:r>
            <a:endParaRPr lang="en-US" dirty="0">
              <a:solidFill>
                <a:srgbClr val="FF0000"/>
              </a:solidFill>
            </a:endParaRPr>
          </a:p>
        </p:txBody>
      </p:sp>
      <p:sp>
        <p:nvSpPr>
          <p:cNvPr id="3" name="Subtitle 2"/>
          <p:cNvSpPr>
            <a:spLocks noGrp="1"/>
          </p:cNvSpPr>
          <p:nvPr>
            <p:ph type="subTitle" idx="1"/>
          </p:nvPr>
        </p:nvSpPr>
        <p:spPr>
          <a:xfrm>
            <a:off x="1371600" y="2438400"/>
            <a:ext cx="6400800" cy="3200400"/>
          </a:xfrm>
        </p:spPr>
        <p:txBody>
          <a:bodyPr>
            <a:normAutofit/>
          </a:bodyPr>
          <a:lstStyle/>
          <a:p>
            <a:r>
              <a:rPr lang="en-IN" dirty="0">
                <a:solidFill>
                  <a:schemeClr val="tx1"/>
                </a:solidFill>
              </a:rPr>
              <a:t>Air pollution refers to the </a:t>
            </a:r>
            <a:r>
              <a:rPr lang="en-IN" b="1" dirty="0">
                <a:solidFill>
                  <a:schemeClr val="tx1"/>
                </a:solidFill>
              </a:rPr>
              <a:t>undesirable change</a:t>
            </a:r>
            <a:r>
              <a:rPr lang="en-IN" dirty="0">
                <a:solidFill>
                  <a:schemeClr val="tx1"/>
                </a:solidFill>
              </a:rPr>
              <a:t> occurring in air causing </a:t>
            </a:r>
            <a:r>
              <a:rPr lang="en-IN" dirty="0" smtClean="0">
                <a:solidFill>
                  <a:schemeClr val="tx1"/>
                </a:solidFill>
              </a:rPr>
              <a:t>adverse </a:t>
            </a:r>
            <a:r>
              <a:rPr lang="en-IN" dirty="0">
                <a:solidFill>
                  <a:schemeClr val="tx1"/>
                </a:solidFill>
              </a:rPr>
              <a:t>effects on man and domesticated species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pPr lvl="0" algn="l"/>
            <a:r>
              <a:rPr lang="en-US" sz="3600" b="1" dirty="0" smtClean="0">
                <a:solidFill>
                  <a:srgbClr val="FF0000"/>
                </a:solidFill>
              </a:rPr>
              <a:t>Acid </a:t>
            </a:r>
            <a:r>
              <a:rPr lang="en-US" sz="3600" b="1" dirty="0">
                <a:solidFill>
                  <a:srgbClr val="FF0000"/>
                </a:solidFill>
              </a:rPr>
              <a:t>Rains- </a:t>
            </a:r>
            <a:r>
              <a:rPr lang="en-US" sz="3600" b="1" dirty="0" smtClean="0">
                <a:solidFill>
                  <a:srgbClr val="FF0000"/>
                </a:solidFill>
              </a:rPr>
              <a:t/>
            </a:r>
            <a:br>
              <a:rPr lang="en-US" sz="3600" b="1" dirty="0" smtClean="0">
                <a:solidFill>
                  <a:srgbClr val="FF0000"/>
                </a:solidFill>
              </a:rPr>
            </a:br>
            <a:r>
              <a:rPr lang="en-US" sz="2800" dirty="0" smtClean="0"/>
              <a:t>The </a:t>
            </a:r>
            <a:r>
              <a:rPr lang="en-US" sz="2800" dirty="0"/>
              <a:t>rain water having pH as low as 5.6 is called </a:t>
            </a:r>
            <a:r>
              <a:rPr lang="en-US" sz="2800" b="1" dirty="0"/>
              <a:t>acid rain</a:t>
            </a:r>
            <a:r>
              <a:rPr lang="en-US" sz="2800" b="1" dirty="0" smtClean="0"/>
              <a:t>.</a:t>
            </a:r>
            <a:br>
              <a:rPr lang="en-US" sz="2800" b="1" dirty="0" smtClean="0"/>
            </a:br>
            <a:r>
              <a:rPr lang="en-US" sz="2800" dirty="0" smtClean="0"/>
              <a:t>This </a:t>
            </a:r>
            <a:r>
              <a:rPr lang="en-US" sz="2800" dirty="0"/>
              <a:t>lowering of pH is due to the dissolution of acids in the rain water</a:t>
            </a:r>
            <a:r>
              <a:rPr lang="en-US" sz="2800" dirty="0" smtClean="0"/>
              <a:t>.</a:t>
            </a:r>
            <a:br>
              <a:rPr lang="en-US" sz="2800" dirty="0" smtClean="0"/>
            </a:br>
            <a:r>
              <a:rPr lang="en-US" sz="2800" dirty="0" smtClean="0"/>
              <a:t>Precipitation </a:t>
            </a:r>
            <a:r>
              <a:rPr lang="en-US" sz="2800" dirty="0"/>
              <a:t>of oxides of </a:t>
            </a:r>
            <a:r>
              <a:rPr lang="en-US" sz="2800" dirty="0" err="1"/>
              <a:t>sulphur</a:t>
            </a:r>
            <a:r>
              <a:rPr lang="en-US" sz="2800" dirty="0"/>
              <a:t> and nitrogen with rain is term as acid rain</a:t>
            </a:r>
            <a:r>
              <a:rPr lang="en-US" sz="2800" dirty="0" smtClean="0"/>
              <a:t>.</a:t>
            </a:r>
            <a:br>
              <a:rPr lang="en-US" sz="2800" dirty="0" smtClean="0"/>
            </a:br>
            <a:r>
              <a:rPr lang="en-US" sz="2800" dirty="0" smtClean="0"/>
              <a:t>The </a:t>
            </a:r>
            <a:r>
              <a:rPr lang="en-US" sz="2800" dirty="0"/>
              <a:t>rain water falls as acid rain.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lvl="0" algn="l">
              <a:buFont typeface="Arial" pitchFamily="34" charset="0"/>
              <a:buChar char="•"/>
            </a:pPr>
            <a:r>
              <a:rPr lang="en-US" sz="2400" dirty="0"/>
              <a:t>Acid rain affects both materials and organisms</a:t>
            </a:r>
            <a:r>
              <a:rPr lang="en-US" sz="2400" dirty="0" smtClean="0"/>
              <a:t>.</a:t>
            </a:r>
            <a:br>
              <a:rPr lang="en-US" sz="2400" dirty="0" smtClean="0"/>
            </a:br>
            <a:r>
              <a:rPr lang="en-US" sz="2400" dirty="0" smtClean="0"/>
              <a:t>It </a:t>
            </a:r>
            <a:r>
              <a:rPr lang="en-US" sz="2400" dirty="0"/>
              <a:t>attacks building materials mainly sandstone, limestone, marble, steel and nickel</a:t>
            </a:r>
            <a:r>
              <a:rPr lang="en-US" sz="2400" dirty="0" smtClean="0"/>
              <a:t>.</a:t>
            </a:r>
            <a:br>
              <a:rPr lang="en-US" sz="2400" dirty="0" smtClean="0"/>
            </a:br>
            <a:r>
              <a:rPr lang="en-US" sz="2400" dirty="0" smtClean="0"/>
              <a:t/>
            </a:r>
            <a:br>
              <a:rPr lang="en-US" sz="2400" dirty="0" smtClean="0"/>
            </a:br>
            <a:r>
              <a:rPr lang="en-US" sz="2400" dirty="0" smtClean="0"/>
              <a:t>In </a:t>
            </a:r>
            <a:r>
              <a:rPr lang="en-US" sz="2400" dirty="0"/>
              <a:t>plants, it leads to </a:t>
            </a:r>
            <a:r>
              <a:rPr lang="en-US" sz="2400" b="1" dirty="0" err="1"/>
              <a:t>chlorosis</a:t>
            </a:r>
            <a:r>
              <a:rPr lang="en-US" sz="2400" dirty="0"/>
              <a:t>. </a:t>
            </a:r>
            <a:r>
              <a:rPr lang="en-US" sz="2400" dirty="0" smtClean="0"/>
              <a:t/>
            </a:r>
            <a:br>
              <a:rPr lang="en-US" sz="2400" dirty="0" smtClean="0"/>
            </a:br>
            <a:r>
              <a:rPr lang="en-US" sz="2400" dirty="0"/>
              <a:t/>
            </a:r>
            <a:br>
              <a:rPr lang="en-US" sz="2400" dirty="0"/>
            </a:br>
            <a:r>
              <a:rPr lang="en-US" sz="2400" dirty="0"/>
              <a:t>Acid rain increases the </a:t>
            </a:r>
            <a:r>
              <a:rPr lang="en-US" sz="2400" b="1" dirty="0"/>
              <a:t>acidity of lakes and rivers</a:t>
            </a:r>
            <a:r>
              <a:rPr lang="en-US" sz="2400" dirty="0" smtClean="0"/>
              <a:t>.</a:t>
            </a:r>
            <a:br>
              <a:rPr lang="en-US" sz="2400" dirty="0" smtClean="0"/>
            </a:br>
            <a:r>
              <a:rPr lang="en-US" sz="2400" dirty="0" smtClean="0"/>
              <a:t>Vast </a:t>
            </a:r>
            <a:r>
              <a:rPr lang="en-US" sz="2400" dirty="0"/>
              <a:t>tracts of forests and lakes in Europe and North America ho been destroyed by acid rain. </a:t>
            </a:r>
            <a:r>
              <a:rPr lang="en-US" sz="2400" dirty="0" smtClean="0"/>
              <a:t/>
            </a:r>
            <a:br>
              <a:rPr lang="en-US" sz="2400" dirty="0" smtClean="0"/>
            </a:br>
            <a:r>
              <a:rPr lang="en-US" sz="2400" dirty="0"/>
              <a:t/>
            </a:r>
            <a:br>
              <a:rPr lang="en-US" sz="2400" dirty="0"/>
            </a:br>
            <a:r>
              <a:rPr lang="en-IN" sz="2400" dirty="0"/>
              <a:t>Acidity kills fish, bacteria and also and the aquatic ecosystem collapses into sterility leaving a crystal clear but ultimately a </a:t>
            </a:r>
            <a:r>
              <a:rPr lang="en-IN" sz="2400" b="1" dirty="0"/>
              <a:t>dead lake</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3314" name="Picture 2" descr="C:\Users\Miss\Desktop\air-pollution-control-presentation-20-728.jpg"/>
          <p:cNvPicPr>
            <a:picLocks noChangeAspect="1" noChangeArrowheads="1"/>
          </p:cNvPicPr>
          <p:nvPr/>
        </p:nvPicPr>
        <p:blipFill>
          <a:blip r:embed="rId2"/>
          <a:srcRect/>
          <a:stretch>
            <a:fillRect/>
          </a:stretch>
        </p:blipFill>
        <p:spPr bwMode="auto">
          <a:xfrm>
            <a:off x="1066800" y="228600"/>
            <a:ext cx="7226300" cy="58769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0" y="609600"/>
            <a:ext cx="7848600" cy="5334000"/>
          </a:xfrm>
        </p:spPr>
        <p:txBody>
          <a:bodyPr>
            <a:noAutofit/>
          </a:bodyPr>
          <a:lstStyle/>
          <a:p>
            <a:pPr algn="l"/>
            <a:r>
              <a:rPr lang="en-US" sz="2800" b="1" dirty="0">
                <a:solidFill>
                  <a:srgbClr val="FF0000"/>
                </a:solidFill>
              </a:rPr>
              <a:t>Control of Air Pollution</a:t>
            </a:r>
            <a:r>
              <a:rPr lang="en-US" sz="2800" dirty="0">
                <a:solidFill>
                  <a:srgbClr val="FF0000"/>
                </a:solidFill>
              </a:rPr>
              <a:t> </a:t>
            </a:r>
            <a:r>
              <a:rPr lang="en-US" sz="2800" dirty="0" smtClean="0">
                <a:solidFill>
                  <a:srgbClr val="FF0000"/>
                </a:solidFill>
              </a:rPr>
              <a:t/>
            </a:r>
            <a:br>
              <a:rPr lang="en-US" sz="2800" dirty="0" smtClean="0">
                <a:solidFill>
                  <a:srgbClr val="FF0000"/>
                </a:solidFill>
              </a:rPr>
            </a:br>
            <a:r>
              <a:rPr lang="en-US" sz="2800" dirty="0"/>
              <a:t/>
            </a:r>
            <a:br>
              <a:rPr lang="en-US" sz="2800" dirty="0"/>
            </a:br>
            <a:r>
              <a:rPr lang="en-US" sz="2800" dirty="0"/>
              <a:t> The emission of exhaust from automobiles can reduced by devices such as </a:t>
            </a:r>
            <a:r>
              <a:rPr lang="en-US" sz="2800" b="1" dirty="0"/>
              <a:t>positive crankcase ventilation valve and catalytic converter</a:t>
            </a:r>
            <a:r>
              <a:rPr lang="en-US" sz="2800" b="1" dirty="0" smtClean="0"/>
              <a:t>.</a:t>
            </a:r>
            <a:br>
              <a:rPr lang="en-US" sz="2800" b="1" dirty="0" smtClean="0"/>
            </a:br>
            <a:r>
              <a:rPr lang="en-US" sz="2800" dirty="0"/>
              <a:t/>
            </a:r>
            <a:br>
              <a:rPr lang="en-US" sz="2800" dirty="0"/>
            </a:br>
            <a:r>
              <a:rPr lang="en-US" sz="2800" b="1" dirty="0"/>
              <a:t>Electrostatic precipitators</a:t>
            </a:r>
            <a:r>
              <a:rPr lang="en-US" sz="2800" dirty="0"/>
              <a:t> can reduce smoke and dust from industries</a:t>
            </a:r>
            <a:r>
              <a:rPr lang="en-US" sz="2800" dirty="0" smtClean="0"/>
              <a:t>.</a:t>
            </a:r>
            <a:br>
              <a:rPr lang="en-US" sz="2800" dirty="0" smtClean="0"/>
            </a:br>
            <a:r>
              <a:rPr lang="en-US" sz="2800" dirty="0"/>
              <a:t/>
            </a:r>
            <a:br>
              <a:rPr lang="en-US" sz="2800" dirty="0"/>
            </a:br>
            <a:r>
              <a:rPr lang="en-US" sz="2800" dirty="0"/>
              <a:t>Gaseous pollutants arising from industries can be removed by </a:t>
            </a:r>
            <a:r>
              <a:rPr lang="en-US" sz="2800" b="1" dirty="0"/>
              <a:t>differential solubility</a:t>
            </a:r>
            <a:r>
              <a:rPr lang="en-US" sz="2800" dirty="0"/>
              <a:t> of gases in water</a:t>
            </a:r>
            <a:r>
              <a:rPr lang="en-US" sz="2800" dirty="0" smtClean="0"/>
              <a:t>.</a:t>
            </a:r>
            <a:br>
              <a:rPr lang="en-US" sz="2800" dirty="0" smtClean="0"/>
            </a:br>
            <a:r>
              <a:rPr lang="en-US" sz="2800" dirty="0"/>
              <a:t/>
            </a:r>
            <a:br>
              <a:rPr lang="en-US" sz="2800" dirty="0"/>
            </a:b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Miss\Desktop\images (1).jpg"/>
          <p:cNvPicPr>
            <a:picLocks noChangeAspect="1" noChangeArrowheads="1"/>
          </p:cNvPicPr>
          <p:nvPr/>
        </p:nvPicPr>
        <p:blipFill>
          <a:blip r:embed="rId2"/>
          <a:srcRect/>
          <a:stretch>
            <a:fillRect/>
          </a:stretch>
        </p:blipFill>
        <p:spPr bwMode="auto">
          <a:xfrm>
            <a:off x="533400" y="457200"/>
            <a:ext cx="4662488" cy="3510367"/>
          </a:xfrm>
          <a:prstGeom prst="rect">
            <a:avLst/>
          </a:prstGeom>
          <a:noFill/>
        </p:spPr>
      </p:pic>
      <p:pic>
        <p:nvPicPr>
          <p:cNvPr id="12292" name="Picture 4" descr="C:\Users\Miss\Desktop\collector-Cyclone-air-particulates-cyclone-devices-pollution.jpg"/>
          <p:cNvPicPr>
            <a:picLocks noChangeAspect="1" noChangeArrowheads="1"/>
          </p:cNvPicPr>
          <p:nvPr/>
        </p:nvPicPr>
        <p:blipFill>
          <a:blip r:embed="rId3"/>
          <a:srcRect/>
          <a:stretch>
            <a:fillRect/>
          </a:stretch>
        </p:blipFill>
        <p:spPr bwMode="auto">
          <a:xfrm>
            <a:off x="5181600" y="2514600"/>
            <a:ext cx="3510915" cy="36957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8305800" cy="5262979"/>
          </a:xfrm>
          <a:prstGeom prst="rect">
            <a:avLst/>
          </a:prstGeom>
        </p:spPr>
        <p:txBody>
          <a:bodyPr wrap="square">
            <a:spAutoFit/>
          </a:bodyPr>
          <a:lstStyle/>
          <a:p>
            <a:r>
              <a:rPr lang="en-US" sz="2800" dirty="0" smtClean="0"/>
              <a:t>A fine spray of water in the device called </a:t>
            </a:r>
            <a:r>
              <a:rPr lang="en-US" sz="2800" b="1" dirty="0" smtClean="0"/>
              <a:t>scrubber</a:t>
            </a:r>
            <a:r>
              <a:rPr lang="en-US" sz="2800" dirty="0" smtClean="0"/>
              <a:t> car separate many gases like NH3, SO2, etc. from the emitted exhaust. |</a:t>
            </a:r>
          </a:p>
          <a:p>
            <a:r>
              <a:rPr lang="en-US" sz="2800" dirty="0" smtClean="0"/>
              <a:t/>
            </a:r>
            <a:br>
              <a:rPr lang="en-US" sz="2800" dirty="0" smtClean="0"/>
            </a:br>
            <a:r>
              <a:rPr lang="en-US" sz="2800" dirty="0" smtClean="0"/>
              <a:t>Certain gases can be removed by </a:t>
            </a:r>
            <a:r>
              <a:rPr lang="en-US" sz="2800" b="1" dirty="0" smtClean="0"/>
              <a:t>filtration or absorption</a:t>
            </a:r>
            <a:r>
              <a:rPr lang="en-US" sz="2800" dirty="0" smtClean="0"/>
              <a:t> through activated carbon.</a:t>
            </a:r>
          </a:p>
          <a:p>
            <a:r>
              <a:rPr lang="en-US" sz="2800" dirty="0" smtClean="0"/>
              <a:t/>
            </a:r>
            <a:br>
              <a:rPr lang="en-US" sz="2800" dirty="0" smtClean="0"/>
            </a:br>
            <a:r>
              <a:rPr lang="en-US" sz="2800" dirty="0" smtClean="0"/>
              <a:t>Certain gases can be made chemically inert by </a:t>
            </a:r>
            <a:r>
              <a:rPr lang="en-US" sz="2800" b="1" dirty="0" smtClean="0"/>
              <a:t>chemical </a:t>
            </a:r>
            <a:r>
              <a:rPr lang="en-US" sz="2800" b="1" dirty="0" err="1" smtClean="0"/>
              <a:t>convertion</a:t>
            </a:r>
            <a:r>
              <a:rPr lang="en-US" sz="2800" dirty="0" smtClean="0"/>
              <a:t>.</a:t>
            </a:r>
          </a:p>
          <a:p>
            <a:r>
              <a:rPr lang="en-US" sz="2800" dirty="0" smtClean="0"/>
              <a:t/>
            </a:r>
            <a:br>
              <a:rPr lang="en-US" sz="2800" dirty="0" smtClean="0"/>
            </a:br>
            <a:r>
              <a:rPr lang="en-IN" sz="2800" dirty="0" smtClean="0"/>
              <a:t>At the Government level pollution can be controlled framing </a:t>
            </a:r>
            <a:r>
              <a:rPr lang="en-IN" sz="2800" b="1" dirty="0" smtClean="0"/>
              <a:t>legislations</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Reference Books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chemeClr val="accent2">
                    <a:lumMod val="75000"/>
                  </a:schemeClr>
                </a:solidFill>
              </a:rPr>
              <a:t>Environmental Studies by </a:t>
            </a:r>
            <a:r>
              <a:rPr lang="en-US" dirty="0" smtClean="0"/>
              <a:t>V </a:t>
            </a:r>
            <a:r>
              <a:rPr lang="en-US" dirty="0" err="1" smtClean="0"/>
              <a:t>Arumugam</a:t>
            </a:r>
            <a:r>
              <a:rPr lang="en-US" dirty="0" smtClean="0"/>
              <a:t> and N </a:t>
            </a:r>
            <a:r>
              <a:rPr lang="en-US" dirty="0" err="1" smtClean="0"/>
              <a:t>Kumeresan</a:t>
            </a:r>
            <a:endParaRPr lang="en-US" dirty="0" smtClean="0"/>
          </a:p>
          <a:p>
            <a:r>
              <a:rPr lang="en-US" dirty="0" smtClean="0">
                <a:solidFill>
                  <a:schemeClr val="accent2">
                    <a:lumMod val="75000"/>
                  </a:schemeClr>
                </a:solidFill>
              </a:rPr>
              <a:t>Plant Ecology and </a:t>
            </a:r>
            <a:r>
              <a:rPr lang="en-US" dirty="0" err="1" smtClean="0">
                <a:solidFill>
                  <a:schemeClr val="accent2">
                    <a:lumMod val="75000"/>
                  </a:schemeClr>
                </a:solidFill>
              </a:rPr>
              <a:t>Phytogeography</a:t>
            </a:r>
            <a:r>
              <a:rPr lang="en-US" dirty="0" smtClean="0">
                <a:solidFill>
                  <a:schemeClr val="accent2">
                    <a:lumMod val="75000"/>
                  </a:schemeClr>
                </a:solidFill>
              </a:rPr>
              <a:t> </a:t>
            </a:r>
            <a:r>
              <a:rPr lang="en-US" dirty="0" smtClean="0"/>
              <a:t>by Annie Ragland</a:t>
            </a:r>
          </a:p>
          <a:p>
            <a:r>
              <a:rPr lang="en-US" dirty="0" smtClean="0">
                <a:solidFill>
                  <a:schemeClr val="accent2">
                    <a:lumMod val="75000"/>
                  </a:schemeClr>
                </a:solidFill>
              </a:rPr>
              <a:t>Ecology</a:t>
            </a:r>
            <a:r>
              <a:rPr lang="en-US" dirty="0" smtClean="0"/>
              <a:t> by R C </a:t>
            </a:r>
            <a:r>
              <a:rPr lang="en-US" dirty="0" err="1" smtClean="0"/>
              <a:t>Dubey</a:t>
            </a:r>
            <a:endParaRPr lang="en-US" dirty="0" smtClean="0"/>
          </a:p>
          <a:p>
            <a:r>
              <a:rPr lang="en-US" dirty="0" smtClean="0">
                <a:solidFill>
                  <a:schemeClr val="accent2">
                    <a:lumMod val="75000"/>
                  </a:schemeClr>
                </a:solidFill>
              </a:rPr>
              <a:t>Ecology and Environment </a:t>
            </a:r>
            <a:r>
              <a:rPr lang="en-US" dirty="0" smtClean="0"/>
              <a:t>by P D Sharma</a:t>
            </a:r>
          </a:p>
          <a:p>
            <a:r>
              <a:rPr lang="en-US" dirty="0" smtClean="0">
                <a:solidFill>
                  <a:schemeClr val="accent2">
                    <a:lumMod val="75000"/>
                  </a:schemeClr>
                </a:solidFill>
              </a:rPr>
              <a:t>Fundamentals of Ecology </a:t>
            </a:r>
            <a:r>
              <a:rPr lang="en-US" dirty="0" smtClean="0"/>
              <a:t>– S K </a:t>
            </a:r>
            <a:r>
              <a:rPr lang="en-US" dirty="0" err="1" smtClean="0"/>
              <a:t>Agarwal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iss\Desktop\download (2).png"/>
          <p:cNvPicPr>
            <a:picLocks noChangeAspect="1" noChangeArrowheads="1"/>
          </p:cNvPicPr>
          <p:nvPr/>
        </p:nvPicPr>
        <p:blipFill>
          <a:blip r:embed="rId2"/>
          <a:srcRect/>
          <a:stretch>
            <a:fillRect/>
          </a:stretch>
        </p:blipFill>
        <p:spPr bwMode="auto">
          <a:xfrm>
            <a:off x="1371600" y="1295400"/>
            <a:ext cx="6441848" cy="36195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descr="C:\Users\Miss\Desktop\air_pollutant.png"/>
          <p:cNvPicPr>
            <a:picLocks noGrp="1" noChangeAspect="1" noChangeArrowheads="1"/>
          </p:cNvPicPr>
          <p:nvPr>
            <p:ph idx="1"/>
          </p:nvPr>
        </p:nvPicPr>
        <p:blipFill>
          <a:blip r:embed="rId2"/>
          <a:srcRect/>
          <a:stretch>
            <a:fillRect/>
          </a:stretch>
        </p:blipFill>
        <p:spPr bwMode="auto">
          <a:xfrm>
            <a:off x="533400" y="533400"/>
            <a:ext cx="8227009" cy="53213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5" name="Picture 3" descr="C:\Users\Miss\Desktop\Air-pollution-INFOGRAPHICS-English-4-1200px.jpg"/>
          <p:cNvPicPr>
            <a:picLocks noGrp="1" noChangeAspect="1" noChangeArrowheads="1"/>
          </p:cNvPicPr>
          <p:nvPr>
            <p:ph idx="1"/>
          </p:nvPr>
        </p:nvPicPr>
        <p:blipFill>
          <a:blip r:embed="rId2"/>
          <a:srcRect/>
          <a:stretch>
            <a:fillRect/>
          </a:stretch>
        </p:blipFill>
        <p:spPr bwMode="auto">
          <a:xfrm>
            <a:off x="533400" y="381000"/>
            <a:ext cx="7924800" cy="546338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lgn="ctr"/>
            <a:r>
              <a:rPr lang="en-IN" b="1" dirty="0">
                <a:solidFill>
                  <a:srgbClr val="FF0000"/>
                </a:solidFill>
              </a:rPr>
              <a:t>Cause of Air pollution</a:t>
            </a:r>
            <a:endParaRPr lang="en-US" dirty="0">
              <a:solidFill>
                <a:srgbClr val="FF0000"/>
              </a:solidFill>
            </a:endParaRPr>
          </a:p>
        </p:txBody>
      </p:sp>
      <p:sp>
        <p:nvSpPr>
          <p:cNvPr id="3" name="Content Placeholder 2"/>
          <p:cNvSpPr>
            <a:spLocks noGrp="1"/>
          </p:cNvSpPr>
          <p:nvPr>
            <p:ph idx="4294967295"/>
          </p:nvPr>
        </p:nvSpPr>
        <p:spPr>
          <a:xfrm>
            <a:off x="0" y="1600200"/>
            <a:ext cx="8229600" cy="4525963"/>
          </a:xfrm>
        </p:spPr>
        <p:txBody>
          <a:bodyPr/>
          <a:lstStyle/>
          <a:p>
            <a:pPr lvl="0"/>
            <a:r>
              <a:rPr lang="en-IN" b="1" dirty="0"/>
              <a:t>Agriculture – </a:t>
            </a:r>
            <a:r>
              <a:rPr lang="en-IN" dirty="0" smtClean="0"/>
              <a:t>Hydrocarbons </a:t>
            </a:r>
            <a:r>
              <a:rPr lang="en-IN" dirty="0"/>
              <a:t>released by plants, pollen grains, </a:t>
            </a:r>
            <a:r>
              <a:rPr lang="en-IN" dirty="0" smtClean="0"/>
              <a:t>insecticides</a:t>
            </a:r>
          </a:p>
          <a:p>
            <a:pPr lvl="0">
              <a:buNone/>
            </a:pPr>
            <a:endParaRPr lang="en-US" dirty="0"/>
          </a:p>
          <a:p>
            <a:pPr lvl="0"/>
            <a:r>
              <a:rPr lang="en-IN" b="1" dirty="0"/>
              <a:t>Dust – </a:t>
            </a:r>
            <a:r>
              <a:rPr lang="en-IN" dirty="0"/>
              <a:t>Dust in the air is increased by dust storms, wind, volcanoes and automobiles</a:t>
            </a:r>
            <a:r>
              <a:rPr lang="en-IN" dirty="0" smtClean="0"/>
              <a:t>.</a:t>
            </a:r>
          </a:p>
          <a:p>
            <a:pPr lvl="0">
              <a:buNone/>
            </a:pPr>
            <a:endParaRPr lang="en-US" dirty="0"/>
          </a:p>
          <a:p>
            <a:pPr lvl="0"/>
            <a:r>
              <a:rPr lang="en-IN" b="1" dirty="0"/>
              <a:t>Industries – </a:t>
            </a:r>
            <a:r>
              <a:rPr lang="en-IN" dirty="0"/>
              <a:t>Combustion of fossil fuels like coal, petroleum in industries is the main source of air pollution.</a:t>
            </a:r>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00200"/>
            <a:ext cx="8229600" cy="4114800"/>
          </a:xfrm>
        </p:spPr>
        <p:txBody>
          <a:bodyPr>
            <a:normAutofit fontScale="90000"/>
          </a:bodyPr>
          <a:lstStyle/>
          <a:p>
            <a:pPr lvl="0" algn="l"/>
            <a:r>
              <a:rPr lang="en-IN" sz="3600" b="1" dirty="0">
                <a:solidFill>
                  <a:srgbClr val="FF0000"/>
                </a:solidFill>
              </a:rPr>
              <a:t>Automobiles</a:t>
            </a:r>
            <a:r>
              <a:rPr lang="en-IN" sz="3600" b="1" dirty="0"/>
              <a:t>- </a:t>
            </a:r>
            <a:r>
              <a:rPr lang="en-IN" sz="3100" dirty="0"/>
              <a:t>The combustion of petrol and diesel in automobiles releases harmful gases into the air. They also produce dust</a:t>
            </a:r>
            <a:r>
              <a:rPr lang="en-IN" sz="3100" dirty="0" smtClean="0"/>
              <a:t>.</a:t>
            </a:r>
            <a:r>
              <a:rPr lang="en-IN" sz="3600" dirty="0" smtClean="0"/>
              <a:t/>
            </a:r>
            <a:br>
              <a:rPr lang="en-IN" sz="3600" dirty="0" smtClean="0"/>
            </a:br>
            <a:r>
              <a:rPr lang="en-US" sz="3600" dirty="0"/>
              <a:t/>
            </a:r>
            <a:br>
              <a:rPr lang="en-US" sz="3600" dirty="0"/>
            </a:br>
            <a:r>
              <a:rPr lang="en-IN" sz="3600" b="1" dirty="0">
                <a:solidFill>
                  <a:srgbClr val="FF0000"/>
                </a:solidFill>
              </a:rPr>
              <a:t>Ionizing Radiation- </a:t>
            </a:r>
            <a:r>
              <a:rPr lang="en-IN" sz="3100" dirty="0"/>
              <a:t>Ionizing radiations include alpha particles, beta particles and gamma rays. </a:t>
            </a:r>
            <a:r>
              <a:rPr lang="en-IN" sz="3100" dirty="0" smtClean="0"/>
              <a:t/>
            </a:r>
            <a:br>
              <a:rPr lang="en-IN" sz="3100" dirty="0" smtClean="0"/>
            </a:br>
            <a:r>
              <a:rPr lang="en-IN" sz="3100" dirty="0" smtClean="0"/>
              <a:t>Also, release from testing </a:t>
            </a:r>
            <a:r>
              <a:rPr lang="en-IN" sz="3100" dirty="0"/>
              <a:t>atomic weapons and atomic explosions.</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1400"/>
            <a:ext cx="8229600" cy="381000"/>
          </a:xfrm>
        </p:spPr>
        <p:txBody>
          <a:bodyPr>
            <a:noAutofit/>
          </a:bodyPr>
          <a:lstStyle/>
          <a:p>
            <a:pPr lvl="0" algn="l"/>
            <a:r>
              <a:rPr lang="en-IN" sz="3200" b="1" dirty="0" err="1">
                <a:solidFill>
                  <a:srgbClr val="FF0000"/>
                </a:solidFill>
              </a:rPr>
              <a:t>Freons</a:t>
            </a:r>
            <a:r>
              <a:rPr lang="en-IN" sz="3200" b="1" dirty="0"/>
              <a:t>- </a:t>
            </a:r>
            <a:r>
              <a:rPr lang="en-IN" sz="2800" dirty="0"/>
              <a:t>Use of </a:t>
            </a:r>
            <a:r>
              <a:rPr lang="en-IN" sz="2800" dirty="0" err="1"/>
              <a:t>freons</a:t>
            </a:r>
            <a:r>
              <a:rPr lang="en-IN" sz="2800" dirty="0"/>
              <a:t> and other </a:t>
            </a:r>
            <a:r>
              <a:rPr lang="en-IN" sz="2800" dirty="0" err="1"/>
              <a:t>chloro</a:t>
            </a:r>
            <a:r>
              <a:rPr lang="en-IN" sz="2800" dirty="0"/>
              <a:t>-</a:t>
            </a:r>
            <a:r>
              <a:rPr lang="en-IN" sz="2800" dirty="0" err="1"/>
              <a:t>flouro</a:t>
            </a:r>
            <a:r>
              <a:rPr lang="en-IN" sz="2800" dirty="0"/>
              <a:t>-carbons as refrigerants, coolants and as filling agents in aerosol packages cause pollution</a:t>
            </a:r>
            <a:r>
              <a:rPr lang="en-IN" sz="2800" dirty="0" smtClean="0"/>
              <a:t>.</a:t>
            </a:r>
            <a:r>
              <a:rPr lang="en-IN" sz="3200" dirty="0" smtClean="0"/>
              <a:t/>
            </a:r>
            <a:br>
              <a:rPr lang="en-IN" sz="3200" dirty="0" smtClean="0"/>
            </a:br>
            <a:r>
              <a:rPr lang="en-US" sz="3200" dirty="0"/>
              <a:t/>
            </a:r>
            <a:br>
              <a:rPr lang="en-US" sz="3200" dirty="0"/>
            </a:br>
            <a:r>
              <a:rPr lang="en-IN" sz="3200" b="1" dirty="0">
                <a:solidFill>
                  <a:srgbClr val="FF0000"/>
                </a:solidFill>
              </a:rPr>
              <a:t>Aerosols</a:t>
            </a:r>
            <a:r>
              <a:rPr lang="en-IN" sz="3200" b="1" dirty="0"/>
              <a:t> – </a:t>
            </a:r>
            <a:r>
              <a:rPr lang="en-IN" sz="2800" dirty="0"/>
              <a:t>Aerosols are small particles of solid or liquid substances suspended in the air. </a:t>
            </a:r>
            <a:r>
              <a:rPr lang="en-IN" sz="2800" dirty="0" smtClean="0"/>
              <a:t/>
            </a:r>
            <a:br>
              <a:rPr lang="en-IN" sz="2800" dirty="0" smtClean="0"/>
            </a:br>
            <a:r>
              <a:rPr lang="en-IN" sz="2800" dirty="0" smtClean="0"/>
              <a:t>Blocks stomata </a:t>
            </a:r>
            <a:r>
              <a:rPr lang="en-IN" sz="2800" dirty="0"/>
              <a:t>of plants and prevent the gaseous exchange between plants and atmosphere</a:t>
            </a:r>
            <a:r>
              <a:rPr lang="en-IN" sz="2800" dirty="0" smtClean="0"/>
              <a:t>.</a:t>
            </a:r>
            <a:br>
              <a:rPr lang="en-IN" sz="2800" dirty="0" smtClean="0"/>
            </a:br>
            <a:r>
              <a:rPr lang="en-IN" sz="2800" dirty="0" smtClean="0"/>
              <a:t>Also </a:t>
            </a:r>
            <a:r>
              <a:rPr lang="en-IN" sz="2800" b="1" dirty="0"/>
              <a:t>change the climate</a:t>
            </a:r>
            <a:r>
              <a:rPr lang="en-IN" sz="2800" dirty="0"/>
              <a:t> of an area.</a:t>
            </a:r>
            <a:r>
              <a:rPr lang="en-US" sz="3600" dirty="0"/>
              <a:t/>
            </a:r>
            <a:br>
              <a:rPr lang="en-US" sz="3600" dirty="0"/>
            </a:b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9" name="Picture 3" descr="C:\Users\Miss\Desktop\Schematic-diagram-illustrating-role-of-atmospheric-aerosols-in-the-atmosphere.png"/>
          <p:cNvPicPr>
            <a:picLocks noChangeAspect="1" noChangeArrowheads="1"/>
          </p:cNvPicPr>
          <p:nvPr/>
        </p:nvPicPr>
        <p:blipFill>
          <a:blip r:embed="rId2"/>
          <a:srcRect/>
          <a:stretch>
            <a:fillRect/>
          </a:stretch>
        </p:blipFill>
        <p:spPr bwMode="auto">
          <a:xfrm>
            <a:off x="762000" y="381000"/>
            <a:ext cx="7705725" cy="54484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sz="4000" dirty="0">
              <a:solidFill>
                <a:srgbClr val="FF0000"/>
              </a:solidFill>
            </a:endParaRPr>
          </a:p>
        </p:txBody>
      </p:sp>
      <p:pic>
        <p:nvPicPr>
          <p:cNvPr id="9219" name="Picture 3" descr="C:\Users\Miss\Desktop\images.jpg"/>
          <p:cNvPicPr>
            <a:picLocks noChangeAspect="1" noChangeArrowheads="1"/>
          </p:cNvPicPr>
          <p:nvPr/>
        </p:nvPicPr>
        <p:blipFill>
          <a:blip r:embed="rId2"/>
          <a:srcRect/>
          <a:stretch>
            <a:fillRect/>
          </a:stretch>
        </p:blipFill>
        <p:spPr bwMode="auto">
          <a:xfrm>
            <a:off x="1905000" y="533400"/>
            <a:ext cx="5708296" cy="529181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126</TotalTime>
  <Words>404</Words>
  <Application>Microsoft Office PowerPoint</Application>
  <PresentationFormat>On-screen Show (4:3)</PresentationFormat>
  <Paragraphs>45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         AIR POLLUTION</vt:lpstr>
      <vt:lpstr>AIR POLLUTION</vt:lpstr>
      <vt:lpstr>Slide 3</vt:lpstr>
      <vt:lpstr>Slide 4</vt:lpstr>
      <vt:lpstr>Cause of Air pollution</vt:lpstr>
      <vt:lpstr>Automobiles- The combustion of petrol and diesel in automobiles releases harmful gases into the air. They also produce dust.  Ionizing Radiation- Ionizing radiations include alpha particles, beta particles and gamma rays.  Also, release from testing atomic weapons and atomic explosions. </vt:lpstr>
      <vt:lpstr>Freons- Use of freons and other chloro-flouro-carbons as refrigerants, coolants and as filling agents in aerosol packages cause pollution.  Aerosols – Aerosols are small particles of solid or liquid substances suspended in the air.  Blocks stomata of plants and prevent the gaseous exchange between plants and atmosphere. Also change the climate of an area. </vt:lpstr>
      <vt:lpstr>Slide 8</vt:lpstr>
      <vt:lpstr>Slide 9</vt:lpstr>
      <vt:lpstr>    Effects of air pollution </vt:lpstr>
      <vt:lpstr>Slide 11</vt:lpstr>
      <vt:lpstr>Slide 12</vt:lpstr>
      <vt:lpstr>Green House Effect –CO2 content of the air is increasing at the rate of 0.4% per annum.  Results in an appreciable warming up of the Earth. This is called green house effect.    Cause the melting of polar ice caps resulting in a rise of nearly 60 feet on the sea level.   Coastal regions and low lying areas all over the world will be going under water.</vt:lpstr>
      <vt:lpstr>Crop losses- Heavy loss of crop plants is caused by smog. Smog denotes a combination of smoke and fog.  The important components of smog are ozone and PAN (Peroxy Acetyl Nitrate).   Damages leafy vegetables, cereals, textile crops, ornamental plants, fruits and forest trees</vt:lpstr>
      <vt:lpstr>Slide 15</vt:lpstr>
      <vt:lpstr>Respiratory Disorders - Excessive ethylene accelerates respiration causing immature senescence (old age) and abscission (accumulation of yellow fluid (pus) in the body).   Aldehydes irritate nasal and respiratory tracts. Chlorine and phosgenes (carbonyl chloride) cause pulmonary oedema.   H2S smells like rotten eggs and causes nausea</vt:lpstr>
      <vt:lpstr>Vomiting- So2 causes vomiting.   Jaundice- Arsines induce RBC breakdown and jaundice.  Oxygen Carrying capacity- CO reduces 02 carrying capacity of RBC by its permanent combination with haemoglobin.  Coughing- Sling is induced by phosgenes (carbonyl chloride). </vt:lpstr>
      <vt:lpstr>Headache- SO2 causes headache  Cancer -air pollutants like ash, soot, smoke on chromium, nickel and radioactive elements.  Mutation - Radioactive elements produce mutation. Ozone produces chromosomal aberrations.  Cardiac Diseases- Cadmium causes high blood pressure and heart diseases</vt:lpstr>
      <vt:lpstr>Slide 19</vt:lpstr>
      <vt:lpstr>Acid Rains-  The rain water having pH as low as 5.6 is called acid rain. This lowering of pH is due to the dissolution of acids in the rain water. Precipitation of oxides of sulphur and nitrogen with rain is term as acid rain. The rain water falls as acid rain.</vt:lpstr>
      <vt:lpstr>Acid rain affects both materials and organisms. It attacks building materials mainly sandstone, limestone, marble, steel and nickel.  In plants, it leads to chlorosis.   Acid rain increases the acidity of lakes and rivers. Vast tracts of forests and lakes in Europe and North America ho been destroyed by acid rain.   Acidity kills fish, bacteria and also and the aquatic ecosystem collapses into sterility leaving a crystal clear but ultimately a dead lake</vt:lpstr>
      <vt:lpstr>Slide 22</vt:lpstr>
      <vt:lpstr>Control of Air Pollution    The emission of exhaust from automobiles can reduced by devices such as positive crankcase ventilation valve and catalytic converter.  Electrostatic precipitators can reduce smoke and dust from industries.  Gaseous pollutants arising from industries can be removed by differential solubility of gases in water.  </vt:lpstr>
      <vt:lpstr>Slide 24</vt:lpstr>
      <vt:lpstr>Slide 25</vt:lpstr>
      <vt:lpstr>Reference Books</vt:lpstr>
      <vt:lpstr>Slide 27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Miss</cp:lastModifiedBy>
  <cp:revision>28</cp:revision>
  <dcterms:created xsi:type="dcterms:W3CDTF">2019-01-24T15:37:57Z</dcterms:created>
  <dcterms:modified xsi:type="dcterms:W3CDTF">2021-01-26T15:47:17Z</dcterms:modified>
</cp:coreProperties>
</file>