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67" r:id="rId2"/>
    <p:sldId id="256" r:id="rId3"/>
    <p:sldId id="257" r:id="rId4"/>
    <p:sldId id="258" r:id="rId5"/>
    <p:sldId id="266" r:id="rId6"/>
    <p:sldId id="259" r:id="rId7"/>
    <p:sldId id="264" r:id="rId8"/>
    <p:sldId id="260" r:id="rId9"/>
    <p:sldId id="265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13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10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6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53D5-AC26-464A-9024-56F9754153FB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1B77C1-AE1D-4060-BDF1-DD4A58356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rui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CITRUS CANKER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Dr. A. MAAJITHA BEGAM</a:t>
            </a:r>
          </a:p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ASSISTANT PROFESSOR OF BOTANY</a:t>
            </a:r>
          </a:p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HAJEE KARUTHA ROWTHER HOWDIA COLLEGE</a:t>
            </a:r>
          </a:p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UTHAMAPALAYAM-625533</a:t>
            </a:r>
            <a:endParaRPr lang="en-IN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5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624110"/>
            <a:ext cx="7315200" cy="1280890"/>
          </a:xfrm>
        </p:spPr>
        <p:txBody>
          <a:bodyPr/>
          <a:lstStyle/>
          <a:p>
            <a:r>
              <a:rPr lang="en-US" b="1" u="sng" dirty="0" smtClean="0"/>
              <a:t>ETIOLOGY AND DISSEMINATION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Bacterium enters the host plant either through natural openings- stomata or through wounds.</a:t>
            </a:r>
          </a:p>
          <a:p>
            <a:r>
              <a:rPr lang="en-US" b="1" dirty="0" smtClean="0"/>
              <a:t>The diseased twigs and leaves are the main sources of the </a:t>
            </a:r>
            <a:r>
              <a:rPr lang="en-US" b="1" dirty="0" err="1" smtClean="0"/>
              <a:t>inoculum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Bacteria multiplies in the intercellular spaces.</a:t>
            </a:r>
          </a:p>
          <a:p>
            <a:r>
              <a:rPr lang="en-US" b="1" dirty="0" smtClean="0"/>
              <a:t>Dissolves the middle lamella and establishes in the cortex and forms cankerous outgrowths.</a:t>
            </a:r>
          </a:p>
          <a:p>
            <a:r>
              <a:rPr lang="en-US" b="1" dirty="0" smtClean="0"/>
              <a:t>The </a:t>
            </a:r>
            <a:r>
              <a:rPr lang="en-US" b="1" dirty="0" err="1" smtClean="0"/>
              <a:t>exudate</a:t>
            </a:r>
            <a:r>
              <a:rPr lang="en-US" b="1" dirty="0" smtClean="0"/>
              <a:t> released from these outgrowths contains numerous bacteria.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Desseminated</a:t>
            </a:r>
            <a:r>
              <a:rPr lang="en-US" sz="2400" b="1" dirty="0" smtClean="0"/>
              <a:t> by wind, rain and insects especially leaf-mites.</a:t>
            </a:r>
          </a:p>
          <a:p>
            <a:r>
              <a:rPr lang="en-US" sz="2400" b="1" dirty="0" smtClean="0"/>
              <a:t>Nursery stock.</a:t>
            </a:r>
          </a:p>
          <a:p>
            <a:r>
              <a:rPr lang="en-US" sz="2400" b="1" dirty="0" smtClean="0"/>
              <a:t>Mild temperature and wet weather </a:t>
            </a:r>
            <a:r>
              <a:rPr lang="en-US" sz="2400" b="1" dirty="0" err="1" smtClean="0"/>
              <a:t>favours</a:t>
            </a:r>
            <a:r>
              <a:rPr lang="en-US" sz="2400" b="1" dirty="0" smtClean="0"/>
              <a:t> the disease.</a:t>
            </a:r>
          </a:p>
          <a:p>
            <a:r>
              <a:rPr lang="en-US" sz="2400" b="1" dirty="0" smtClean="0"/>
              <a:t>Temperature 20-35oC.</a:t>
            </a:r>
          </a:p>
          <a:p>
            <a:r>
              <a:rPr lang="en-US" sz="2400" b="1" dirty="0" smtClean="0"/>
              <a:t>Pathogens survive </a:t>
            </a:r>
            <a:r>
              <a:rPr lang="en-US" sz="2400" b="1" dirty="0" err="1" smtClean="0"/>
              <a:t>upto</a:t>
            </a:r>
            <a:r>
              <a:rPr lang="en-US" sz="2400" b="1" dirty="0" smtClean="0"/>
              <a:t> 6 months in the infected leaves.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CONTROL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3777622"/>
          </a:xfrm>
        </p:spPr>
        <p:txBody>
          <a:bodyPr>
            <a:noAutofit/>
          </a:bodyPr>
          <a:lstStyle/>
          <a:p>
            <a:r>
              <a:rPr lang="en-US" sz="2000" b="1" dirty="0"/>
              <a:t>Spraying the plant with 1% </a:t>
            </a:r>
            <a:r>
              <a:rPr lang="en-US" sz="2000" b="1" dirty="0" err="1"/>
              <a:t>bordeaux</a:t>
            </a:r>
            <a:r>
              <a:rPr lang="en-US" sz="2000" b="1" dirty="0"/>
              <a:t> mixture or copper </a:t>
            </a:r>
            <a:r>
              <a:rPr lang="en-US" sz="2000" b="1" dirty="0" err="1"/>
              <a:t>oxychloride</a:t>
            </a:r>
            <a:r>
              <a:rPr lang="en-US" sz="2000" b="1" dirty="0"/>
              <a:t> 0.25% before planting.</a:t>
            </a:r>
          </a:p>
          <a:p>
            <a:r>
              <a:rPr lang="en-US" sz="2000" b="1" dirty="0"/>
              <a:t>Antibiotics like streptomycin(500-1000ppm) or </a:t>
            </a:r>
            <a:r>
              <a:rPr lang="en-US" sz="2000" b="1" dirty="0" err="1"/>
              <a:t>phytomycin</a:t>
            </a:r>
            <a:r>
              <a:rPr lang="en-US" sz="2000" b="1" dirty="0"/>
              <a:t>(2500ppm) at 15 days intervals</a:t>
            </a:r>
          </a:p>
          <a:p>
            <a:r>
              <a:rPr lang="en-US" sz="2000" b="1" dirty="0"/>
              <a:t>Quarantine regulations, prohibiting movement of diseased stock to disease free areas.</a:t>
            </a:r>
          </a:p>
          <a:p>
            <a:r>
              <a:rPr lang="en-US" sz="2000" b="1" dirty="0" smtClean="0"/>
              <a:t>Infected </a:t>
            </a:r>
            <a:r>
              <a:rPr lang="en-US" sz="2000" b="1" dirty="0" smtClean="0"/>
              <a:t>trees must be removed  and  burnt.</a:t>
            </a:r>
          </a:p>
          <a:p>
            <a:r>
              <a:rPr lang="en-US" sz="2000" b="1" dirty="0" smtClean="0"/>
              <a:t>Pruning of diseased twigs and leaves during dry season is </a:t>
            </a:r>
            <a:r>
              <a:rPr lang="en-US" sz="2000" b="1" dirty="0" err="1" smtClean="0"/>
              <a:t>practised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Disease free nursery stock should be planted.</a:t>
            </a:r>
          </a:p>
          <a:p>
            <a:r>
              <a:rPr lang="en-US" sz="2000" b="1" dirty="0" smtClean="0"/>
              <a:t>Disease resistant varieties should be cultivated.</a:t>
            </a:r>
          </a:p>
          <a:p>
            <a:r>
              <a:rPr lang="en-US" sz="2000" b="1" dirty="0" smtClean="0"/>
              <a:t>Spraying of </a:t>
            </a:r>
            <a:r>
              <a:rPr lang="en-US" sz="2000" b="1" dirty="0" err="1" smtClean="0"/>
              <a:t>neem</a:t>
            </a:r>
            <a:r>
              <a:rPr lang="en-US" sz="2000" b="1" dirty="0" smtClean="0"/>
              <a:t> cake at the rate of 7 kg per acre</a:t>
            </a:r>
            <a:r>
              <a:rPr lang="en-US" sz="2000" b="1" dirty="0" smtClean="0"/>
              <a:t>.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/>
          <a:lstStyle/>
          <a:p>
            <a:r>
              <a:rPr lang="en-US" b="1" u="sng" dirty="0" smtClean="0"/>
              <a:t>CITRUS CANKER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705600" cy="3886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Citrus canker is a bacterial disease caused by the bacterium </a:t>
            </a:r>
            <a:r>
              <a:rPr lang="en-US" sz="2800" b="1" i="1" dirty="0" err="1" smtClean="0">
                <a:solidFill>
                  <a:schemeClr val="tx1"/>
                </a:solidFill>
              </a:rPr>
              <a:t>xanthomonas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citri</a:t>
            </a:r>
            <a:r>
              <a:rPr lang="en-US" sz="2800" b="1" i="1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It </a:t>
            </a:r>
            <a:r>
              <a:rPr lang="en-US" sz="2800" b="1" dirty="0" smtClean="0">
                <a:solidFill>
                  <a:schemeClr val="tx1"/>
                </a:solidFill>
              </a:rPr>
              <a:t>produces lesions and cankers on citrus plants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Infection causes lesions on the leaves, stems, and </a:t>
            </a:r>
            <a:r>
              <a:rPr lang="en-US" sz="2800" b="1" dirty="0">
                <a:hlinkClick r:id="rId2" tooltip="Fruit"/>
              </a:rPr>
              <a:t>fruit</a:t>
            </a:r>
            <a:r>
              <a:rPr lang="en-US" sz="2800" b="1" dirty="0"/>
              <a:t> of citrus trees, including lime, oranges, and grapefruit.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591985" cy="37776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First reported in </a:t>
            </a:r>
            <a:r>
              <a:rPr lang="en-US" sz="2400" b="1" dirty="0"/>
              <a:t>J</a:t>
            </a:r>
            <a:r>
              <a:rPr lang="en-US" sz="2400" b="1" dirty="0" smtClean="0"/>
              <a:t>apan in 1904</a:t>
            </a:r>
          </a:p>
          <a:p>
            <a:r>
              <a:rPr lang="en-US" sz="2400" b="1" dirty="0" smtClean="0"/>
              <a:t>Reported </a:t>
            </a:r>
            <a:r>
              <a:rPr lang="en-US" sz="2400" b="1" dirty="0" smtClean="0"/>
              <a:t>in India</a:t>
            </a:r>
            <a:r>
              <a:rPr lang="en-US" sz="2400" b="1" dirty="0" smtClean="0"/>
              <a:t>, China</a:t>
            </a:r>
            <a:r>
              <a:rPr lang="en-US" sz="2400" b="1" dirty="0" smtClean="0"/>
              <a:t>, </a:t>
            </a:r>
            <a:r>
              <a:rPr lang="en-US" sz="2400" b="1" dirty="0"/>
              <a:t>J</a:t>
            </a:r>
            <a:r>
              <a:rPr lang="en-US" sz="2400" b="1" dirty="0" smtClean="0"/>
              <a:t>apan and Java</a:t>
            </a:r>
          </a:p>
          <a:p>
            <a:r>
              <a:rPr lang="en-US" sz="2400" b="1" dirty="0" smtClean="0"/>
              <a:t>In 1915, </a:t>
            </a:r>
            <a:r>
              <a:rPr lang="en-US" sz="2400" b="1" dirty="0" err="1" smtClean="0"/>
              <a:t>Hasse</a:t>
            </a:r>
            <a:r>
              <a:rPr lang="en-US" sz="2400" b="1" dirty="0" smtClean="0"/>
              <a:t> established the bacterial nature of the disease and described the organism as 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citri</a:t>
            </a:r>
            <a:endParaRPr lang="en-US" sz="2400" b="1" i="1" dirty="0" smtClean="0"/>
          </a:p>
          <a:p>
            <a:r>
              <a:rPr lang="en-US" sz="2400" b="1" dirty="0">
                <a:solidFill>
                  <a:schemeClr val="tx1"/>
                </a:solidFill>
              </a:rPr>
              <a:t>Cankers are open wounds or dead tissue surrounded by living tissues.</a:t>
            </a:r>
          </a:p>
          <a:p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20000" cy="37776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This disease affects the leaves, Twigs  and fruits of </a:t>
            </a:r>
            <a:r>
              <a:rPr lang="en-US" sz="2400" b="1" dirty="0" smtClean="0"/>
              <a:t>Citrus plants.</a:t>
            </a:r>
          </a:p>
          <a:p>
            <a:r>
              <a:rPr lang="en-US" sz="2400" b="1" dirty="0" smtClean="0"/>
              <a:t>A </a:t>
            </a:r>
            <a:r>
              <a:rPr lang="en-US" sz="2400" b="1" dirty="0" smtClean="0"/>
              <a:t>small yellow spot </a:t>
            </a:r>
            <a:r>
              <a:rPr lang="en-US" sz="2400" b="1" dirty="0" smtClean="0"/>
              <a:t>appears on </a:t>
            </a:r>
            <a:r>
              <a:rPr lang="en-US" sz="2400" b="1" dirty="0" smtClean="0"/>
              <a:t>young leaves. These yellow spots are called lesions.</a:t>
            </a:r>
          </a:p>
          <a:p>
            <a:r>
              <a:rPr lang="en-US" sz="2400" b="1" dirty="0" smtClean="0"/>
              <a:t>The </a:t>
            </a:r>
            <a:r>
              <a:rPr lang="en-US" sz="2400" b="1" dirty="0" smtClean="0"/>
              <a:t>lesions becomes raised and turn brown in </a:t>
            </a:r>
            <a:r>
              <a:rPr lang="en-US" sz="2400" b="1" dirty="0" err="1" smtClean="0"/>
              <a:t>colour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It is </a:t>
            </a:r>
            <a:r>
              <a:rPr lang="en-US" sz="2400" b="1" dirty="0" smtClean="0"/>
              <a:t>the advanced stages of infection, the lesions rupture in the centre, giving a rough corky and crater-like appearance.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citrus canker causal org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24200" cy="2105688"/>
          </a:xfrm>
          <a:prstGeom prst="rect">
            <a:avLst/>
          </a:prstGeom>
          <a:noFill/>
        </p:spPr>
      </p:pic>
      <p:sp>
        <p:nvSpPr>
          <p:cNvPr id="2355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309" y="3886200"/>
            <a:ext cx="3255616" cy="2667001"/>
          </a:xfrm>
          <a:prstGeom prst="rect">
            <a:avLst/>
          </a:prstGeom>
          <a:noFill/>
        </p:spPr>
      </p:pic>
      <p:sp>
        <p:nvSpPr>
          <p:cNvPr id="2" name="AutoShape 2" descr="Pest survey card on &lt;i&gt;Xanthomonas citri&lt;/i&gt; pv&lt;i&gt;. citri&lt;/i&gt; and pv.  &lt;i&gt;aurantifolii&lt;/i&g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900094"/>
            <a:ext cx="3048000" cy="2205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7620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Infected leaves and Fruits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5140045"/>
            <a:ext cx="2710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Lesions appearance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5125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591985" cy="37776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Yellow spots are formed on </a:t>
            </a:r>
            <a:r>
              <a:rPr lang="en-US" sz="2400" b="1" dirty="0" smtClean="0"/>
              <a:t>the </a:t>
            </a:r>
            <a:r>
              <a:rPr lang="en-US" sz="2400" b="1" dirty="0" smtClean="0"/>
              <a:t>older twigs they are prominent and irregular in shape.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The spots increase in size and coalesce to form elongated lesions.</a:t>
            </a:r>
          </a:p>
          <a:p>
            <a:r>
              <a:rPr lang="en-US" sz="2400" b="1" dirty="0" smtClean="0"/>
              <a:t>The bacterium produces yellow spots in fruits. The canker on the fruit is only a lesion of the rind(skin). It </a:t>
            </a:r>
            <a:r>
              <a:rPr lang="en-US" sz="2400" b="1" dirty="0" err="1" smtClean="0"/>
              <a:t>doesnot</a:t>
            </a:r>
            <a:r>
              <a:rPr lang="en-US" sz="2400" b="1" dirty="0" smtClean="0"/>
              <a:t> penetrate into the flesh of the fruit.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1866900" cy="2457451"/>
          </a:xfrm>
          <a:prstGeom prst="rect">
            <a:avLst/>
          </a:prstGeom>
          <a:noFill/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2466975" cy="1847851"/>
          </a:xfrm>
          <a:prstGeom prst="rect">
            <a:avLst/>
          </a:prstGeom>
          <a:noFill/>
        </p:spPr>
      </p:pic>
      <p:sp>
        <p:nvSpPr>
          <p:cNvPr id="1038" name="AutoShape 14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citrus canker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971800"/>
            <a:ext cx="4572000" cy="3076575"/>
          </a:xfrm>
          <a:prstGeom prst="rect">
            <a:avLst/>
          </a:prstGeom>
          <a:noFill/>
        </p:spPr>
      </p:pic>
      <p:sp>
        <p:nvSpPr>
          <p:cNvPr id="1042" name="AutoShape 18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Causative organism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449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Class- </a:t>
            </a:r>
            <a:r>
              <a:rPr lang="en-US" sz="2400" b="1" dirty="0" err="1" smtClean="0"/>
              <a:t>schizomycetes</a:t>
            </a:r>
            <a:endParaRPr lang="en-US" sz="2400" b="1" dirty="0" smtClean="0"/>
          </a:p>
          <a:p>
            <a:r>
              <a:rPr lang="en-US" sz="2400" b="1" dirty="0" smtClean="0"/>
              <a:t>Order- </a:t>
            </a:r>
            <a:r>
              <a:rPr lang="en-US" sz="2400" b="1" dirty="0" err="1" smtClean="0"/>
              <a:t>pseudomonadales</a:t>
            </a:r>
            <a:endParaRPr lang="en-US" sz="2400" b="1" dirty="0" smtClean="0"/>
          </a:p>
          <a:p>
            <a:r>
              <a:rPr lang="en-US" sz="2400" b="1" dirty="0" smtClean="0"/>
              <a:t>Family- </a:t>
            </a:r>
            <a:r>
              <a:rPr lang="en-US" sz="2400" b="1" dirty="0" err="1" smtClean="0"/>
              <a:t>pseudomonadaceae</a:t>
            </a:r>
            <a:endParaRPr lang="en-US" sz="2400" b="1" dirty="0" smtClean="0"/>
          </a:p>
          <a:p>
            <a:r>
              <a:rPr lang="en-US" sz="2400" b="1" dirty="0" smtClean="0"/>
              <a:t>Genus- </a:t>
            </a:r>
            <a:r>
              <a:rPr lang="en-US" sz="2400" b="1" i="1" dirty="0" err="1" smtClean="0"/>
              <a:t>Xanthomonas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citri</a:t>
            </a:r>
            <a:r>
              <a:rPr lang="en-US" sz="2400" b="1" i="1" dirty="0" smtClean="0"/>
              <a:t>  </a:t>
            </a:r>
          </a:p>
          <a:p>
            <a:r>
              <a:rPr lang="en-US" sz="2400" b="1" i="1" dirty="0" smtClean="0"/>
              <a:t>Syn.</a:t>
            </a:r>
            <a:r>
              <a:rPr lang="en-IN" sz="2400" b="1" i="1" dirty="0" err="1" smtClean="0"/>
              <a:t>Xanthomonas</a:t>
            </a:r>
            <a:r>
              <a:rPr lang="en-IN" sz="2400" b="1" i="1" dirty="0" smtClean="0"/>
              <a:t> </a:t>
            </a:r>
            <a:r>
              <a:rPr lang="en-IN" sz="2400" b="1" i="1" dirty="0" err="1"/>
              <a:t>campestris</a:t>
            </a:r>
            <a:endParaRPr lang="en-US" sz="2400" b="1" i="1" dirty="0" smtClean="0"/>
          </a:p>
          <a:p>
            <a:pPr lvl="1"/>
            <a:r>
              <a:rPr lang="en-US" sz="1800" b="1" dirty="0" smtClean="0"/>
              <a:t>Gram-negative, aerobic bacteria</a:t>
            </a:r>
          </a:p>
          <a:p>
            <a:pPr lvl="1"/>
            <a:r>
              <a:rPr lang="en-US" sz="1800" b="1" dirty="0" smtClean="0"/>
              <a:t>Single polar flagellum</a:t>
            </a:r>
          </a:p>
          <a:p>
            <a:pPr lvl="1"/>
            <a:r>
              <a:rPr lang="en-US" sz="1800" b="1" dirty="0" smtClean="0"/>
              <a:t>Capsulated bacillus</a:t>
            </a:r>
          </a:p>
          <a:p>
            <a:pPr lvl="1"/>
            <a:r>
              <a:rPr lang="en-US" sz="1800" b="1" dirty="0" smtClean="0"/>
              <a:t>Non-spore forming bacterium</a:t>
            </a:r>
          </a:p>
          <a:p>
            <a:pPr lvl="1"/>
            <a:r>
              <a:rPr lang="en-US" sz="1800" b="1" dirty="0" smtClean="0"/>
              <a:t>Colonies are yellow in </a:t>
            </a:r>
            <a:r>
              <a:rPr lang="en-US" sz="1800" b="1" dirty="0" err="1" smtClean="0"/>
              <a:t>colour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Common infections on  Grape fruit, Key lime, Lemon, Kaffir Lime (Highly susceptible)</a:t>
            </a:r>
            <a:endParaRPr lang="en-US" sz="1800" b="1" dirty="0" smtClean="0"/>
          </a:p>
          <a:p>
            <a:pPr lvl="1"/>
            <a:endParaRPr lang="en-US" sz="1800" b="1" dirty="0" smtClean="0"/>
          </a:p>
          <a:p>
            <a:pPr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Image result for citrus canker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Image result for citrus canker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096250" cy="661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460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CITRUS CANKER</vt:lpstr>
      <vt:lpstr>CITRUS CANKER</vt:lpstr>
      <vt:lpstr>PowerPoint Presentation</vt:lpstr>
      <vt:lpstr>         SYMPTOMS</vt:lpstr>
      <vt:lpstr>PowerPoint Presentation</vt:lpstr>
      <vt:lpstr>PowerPoint Presentation</vt:lpstr>
      <vt:lpstr>PowerPoint Presentation</vt:lpstr>
      <vt:lpstr>Causative organism</vt:lpstr>
      <vt:lpstr>PowerPoint Presentation</vt:lpstr>
      <vt:lpstr>ETIOLOGY AND DISSEMINATION</vt:lpstr>
      <vt:lpstr>PowerPoint Presentation</vt:lpstr>
      <vt:lpstr>CONTROL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ADMIN</cp:lastModifiedBy>
  <cp:revision>20</cp:revision>
  <dcterms:created xsi:type="dcterms:W3CDTF">2018-12-21T15:04:21Z</dcterms:created>
  <dcterms:modified xsi:type="dcterms:W3CDTF">2021-01-25T19:29:23Z</dcterms:modified>
</cp:coreProperties>
</file>