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7BAD0DBF-B5C5-44FD-991F-3D9FC3022A92}" type="datetimeFigureOut">
              <a:rPr lang="en-US" smtClean="0"/>
              <a:t>1/29/2021</a:t>
            </a:fld>
            <a:endParaRPr lang="en-IN"/>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IN"/>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188440B-C4D9-48E0-AEC8-FFDE93311D7B}" type="slidenum">
              <a:rPr lang="en-IN" smtClean="0"/>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BAD0DBF-B5C5-44FD-991F-3D9FC3022A92}" type="datetimeFigureOut">
              <a:rPr lang="en-US" smtClean="0"/>
              <a:t>1/29/2021</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7188440B-C4D9-48E0-AEC8-FFDE93311D7B}"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7BAD0DBF-B5C5-44FD-991F-3D9FC3022A92}" type="datetimeFigureOut">
              <a:rPr lang="en-US" smtClean="0"/>
              <a:t>1/29/2021</a:t>
            </a:fld>
            <a:endParaRPr lang="en-IN"/>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IN"/>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188440B-C4D9-48E0-AEC8-FFDE93311D7B}"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BAD0DBF-B5C5-44FD-991F-3D9FC3022A92}" type="datetimeFigureOut">
              <a:rPr lang="en-US" smtClean="0"/>
              <a:t>1/29/2021</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7188440B-C4D9-48E0-AEC8-FFDE93311D7B}"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7BAD0DBF-B5C5-44FD-991F-3D9FC3022A92}" type="datetimeFigureOut">
              <a:rPr lang="en-US" smtClean="0"/>
              <a:t>1/29/2021</a:t>
            </a:fld>
            <a:endParaRPr lang="en-IN"/>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IN"/>
          </a:p>
        </p:txBody>
      </p:sp>
      <p:sp>
        <p:nvSpPr>
          <p:cNvPr id="6" name="Slide Number Placeholder 5"/>
          <p:cNvSpPr>
            <a:spLocks noGrp="1"/>
          </p:cNvSpPr>
          <p:nvPr>
            <p:ph type="sldNum" sz="quarter" idx="12"/>
          </p:nvPr>
        </p:nvSpPr>
        <p:spPr>
          <a:xfrm>
            <a:off x="6733952" y="6555112"/>
            <a:ext cx="588336" cy="228600"/>
          </a:xfrm>
        </p:spPr>
        <p:txBody>
          <a:bodyPr/>
          <a:lstStyle>
            <a:extLst/>
          </a:lstStyle>
          <a:p>
            <a:fld id="{7188440B-C4D9-48E0-AEC8-FFDE93311D7B}" type="slidenum">
              <a:rPr lang="en-IN" smtClean="0"/>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BAD0DBF-B5C5-44FD-991F-3D9FC3022A92}" type="datetimeFigureOut">
              <a:rPr lang="en-US" smtClean="0"/>
              <a:t>1/29/2021</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7188440B-C4D9-48E0-AEC8-FFDE93311D7B}"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BAD0DBF-B5C5-44FD-991F-3D9FC3022A92}" type="datetimeFigureOut">
              <a:rPr lang="en-US" smtClean="0"/>
              <a:t>1/29/2021</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7188440B-C4D9-48E0-AEC8-FFDE93311D7B}"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BAD0DBF-B5C5-44FD-991F-3D9FC3022A92}" type="datetimeFigureOut">
              <a:rPr lang="en-US" smtClean="0"/>
              <a:t>1/29/2021</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7188440B-C4D9-48E0-AEC8-FFDE93311D7B}"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7BAD0DBF-B5C5-44FD-991F-3D9FC3022A92}" type="datetimeFigureOut">
              <a:rPr lang="en-US" smtClean="0"/>
              <a:t>1/29/2021</a:t>
            </a:fld>
            <a:endParaRPr lang="en-IN"/>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IN"/>
          </a:p>
        </p:txBody>
      </p:sp>
      <p:sp>
        <p:nvSpPr>
          <p:cNvPr id="4" name="Slide Number Placeholder 3"/>
          <p:cNvSpPr>
            <a:spLocks noGrp="1"/>
          </p:cNvSpPr>
          <p:nvPr>
            <p:ph type="sldNum" sz="quarter" idx="12"/>
          </p:nvPr>
        </p:nvSpPr>
        <p:spPr/>
        <p:txBody>
          <a:bodyPr/>
          <a:lstStyle>
            <a:extLst/>
          </a:lstStyle>
          <a:p>
            <a:fld id="{7188440B-C4D9-48E0-AEC8-FFDE93311D7B}"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BAD0DBF-B5C5-44FD-991F-3D9FC3022A92}" type="datetimeFigureOut">
              <a:rPr lang="en-US" smtClean="0"/>
              <a:t>1/29/2021</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7188440B-C4D9-48E0-AEC8-FFDE93311D7B}"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7BAD0DBF-B5C5-44FD-991F-3D9FC3022A92}" type="datetimeFigureOut">
              <a:rPr lang="en-US" smtClean="0"/>
              <a:t>1/29/2021</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7188440B-C4D9-48E0-AEC8-FFDE93311D7B}" type="slidenum">
              <a:rPr lang="en-IN" smtClean="0"/>
              <a:t>‹#›</a:t>
            </a:fld>
            <a:endParaRPr lang="en-IN"/>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7BAD0DBF-B5C5-44FD-991F-3D9FC3022A92}" type="datetimeFigureOut">
              <a:rPr lang="en-US" smtClean="0"/>
              <a:t>1/29/2021</a:t>
            </a:fld>
            <a:endParaRPr lang="en-IN"/>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IN"/>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188440B-C4D9-48E0-AEC8-FFDE93311D7B}"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RATIO ANALYSIS</a:t>
            </a:r>
            <a:endParaRPr lang="en-IN" dirty="0"/>
          </a:p>
        </p:txBody>
      </p:sp>
      <p:sp>
        <p:nvSpPr>
          <p:cNvPr id="3" name="Subtitle 2"/>
          <p:cNvSpPr>
            <a:spLocks noGrp="1"/>
          </p:cNvSpPr>
          <p:nvPr>
            <p:ph type="subTitle" idx="1"/>
          </p:nvPr>
        </p:nvSpPr>
        <p:spPr>
          <a:xfrm>
            <a:off x="3357554" y="4857760"/>
            <a:ext cx="5114778" cy="1101248"/>
          </a:xfrm>
        </p:spPr>
        <p:txBody>
          <a:bodyPr/>
          <a:lstStyle/>
          <a:p>
            <a:r>
              <a:rPr lang="en-US" b="1" dirty="0">
                <a:solidFill>
                  <a:schemeClr val="tx1"/>
                </a:solidFill>
              </a:rPr>
              <a:t>A.AYESHA SIDDIQUA, </a:t>
            </a:r>
          </a:p>
          <a:p>
            <a:r>
              <a:rPr lang="en-US" dirty="0">
                <a:solidFill>
                  <a:schemeClr val="tx1"/>
                </a:solidFill>
              </a:rPr>
              <a:t>M.Com., M.Phil., SET, Ph.D.,</a:t>
            </a:r>
            <a:endParaRPr lang="en-IN" dirty="0">
              <a:solidFill>
                <a:schemeClr val="tx1"/>
              </a:solidFill>
            </a:endParaRPr>
          </a:p>
          <a:p>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Important Ratios In Test Of Solvency</a:t>
            </a:r>
          </a:p>
        </p:txBody>
      </p:sp>
      <p:sp>
        <p:nvSpPr>
          <p:cNvPr id="3" name="Content Placeholder 2"/>
          <p:cNvSpPr>
            <a:spLocks noGrp="1"/>
          </p:cNvSpPr>
          <p:nvPr>
            <p:ph idx="1"/>
          </p:nvPr>
        </p:nvSpPr>
        <p:spPr>
          <a:xfrm>
            <a:off x="457200" y="1966606"/>
            <a:ext cx="7239000" cy="3962724"/>
          </a:xfrm>
        </p:spPr>
        <p:txBody>
          <a:bodyPr/>
          <a:lstStyle/>
          <a:p>
            <a:r>
              <a:rPr lang="en-IN" dirty="0"/>
              <a:t>Debt-equity ratio. </a:t>
            </a:r>
            <a:endParaRPr lang="en-IN" dirty="0" smtClean="0"/>
          </a:p>
          <a:p>
            <a:r>
              <a:rPr lang="en-IN" dirty="0" smtClean="0"/>
              <a:t>Proprietary </a:t>
            </a:r>
            <a:r>
              <a:rPr lang="en-IN" dirty="0"/>
              <a:t>ratio. </a:t>
            </a:r>
            <a:endParaRPr lang="en-IN" dirty="0" smtClean="0"/>
          </a:p>
          <a:p>
            <a:r>
              <a:rPr lang="en-IN" dirty="0" smtClean="0"/>
              <a:t>Solvency </a:t>
            </a:r>
            <a:r>
              <a:rPr lang="en-IN" dirty="0"/>
              <a:t>ratio. </a:t>
            </a:r>
            <a:endParaRPr lang="en-IN" dirty="0" smtClean="0"/>
          </a:p>
          <a:p>
            <a:r>
              <a:rPr lang="en-IN" dirty="0" smtClean="0"/>
              <a:t>Fixed </a:t>
            </a:r>
            <a:r>
              <a:rPr lang="en-IN" dirty="0"/>
              <a:t>assets to net worth ratio. </a:t>
            </a:r>
            <a:endParaRPr lang="en-IN" dirty="0" smtClean="0"/>
          </a:p>
          <a:p>
            <a:r>
              <a:rPr lang="en-IN" dirty="0" smtClean="0"/>
              <a:t>Fixed </a:t>
            </a:r>
            <a:r>
              <a:rPr lang="en-IN" dirty="0"/>
              <a:t>assets ratio </a:t>
            </a:r>
            <a:endParaRPr lang="en-IN" dirty="0" smtClean="0"/>
          </a:p>
          <a:p>
            <a:r>
              <a:rPr lang="en-IN" dirty="0" smtClean="0"/>
              <a:t>Debt </a:t>
            </a:r>
            <a:r>
              <a:rPr lang="en-IN" dirty="0"/>
              <a:t>servicing ratio. </a:t>
            </a:r>
            <a:endParaRPr lang="en-IN" dirty="0" smtClean="0"/>
          </a:p>
          <a:p>
            <a:r>
              <a:rPr lang="en-IN" dirty="0" smtClean="0"/>
              <a:t>Dividend </a:t>
            </a:r>
            <a:r>
              <a:rPr lang="en-IN" dirty="0"/>
              <a:t>coverage ratio.</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7239000" cy="1143000"/>
          </a:xfrm>
        </p:spPr>
        <p:txBody>
          <a:bodyPr/>
          <a:lstStyle/>
          <a:p>
            <a:r>
              <a:rPr lang="en-IN" dirty="0"/>
              <a:t>Debt Equity Ratio</a:t>
            </a:r>
          </a:p>
        </p:txBody>
      </p:sp>
      <p:sp>
        <p:nvSpPr>
          <p:cNvPr id="3" name="Content Placeholder 2"/>
          <p:cNvSpPr>
            <a:spLocks noGrp="1"/>
          </p:cNvSpPr>
          <p:nvPr>
            <p:ph idx="1"/>
          </p:nvPr>
        </p:nvSpPr>
        <p:spPr>
          <a:xfrm>
            <a:off x="457200" y="1600200"/>
            <a:ext cx="7543824" cy="4900634"/>
          </a:xfrm>
        </p:spPr>
        <p:txBody>
          <a:bodyPr>
            <a:normAutofit lnSpcReduction="10000"/>
          </a:bodyPr>
          <a:lstStyle/>
          <a:p>
            <a:pPr algn="just">
              <a:buNone/>
            </a:pPr>
            <a:r>
              <a:rPr lang="en-IN" dirty="0" smtClean="0"/>
              <a:t>	It </a:t>
            </a:r>
            <a:r>
              <a:rPr lang="en-IN" dirty="0"/>
              <a:t>Is calculated to measure the relative claims of outsiders and the owners against the firm’s assets. This ratio indicates the relationship between the outsiders funds and the shareholders’ funds. </a:t>
            </a:r>
            <a:endParaRPr lang="en-IN" dirty="0" smtClean="0"/>
          </a:p>
          <a:p>
            <a:pPr algn="just">
              <a:buNone/>
            </a:pPr>
            <a:r>
              <a:rPr lang="en-IN" dirty="0"/>
              <a:t>	</a:t>
            </a:r>
            <a:r>
              <a:rPr lang="en-IN" dirty="0" smtClean="0"/>
              <a:t>				  Outsiders </a:t>
            </a:r>
            <a:r>
              <a:rPr lang="en-IN" dirty="0"/>
              <a:t>funds </a:t>
            </a:r>
            <a:endParaRPr lang="en-IN" dirty="0" smtClean="0"/>
          </a:p>
          <a:p>
            <a:pPr algn="just">
              <a:buNone/>
            </a:pPr>
            <a:r>
              <a:rPr lang="en-IN" dirty="0"/>
              <a:t>	</a:t>
            </a:r>
            <a:r>
              <a:rPr lang="en-IN" dirty="0" smtClean="0"/>
              <a:t>Debt </a:t>
            </a:r>
            <a:r>
              <a:rPr lang="en-IN" dirty="0"/>
              <a:t>equity ratio= </a:t>
            </a:r>
            <a:endParaRPr lang="en-IN" dirty="0" smtClean="0"/>
          </a:p>
          <a:p>
            <a:pPr algn="just">
              <a:buNone/>
            </a:pPr>
            <a:r>
              <a:rPr lang="en-IN" dirty="0"/>
              <a:t>	</a:t>
            </a:r>
            <a:r>
              <a:rPr lang="en-IN" dirty="0" smtClean="0"/>
              <a:t>				Shareholders </a:t>
            </a:r>
            <a:r>
              <a:rPr lang="en-IN" dirty="0"/>
              <a:t>funds </a:t>
            </a:r>
            <a:endParaRPr lang="en-IN" dirty="0" smtClean="0"/>
          </a:p>
          <a:p>
            <a:pPr algn="just">
              <a:buNone/>
            </a:pPr>
            <a:r>
              <a:rPr lang="en-IN" dirty="0"/>
              <a:t>	</a:t>
            </a:r>
            <a:r>
              <a:rPr lang="en-IN" dirty="0" smtClean="0"/>
              <a:t>Ideal </a:t>
            </a:r>
            <a:r>
              <a:rPr lang="en-IN" dirty="0"/>
              <a:t>ratio: 2:1; </a:t>
            </a:r>
            <a:r>
              <a:rPr lang="en-IN" dirty="0" smtClean="0"/>
              <a:t>It </a:t>
            </a:r>
            <a:r>
              <a:rPr lang="en-IN" dirty="0"/>
              <a:t>means for every 2 shares there is 1 debt. If the debt is less than 2 times the equity, it means the creditors are relatively less and the financial structure is sound.</a:t>
            </a:r>
          </a:p>
        </p:txBody>
      </p:sp>
      <p:cxnSp>
        <p:nvCxnSpPr>
          <p:cNvPr id="5" name="Straight Connector 4"/>
          <p:cNvCxnSpPr/>
          <p:nvPr/>
        </p:nvCxnSpPr>
        <p:spPr>
          <a:xfrm>
            <a:off x="4071934" y="4071942"/>
            <a:ext cx="3286148"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Proprietary Ratio or Net Worth Ratio</a:t>
            </a:r>
          </a:p>
        </p:txBody>
      </p:sp>
      <p:sp>
        <p:nvSpPr>
          <p:cNvPr id="3" name="Content Placeholder 2"/>
          <p:cNvSpPr>
            <a:spLocks noGrp="1"/>
          </p:cNvSpPr>
          <p:nvPr>
            <p:ph idx="1"/>
          </p:nvPr>
        </p:nvSpPr>
        <p:spPr/>
        <p:txBody>
          <a:bodyPr>
            <a:normAutofit/>
          </a:bodyPr>
          <a:lstStyle/>
          <a:p>
            <a:pPr algn="just">
              <a:buNone/>
            </a:pPr>
            <a:r>
              <a:rPr lang="en-IN" dirty="0" smtClean="0"/>
              <a:t>	It </a:t>
            </a:r>
            <a:r>
              <a:rPr lang="en-IN" dirty="0"/>
              <a:t>establishes relationship between the proprietors fund or shareholders funds and the total assets </a:t>
            </a:r>
            <a:endParaRPr lang="en-IN" dirty="0" smtClean="0"/>
          </a:p>
          <a:p>
            <a:pPr algn="just">
              <a:buNone/>
            </a:pPr>
            <a:r>
              <a:rPr lang="en-IN" dirty="0"/>
              <a:t>	</a:t>
            </a:r>
            <a:r>
              <a:rPr lang="en-IN" dirty="0" smtClean="0"/>
              <a:t>				Proprietary </a:t>
            </a:r>
            <a:r>
              <a:rPr lang="en-IN" dirty="0"/>
              <a:t>funds </a:t>
            </a:r>
            <a:endParaRPr lang="en-IN" dirty="0" smtClean="0"/>
          </a:p>
          <a:p>
            <a:pPr algn="just">
              <a:buNone/>
            </a:pPr>
            <a:r>
              <a:rPr lang="en-IN" dirty="0"/>
              <a:t>	</a:t>
            </a:r>
            <a:r>
              <a:rPr lang="en-IN" dirty="0" smtClean="0"/>
              <a:t>Proprietary </a:t>
            </a:r>
            <a:r>
              <a:rPr lang="en-IN" dirty="0"/>
              <a:t>ratio= </a:t>
            </a:r>
            <a:endParaRPr lang="en-IN" dirty="0" smtClean="0"/>
          </a:p>
          <a:p>
            <a:pPr algn="just">
              <a:buNone/>
            </a:pPr>
            <a:r>
              <a:rPr lang="en-IN" dirty="0"/>
              <a:t>	</a:t>
            </a:r>
            <a:r>
              <a:rPr lang="en-IN" dirty="0" smtClean="0"/>
              <a:t>				      Total </a:t>
            </a:r>
            <a:r>
              <a:rPr lang="en-IN" dirty="0"/>
              <a:t>assets </a:t>
            </a:r>
            <a:endParaRPr lang="en-IN" dirty="0" smtClean="0"/>
          </a:p>
          <a:p>
            <a:pPr algn="just">
              <a:buNone/>
            </a:pPr>
            <a:r>
              <a:rPr lang="en-IN" dirty="0"/>
              <a:t>	</a:t>
            </a:r>
            <a:r>
              <a:rPr lang="en-IN" dirty="0" smtClean="0"/>
              <a:t>Ideal </a:t>
            </a:r>
            <a:r>
              <a:rPr lang="en-IN" dirty="0"/>
              <a:t>ratio: 0.5:1 </a:t>
            </a:r>
            <a:endParaRPr lang="en-IN" dirty="0" smtClean="0"/>
          </a:p>
          <a:p>
            <a:pPr algn="just">
              <a:buNone/>
            </a:pPr>
            <a:r>
              <a:rPr lang="en-IN" dirty="0"/>
              <a:t>	</a:t>
            </a:r>
            <a:r>
              <a:rPr lang="en-IN" dirty="0" smtClean="0"/>
              <a:t>Higher </a:t>
            </a:r>
            <a:r>
              <a:rPr lang="en-IN" dirty="0"/>
              <a:t>the ratio better the long term solvency (financial) position of the company.</a:t>
            </a:r>
          </a:p>
        </p:txBody>
      </p:sp>
      <p:cxnSp>
        <p:nvCxnSpPr>
          <p:cNvPr id="5" name="Straight Connector 4"/>
          <p:cNvCxnSpPr/>
          <p:nvPr/>
        </p:nvCxnSpPr>
        <p:spPr>
          <a:xfrm>
            <a:off x="3929058" y="3643314"/>
            <a:ext cx="3429024"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7239000" cy="1143000"/>
          </a:xfrm>
        </p:spPr>
        <p:txBody>
          <a:bodyPr/>
          <a:lstStyle/>
          <a:p>
            <a:r>
              <a:rPr lang="en-IN" dirty="0"/>
              <a:t>Solvency Ratio</a:t>
            </a:r>
          </a:p>
        </p:txBody>
      </p:sp>
      <p:sp>
        <p:nvSpPr>
          <p:cNvPr id="3" name="Content Placeholder 2"/>
          <p:cNvSpPr>
            <a:spLocks noGrp="1"/>
          </p:cNvSpPr>
          <p:nvPr>
            <p:ph idx="1"/>
          </p:nvPr>
        </p:nvSpPr>
        <p:spPr>
          <a:xfrm>
            <a:off x="457200" y="1609416"/>
            <a:ext cx="7543824" cy="4846320"/>
          </a:xfrm>
        </p:spPr>
        <p:txBody>
          <a:bodyPr>
            <a:normAutofit/>
          </a:bodyPr>
          <a:lstStyle/>
          <a:p>
            <a:pPr algn="just">
              <a:buNone/>
            </a:pPr>
            <a:r>
              <a:rPr lang="en-IN" dirty="0" smtClean="0"/>
              <a:t>	It </a:t>
            </a:r>
            <a:r>
              <a:rPr lang="en-IN" dirty="0"/>
              <a:t>expresses the relationship between total assets and total liabilities of a business. This ratio is a small variant of equity ratio and can be simply calculated as “100-equity ratio</a:t>
            </a:r>
            <a:r>
              <a:rPr lang="en-IN" dirty="0" smtClean="0"/>
              <a:t>”.</a:t>
            </a:r>
          </a:p>
          <a:p>
            <a:pPr algn="just">
              <a:buNone/>
            </a:pPr>
            <a:r>
              <a:rPr lang="en-IN" dirty="0"/>
              <a:t>	</a:t>
            </a:r>
            <a:r>
              <a:rPr lang="en-IN" dirty="0" smtClean="0"/>
              <a:t> 			  Total </a:t>
            </a:r>
            <a:r>
              <a:rPr lang="en-IN" dirty="0"/>
              <a:t>assets </a:t>
            </a:r>
            <a:endParaRPr lang="en-IN" dirty="0" smtClean="0"/>
          </a:p>
          <a:p>
            <a:pPr algn="just">
              <a:buNone/>
            </a:pPr>
            <a:r>
              <a:rPr lang="en-IN" dirty="0"/>
              <a:t>	</a:t>
            </a:r>
            <a:r>
              <a:rPr lang="en-IN" dirty="0" smtClean="0"/>
              <a:t>Solvency </a:t>
            </a:r>
            <a:r>
              <a:rPr lang="en-IN" dirty="0"/>
              <a:t>ratio= </a:t>
            </a:r>
            <a:endParaRPr lang="en-IN" dirty="0" smtClean="0"/>
          </a:p>
          <a:p>
            <a:pPr algn="just">
              <a:buNone/>
            </a:pPr>
            <a:r>
              <a:rPr lang="en-IN" dirty="0"/>
              <a:t>	</a:t>
            </a:r>
            <a:r>
              <a:rPr lang="en-IN" dirty="0" smtClean="0"/>
              <a:t>			Total </a:t>
            </a:r>
            <a:r>
              <a:rPr lang="en-IN" dirty="0"/>
              <a:t>liabilities </a:t>
            </a:r>
            <a:endParaRPr lang="en-IN" dirty="0" smtClean="0"/>
          </a:p>
          <a:p>
            <a:pPr algn="just">
              <a:buNone/>
            </a:pPr>
            <a:r>
              <a:rPr lang="en-IN" dirty="0"/>
              <a:t>	</a:t>
            </a:r>
            <a:r>
              <a:rPr lang="en-IN" dirty="0" smtClean="0"/>
              <a:t>No </a:t>
            </a:r>
            <a:r>
              <a:rPr lang="en-IN" dirty="0"/>
              <a:t>standard ratio is fixed in this regard. </a:t>
            </a:r>
            <a:endParaRPr lang="en-IN" dirty="0" smtClean="0"/>
          </a:p>
          <a:p>
            <a:pPr algn="just">
              <a:buNone/>
            </a:pPr>
            <a:r>
              <a:rPr lang="en-IN" dirty="0"/>
              <a:t>	</a:t>
            </a:r>
            <a:r>
              <a:rPr lang="en-IN" dirty="0" smtClean="0"/>
              <a:t>Higher </a:t>
            </a:r>
            <a:r>
              <a:rPr lang="en-IN" dirty="0"/>
              <a:t>the solvency ratio, the stronger is its financial position and vice-versa.</a:t>
            </a:r>
          </a:p>
        </p:txBody>
      </p:sp>
      <p:cxnSp>
        <p:nvCxnSpPr>
          <p:cNvPr id="5" name="Straight Connector 4"/>
          <p:cNvCxnSpPr/>
          <p:nvPr/>
        </p:nvCxnSpPr>
        <p:spPr>
          <a:xfrm>
            <a:off x="3357554" y="4000504"/>
            <a:ext cx="2071702"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Fixed Assets To Net Worth</a:t>
            </a:r>
          </a:p>
        </p:txBody>
      </p:sp>
      <p:sp>
        <p:nvSpPr>
          <p:cNvPr id="3" name="Content Placeholder 2"/>
          <p:cNvSpPr>
            <a:spLocks noGrp="1"/>
          </p:cNvSpPr>
          <p:nvPr>
            <p:ph idx="1"/>
          </p:nvPr>
        </p:nvSpPr>
        <p:spPr>
          <a:xfrm>
            <a:off x="457200" y="1609416"/>
            <a:ext cx="7472386" cy="4846320"/>
          </a:xfrm>
        </p:spPr>
        <p:txBody>
          <a:bodyPr>
            <a:normAutofit/>
          </a:bodyPr>
          <a:lstStyle/>
          <a:p>
            <a:pPr algn="just">
              <a:buNone/>
            </a:pPr>
            <a:r>
              <a:rPr lang="en-IN" dirty="0" smtClean="0"/>
              <a:t>	</a:t>
            </a:r>
            <a:r>
              <a:rPr lang="en-IN" sz="2400" dirty="0" smtClean="0"/>
              <a:t>It </a:t>
            </a:r>
            <a:r>
              <a:rPr lang="en-IN" sz="2400" dirty="0"/>
              <a:t>is obtained by dividing the depreciated book value of fixed assets by the amount of proprietors funds. </a:t>
            </a:r>
            <a:endParaRPr lang="en-IN" sz="2400" dirty="0" smtClean="0"/>
          </a:p>
          <a:p>
            <a:pPr algn="just">
              <a:buNone/>
            </a:pPr>
            <a:r>
              <a:rPr lang="en-IN" sz="2400" dirty="0"/>
              <a:t>	</a:t>
            </a:r>
            <a:r>
              <a:rPr lang="en-IN" sz="2400" dirty="0" smtClean="0"/>
              <a:t>					   Net </a:t>
            </a:r>
            <a:r>
              <a:rPr lang="en-IN" sz="2400" dirty="0"/>
              <a:t>fixed assets </a:t>
            </a:r>
            <a:endParaRPr lang="en-IN" sz="2400" dirty="0" smtClean="0"/>
          </a:p>
          <a:p>
            <a:pPr algn="just">
              <a:buNone/>
            </a:pPr>
            <a:r>
              <a:rPr lang="en-IN" sz="2400" dirty="0"/>
              <a:t>	</a:t>
            </a:r>
            <a:r>
              <a:rPr lang="en-IN" sz="2400" dirty="0" smtClean="0"/>
              <a:t>Fixed </a:t>
            </a:r>
            <a:r>
              <a:rPr lang="en-IN" sz="2400" dirty="0"/>
              <a:t>assets to net worth ratio= </a:t>
            </a:r>
            <a:endParaRPr lang="en-IN" sz="2400" dirty="0" smtClean="0"/>
          </a:p>
          <a:p>
            <a:pPr algn="just">
              <a:buNone/>
            </a:pPr>
            <a:r>
              <a:rPr lang="en-IN" sz="2400" dirty="0"/>
              <a:t>	</a:t>
            </a:r>
            <a:r>
              <a:rPr lang="en-IN" sz="2400" dirty="0" smtClean="0"/>
              <a:t>					       Net </a:t>
            </a:r>
            <a:r>
              <a:rPr lang="en-IN" sz="2400" dirty="0"/>
              <a:t>worth </a:t>
            </a:r>
            <a:endParaRPr lang="en-IN" sz="2400" dirty="0" smtClean="0"/>
          </a:p>
          <a:p>
            <a:pPr algn="just">
              <a:buNone/>
            </a:pPr>
            <a:r>
              <a:rPr lang="en-IN" sz="2400" dirty="0"/>
              <a:t>	</a:t>
            </a:r>
            <a:r>
              <a:rPr lang="en-IN" sz="2400" dirty="0" smtClean="0"/>
              <a:t>Ideal </a:t>
            </a:r>
            <a:r>
              <a:rPr lang="en-IN" sz="2400" dirty="0"/>
              <a:t>ratio: 0.75:1 </a:t>
            </a:r>
            <a:endParaRPr lang="en-IN" sz="2400" dirty="0" smtClean="0"/>
          </a:p>
          <a:p>
            <a:pPr algn="just">
              <a:buNone/>
            </a:pPr>
            <a:r>
              <a:rPr lang="en-IN" sz="2400" dirty="0"/>
              <a:t>	</a:t>
            </a:r>
            <a:r>
              <a:rPr lang="en-IN" sz="2400" dirty="0" smtClean="0"/>
              <a:t>A </a:t>
            </a:r>
            <a:r>
              <a:rPr lang="en-IN" sz="2400" dirty="0"/>
              <a:t>higher ratio, say, 100% means that there are no outside liabilities and all the funds employed are those of shareholders.</a:t>
            </a:r>
          </a:p>
        </p:txBody>
      </p:sp>
      <p:cxnSp>
        <p:nvCxnSpPr>
          <p:cNvPr id="5" name="Straight Connector 4"/>
          <p:cNvCxnSpPr/>
          <p:nvPr/>
        </p:nvCxnSpPr>
        <p:spPr>
          <a:xfrm>
            <a:off x="5286380" y="3500438"/>
            <a:ext cx="2643206"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28"/>
            <a:ext cx="7239000" cy="891560"/>
          </a:xfrm>
        </p:spPr>
        <p:txBody>
          <a:bodyPr/>
          <a:lstStyle/>
          <a:p>
            <a:r>
              <a:rPr lang="en-IN" dirty="0"/>
              <a:t>Fixed Assets Ratio</a:t>
            </a:r>
          </a:p>
        </p:txBody>
      </p:sp>
      <p:sp>
        <p:nvSpPr>
          <p:cNvPr id="3" name="Content Placeholder 2"/>
          <p:cNvSpPr>
            <a:spLocks noGrp="1"/>
          </p:cNvSpPr>
          <p:nvPr>
            <p:ph idx="1"/>
          </p:nvPr>
        </p:nvSpPr>
        <p:spPr/>
        <p:txBody>
          <a:bodyPr>
            <a:normAutofit/>
          </a:bodyPr>
          <a:lstStyle/>
          <a:p>
            <a:pPr algn="just">
              <a:buNone/>
            </a:pPr>
            <a:r>
              <a:rPr lang="en-IN" dirty="0" smtClean="0"/>
              <a:t>	It </a:t>
            </a:r>
            <a:r>
              <a:rPr lang="en-IN" dirty="0"/>
              <a:t>establishes the relationship between fixed assets and capital employed </a:t>
            </a:r>
            <a:endParaRPr lang="en-IN" dirty="0" smtClean="0"/>
          </a:p>
          <a:p>
            <a:pPr algn="just">
              <a:buNone/>
            </a:pPr>
            <a:r>
              <a:rPr lang="en-IN" dirty="0"/>
              <a:t>	</a:t>
            </a:r>
            <a:r>
              <a:rPr lang="en-IN" dirty="0" smtClean="0"/>
              <a:t>				     Fixed </a:t>
            </a:r>
            <a:r>
              <a:rPr lang="en-IN" dirty="0"/>
              <a:t>assets </a:t>
            </a:r>
            <a:endParaRPr lang="en-IN" dirty="0" smtClean="0"/>
          </a:p>
          <a:p>
            <a:pPr algn="just">
              <a:buNone/>
            </a:pPr>
            <a:r>
              <a:rPr lang="en-IN" dirty="0"/>
              <a:t>	</a:t>
            </a:r>
            <a:r>
              <a:rPr lang="en-IN" dirty="0" smtClean="0"/>
              <a:t>Fixed </a:t>
            </a:r>
            <a:r>
              <a:rPr lang="en-IN" dirty="0"/>
              <a:t>assets ratio= </a:t>
            </a:r>
            <a:endParaRPr lang="en-IN" dirty="0" smtClean="0"/>
          </a:p>
          <a:p>
            <a:pPr algn="just">
              <a:buNone/>
            </a:pPr>
            <a:r>
              <a:rPr lang="en-IN" dirty="0"/>
              <a:t>	</a:t>
            </a:r>
            <a:r>
              <a:rPr lang="en-IN" dirty="0" smtClean="0"/>
              <a:t>				Capital </a:t>
            </a:r>
            <a:r>
              <a:rPr lang="en-IN" dirty="0"/>
              <a:t>employed </a:t>
            </a:r>
            <a:endParaRPr lang="en-IN" dirty="0" smtClean="0"/>
          </a:p>
          <a:p>
            <a:pPr algn="just">
              <a:buNone/>
            </a:pPr>
            <a:r>
              <a:rPr lang="en-IN" dirty="0"/>
              <a:t>	</a:t>
            </a:r>
            <a:r>
              <a:rPr lang="en-IN" dirty="0" smtClean="0"/>
              <a:t>Ideal </a:t>
            </a:r>
            <a:r>
              <a:rPr lang="en-IN" dirty="0"/>
              <a:t>ratio: 0.67:1 </a:t>
            </a:r>
            <a:endParaRPr lang="en-IN" dirty="0" smtClean="0"/>
          </a:p>
          <a:p>
            <a:pPr algn="just">
              <a:buNone/>
            </a:pPr>
            <a:r>
              <a:rPr lang="en-IN" dirty="0"/>
              <a:t>	</a:t>
            </a:r>
            <a:r>
              <a:rPr lang="en-IN" dirty="0" smtClean="0"/>
              <a:t>This </a:t>
            </a:r>
            <a:r>
              <a:rPr lang="en-IN" dirty="0"/>
              <a:t>ratio enables to know how fixed assets are financed i.e. by use of short term funds or by long term funds. This ratio should not be more than 1.</a:t>
            </a:r>
          </a:p>
        </p:txBody>
      </p:sp>
      <p:cxnSp>
        <p:nvCxnSpPr>
          <p:cNvPr id="5" name="Straight Connector 4"/>
          <p:cNvCxnSpPr/>
          <p:nvPr/>
        </p:nvCxnSpPr>
        <p:spPr>
          <a:xfrm>
            <a:off x="4000496" y="3214686"/>
            <a:ext cx="2928958"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Debt Service Ratio</a:t>
            </a:r>
          </a:p>
        </p:txBody>
      </p:sp>
      <p:sp>
        <p:nvSpPr>
          <p:cNvPr id="3" name="Content Placeholder 2"/>
          <p:cNvSpPr>
            <a:spLocks noGrp="1"/>
          </p:cNvSpPr>
          <p:nvPr>
            <p:ph idx="1"/>
          </p:nvPr>
        </p:nvSpPr>
        <p:spPr>
          <a:xfrm>
            <a:off x="457200" y="1609416"/>
            <a:ext cx="7615262" cy="4846320"/>
          </a:xfrm>
        </p:spPr>
        <p:txBody>
          <a:bodyPr>
            <a:normAutofit lnSpcReduction="10000"/>
          </a:bodyPr>
          <a:lstStyle/>
          <a:p>
            <a:pPr algn="just">
              <a:buNone/>
            </a:pPr>
            <a:r>
              <a:rPr lang="en-IN" dirty="0" smtClean="0"/>
              <a:t>	This </a:t>
            </a:r>
            <a:r>
              <a:rPr lang="en-IN" dirty="0"/>
              <a:t>ratio is determined by dividing net profit by fixed interest charges. </a:t>
            </a:r>
            <a:endParaRPr lang="en-IN" dirty="0" smtClean="0"/>
          </a:p>
          <a:p>
            <a:pPr algn="just">
              <a:buNone/>
            </a:pPr>
            <a:r>
              <a:rPr lang="en-IN" dirty="0"/>
              <a:t>	</a:t>
            </a:r>
            <a:r>
              <a:rPr lang="en-IN" dirty="0" smtClean="0"/>
              <a:t>			    Net </a:t>
            </a:r>
            <a:r>
              <a:rPr lang="en-IN" dirty="0"/>
              <a:t>profit before deduction </a:t>
            </a:r>
            <a:r>
              <a:rPr lang="en-IN" dirty="0" smtClean="0"/>
              <a:t>			      of </a:t>
            </a:r>
            <a:r>
              <a:rPr lang="en-IN" dirty="0"/>
              <a:t>interest and income tax </a:t>
            </a:r>
            <a:endParaRPr lang="en-IN" dirty="0" smtClean="0"/>
          </a:p>
          <a:p>
            <a:pPr algn="just">
              <a:buNone/>
            </a:pPr>
            <a:r>
              <a:rPr lang="en-IN" dirty="0"/>
              <a:t>	</a:t>
            </a:r>
            <a:r>
              <a:rPr lang="en-IN" dirty="0" smtClean="0"/>
              <a:t>Debt </a:t>
            </a:r>
            <a:r>
              <a:rPr lang="en-IN" dirty="0"/>
              <a:t>service ratio= </a:t>
            </a:r>
            <a:endParaRPr lang="en-IN" dirty="0" smtClean="0"/>
          </a:p>
          <a:p>
            <a:pPr algn="just">
              <a:buNone/>
            </a:pPr>
            <a:r>
              <a:rPr lang="en-IN" dirty="0"/>
              <a:t>	</a:t>
            </a:r>
            <a:r>
              <a:rPr lang="en-IN" dirty="0" smtClean="0"/>
              <a:t>			       Fixed </a:t>
            </a:r>
            <a:r>
              <a:rPr lang="en-IN" dirty="0"/>
              <a:t>interest charges </a:t>
            </a:r>
            <a:endParaRPr lang="en-IN" dirty="0" smtClean="0"/>
          </a:p>
          <a:p>
            <a:pPr algn="just">
              <a:buNone/>
            </a:pPr>
            <a:endParaRPr lang="en-IN" dirty="0" smtClean="0"/>
          </a:p>
          <a:p>
            <a:pPr algn="just">
              <a:buNone/>
            </a:pPr>
            <a:r>
              <a:rPr lang="en-IN" dirty="0"/>
              <a:t>	</a:t>
            </a:r>
            <a:r>
              <a:rPr lang="en-IN" dirty="0" smtClean="0"/>
              <a:t>Ideal </a:t>
            </a:r>
            <a:r>
              <a:rPr lang="en-IN" dirty="0"/>
              <a:t>ratio: 6 or 7 times; if the ratio is high it means there is higher margin of safety for the long term lenders and as such it is not difficult for the business to obtain further long term funds and vice-versa.</a:t>
            </a:r>
          </a:p>
        </p:txBody>
      </p:sp>
      <p:cxnSp>
        <p:nvCxnSpPr>
          <p:cNvPr id="5" name="Straight Connector 4"/>
          <p:cNvCxnSpPr/>
          <p:nvPr/>
        </p:nvCxnSpPr>
        <p:spPr>
          <a:xfrm>
            <a:off x="3643306" y="3429000"/>
            <a:ext cx="4429156"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Dividend Cover Ratio</a:t>
            </a:r>
          </a:p>
        </p:txBody>
      </p:sp>
      <p:sp>
        <p:nvSpPr>
          <p:cNvPr id="3" name="Content Placeholder 2"/>
          <p:cNvSpPr>
            <a:spLocks noGrp="1"/>
          </p:cNvSpPr>
          <p:nvPr>
            <p:ph idx="1"/>
          </p:nvPr>
        </p:nvSpPr>
        <p:spPr>
          <a:xfrm>
            <a:off x="285720" y="1609416"/>
            <a:ext cx="7786742" cy="4846320"/>
          </a:xfrm>
        </p:spPr>
        <p:txBody>
          <a:bodyPr>
            <a:normAutofit/>
          </a:bodyPr>
          <a:lstStyle/>
          <a:p>
            <a:pPr algn="just">
              <a:buNone/>
            </a:pPr>
            <a:r>
              <a:rPr lang="en-IN" sz="2400" dirty="0" smtClean="0"/>
              <a:t>	It </a:t>
            </a:r>
            <a:r>
              <a:rPr lang="en-IN" sz="2400" dirty="0"/>
              <a:t>is the ratio between disposable profit and dividend. Disposable profit refers to profit left over after paying interest on long term borrowing and income tax. </a:t>
            </a:r>
            <a:endParaRPr lang="en-IN" sz="2400" dirty="0" smtClean="0"/>
          </a:p>
          <a:p>
            <a:pPr algn="just">
              <a:buNone/>
            </a:pPr>
            <a:r>
              <a:rPr lang="en-IN" sz="2400" dirty="0"/>
              <a:t>	</a:t>
            </a:r>
            <a:r>
              <a:rPr lang="en-IN" sz="2400" dirty="0" smtClean="0"/>
              <a:t>			   Net </a:t>
            </a:r>
            <a:r>
              <a:rPr lang="en-IN" sz="2400" dirty="0"/>
              <a:t>profit after interest and tax </a:t>
            </a:r>
            <a:endParaRPr lang="en-IN" sz="2400" dirty="0" smtClean="0"/>
          </a:p>
          <a:p>
            <a:pPr algn="just">
              <a:buNone/>
            </a:pPr>
            <a:r>
              <a:rPr lang="en-IN" sz="2400" dirty="0"/>
              <a:t>	</a:t>
            </a:r>
            <a:r>
              <a:rPr lang="en-IN" sz="2400" dirty="0" smtClean="0"/>
              <a:t>Dividend </a:t>
            </a:r>
            <a:r>
              <a:rPr lang="en-IN" sz="2400" dirty="0"/>
              <a:t>cover ratio= </a:t>
            </a:r>
            <a:endParaRPr lang="en-IN" sz="2400" dirty="0" smtClean="0"/>
          </a:p>
          <a:p>
            <a:pPr algn="just">
              <a:buNone/>
            </a:pPr>
            <a:r>
              <a:rPr lang="en-IN" sz="2400" dirty="0"/>
              <a:t>	</a:t>
            </a:r>
            <a:r>
              <a:rPr lang="en-IN" sz="2400" dirty="0" smtClean="0"/>
              <a:t>				Dividend </a:t>
            </a:r>
            <a:r>
              <a:rPr lang="en-IN" sz="2400" dirty="0"/>
              <a:t>declared </a:t>
            </a:r>
            <a:endParaRPr lang="en-IN" sz="2400" dirty="0" smtClean="0"/>
          </a:p>
          <a:p>
            <a:pPr algn="just">
              <a:buNone/>
            </a:pPr>
            <a:r>
              <a:rPr lang="en-IN" sz="2400" dirty="0"/>
              <a:t>	</a:t>
            </a:r>
            <a:r>
              <a:rPr lang="en-IN" sz="2400" dirty="0" smtClean="0"/>
              <a:t>This </a:t>
            </a:r>
            <a:r>
              <a:rPr lang="en-IN" sz="2400" dirty="0"/>
              <a:t>ratio indicates the ability of the business to maintain the dividend on shares in future. If this ratio is higher is indicates that there is sufficient amount of retained profit.</a:t>
            </a:r>
          </a:p>
        </p:txBody>
      </p:sp>
      <p:cxnSp>
        <p:nvCxnSpPr>
          <p:cNvPr id="5" name="Straight Connector 4"/>
          <p:cNvCxnSpPr/>
          <p:nvPr/>
        </p:nvCxnSpPr>
        <p:spPr>
          <a:xfrm>
            <a:off x="3643306" y="3857628"/>
            <a:ext cx="428628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786058"/>
            <a:ext cx="8229600" cy="1143000"/>
          </a:xfrm>
        </p:spPr>
        <p:txBody>
          <a:bodyPr/>
          <a:lstStyle/>
          <a:p>
            <a:pPr algn="ctr"/>
            <a:r>
              <a:rPr lang="en-US" dirty="0" smtClean="0"/>
              <a:t>Thank You...</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RATIO ANALYSIS</a:t>
            </a:r>
            <a:endParaRPr lang="en-IN" dirty="0"/>
          </a:p>
        </p:txBody>
      </p:sp>
      <p:sp>
        <p:nvSpPr>
          <p:cNvPr id="3" name="Content Placeholder 2"/>
          <p:cNvSpPr>
            <a:spLocks noGrp="1"/>
          </p:cNvSpPr>
          <p:nvPr>
            <p:ph idx="1"/>
          </p:nvPr>
        </p:nvSpPr>
        <p:spPr/>
        <p:txBody>
          <a:bodyPr/>
          <a:lstStyle/>
          <a:p>
            <a:pPr algn="just"/>
            <a:r>
              <a:rPr lang="en-IN" dirty="0"/>
              <a:t>Ratio analysis is the process of determining and interpreting numerical relationship based on financial statements. </a:t>
            </a:r>
            <a:endParaRPr lang="en-IN" dirty="0" smtClean="0"/>
          </a:p>
          <a:p>
            <a:pPr algn="just"/>
            <a:r>
              <a:rPr lang="en-IN" dirty="0" smtClean="0"/>
              <a:t>It </a:t>
            </a:r>
            <a:r>
              <a:rPr lang="en-IN" dirty="0"/>
              <a:t>is the technique of interpretation of financial statements with the help of accounting ratios derived from the balance sheet and profit and loss account.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Classification Of Ratios</a:t>
            </a:r>
          </a:p>
        </p:txBody>
      </p:sp>
      <p:sp>
        <p:nvSpPr>
          <p:cNvPr id="3" name="Content Placeholder 2"/>
          <p:cNvSpPr>
            <a:spLocks noGrp="1"/>
          </p:cNvSpPr>
          <p:nvPr>
            <p:ph idx="1"/>
          </p:nvPr>
        </p:nvSpPr>
        <p:spPr/>
        <p:txBody>
          <a:bodyPr/>
          <a:lstStyle/>
          <a:p>
            <a:pPr algn="just"/>
            <a:r>
              <a:rPr lang="en-IN" dirty="0"/>
              <a:t>Analysis of Short Term Financial Position or Test of Liquidity. </a:t>
            </a:r>
            <a:endParaRPr lang="en-IN" dirty="0" smtClean="0"/>
          </a:p>
          <a:p>
            <a:pPr algn="just"/>
            <a:r>
              <a:rPr lang="en-IN" dirty="0" smtClean="0"/>
              <a:t>Analysis </a:t>
            </a:r>
            <a:r>
              <a:rPr lang="en-IN" dirty="0"/>
              <a:t>of Long Term Financial Position or Test of Solvency. </a:t>
            </a:r>
            <a:endParaRPr lang="en-IN" dirty="0" smtClean="0"/>
          </a:p>
          <a:p>
            <a:pPr algn="just"/>
            <a:r>
              <a:rPr lang="en-IN" dirty="0" smtClean="0"/>
              <a:t>Activity </a:t>
            </a:r>
            <a:r>
              <a:rPr lang="en-IN" dirty="0"/>
              <a:t>Ratios. </a:t>
            </a:r>
            <a:endParaRPr lang="en-IN" dirty="0" smtClean="0"/>
          </a:p>
          <a:p>
            <a:pPr algn="just"/>
            <a:r>
              <a:rPr lang="en-IN" dirty="0" smtClean="0"/>
              <a:t>Profitability </a:t>
            </a:r>
            <a:r>
              <a:rPr lang="en-IN" dirty="0"/>
              <a:t>Ratios.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of Liquidity</a:t>
            </a:r>
            <a:endParaRPr lang="en-IN" dirty="0"/>
          </a:p>
        </p:txBody>
      </p:sp>
      <p:sp>
        <p:nvSpPr>
          <p:cNvPr id="3" name="Content Placeholder 2"/>
          <p:cNvSpPr>
            <a:spLocks noGrp="1"/>
          </p:cNvSpPr>
          <p:nvPr>
            <p:ph idx="1"/>
          </p:nvPr>
        </p:nvSpPr>
        <p:spPr/>
        <p:txBody>
          <a:bodyPr>
            <a:normAutofit fontScale="92500"/>
          </a:bodyPr>
          <a:lstStyle/>
          <a:p>
            <a:pPr algn="just"/>
            <a:r>
              <a:rPr lang="en-IN" dirty="0" smtClean="0"/>
              <a:t>The </a:t>
            </a:r>
            <a:r>
              <a:rPr lang="en-IN" dirty="0"/>
              <a:t>liquidity ratios are used to test the short term solvency or liquidity position of the business. </a:t>
            </a:r>
            <a:endParaRPr lang="en-IN" dirty="0" smtClean="0"/>
          </a:p>
          <a:p>
            <a:pPr algn="just"/>
            <a:r>
              <a:rPr lang="en-IN" dirty="0" smtClean="0"/>
              <a:t>It </a:t>
            </a:r>
            <a:r>
              <a:rPr lang="en-IN" dirty="0"/>
              <a:t>enables to know whether short term liabilities can be paid out of short term assets. </a:t>
            </a:r>
            <a:endParaRPr lang="en-IN" dirty="0" smtClean="0"/>
          </a:p>
          <a:p>
            <a:pPr algn="just"/>
            <a:r>
              <a:rPr lang="en-IN" dirty="0" smtClean="0"/>
              <a:t>It </a:t>
            </a:r>
            <a:r>
              <a:rPr lang="en-IN" dirty="0"/>
              <a:t>is a valuable aid to management in checking the efficiency with which working capital is being employed. </a:t>
            </a:r>
            <a:endParaRPr lang="en-IN" dirty="0" smtClean="0"/>
          </a:p>
          <a:p>
            <a:pPr algn="just"/>
            <a:r>
              <a:rPr lang="en-IN" dirty="0" smtClean="0"/>
              <a:t>It </a:t>
            </a:r>
            <a:r>
              <a:rPr lang="en-IN" dirty="0"/>
              <a:t>is also of importance to shareholders and long term creditors in determining to some extent the prospects of dividend and interest payment.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Important Ratios In Test Of Liquidity</a:t>
            </a:r>
          </a:p>
        </p:txBody>
      </p:sp>
      <p:sp>
        <p:nvSpPr>
          <p:cNvPr id="3" name="Content Placeholder 2"/>
          <p:cNvSpPr>
            <a:spLocks noGrp="1"/>
          </p:cNvSpPr>
          <p:nvPr>
            <p:ph idx="1"/>
          </p:nvPr>
        </p:nvSpPr>
        <p:spPr/>
        <p:txBody>
          <a:bodyPr/>
          <a:lstStyle/>
          <a:p>
            <a:r>
              <a:rPr lang="en-IN" dirty="0"/>
              <a:t>Current ratio. </a:t>
            </a:r>
          </a:p>
          <a:p>
            <a:r>
              <a:rPr lang="en-IN" dirty="0" smtClean="0"/>
              <a:t>Quick </a:t>
            </a:r>
            <a:r>
              <a:rPr lang="en-IN" dirty="0"/>
              <a:t>ratio. </a:t>
            </a:r>
          </a:p>
          <a:p>
            <a:r>
              <a:rPr lang="en-IN" dirty="0" smtClean="0"/>
              <a:t>Absolute </a:t>
            </a:r>
            <a:r>
              <a:rPr lang="en-IN" dirty="0"/>
              <a:t>liquid ratio.</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Current Ratio</a:t>
            </a:r>
            <a:endParaRPr lang="en-IN" dirty="0"/>
          </a:p>
        </p:txBody>
      </p:sp>
      <p:sp>
        <p:nvSpPr>
          <p:cNvPr id="3" name="Content Placeholder 2"/>
          <p:cNvSpPr>
            <a:spLocks noGrp="1"/>
          </p:cNvSpPr>
          <p:nvPr>
            <p:ph idx="1"/>
          </p:nvPr>
        </p:nvSpPr>
        <p:spPr/>
        <p:txBody>
          <a:bodyPr>
            <a:normAutofit fontScale="92500" lnSpcReduction="10000"/>
          </a:bodyPr>
          <a:lstStyle/>
          <a:p>
            <a:pPr algn="just">
              <a:buNone/>
            </a:pPr>
            <a:r>
              <a:rPr lang="en-IN" dirty="0" smtClean="0"/>
              <a:t>	It </a:t>
            </a:r>
            <a:r>
              <a:rPr lang="en-IN" dirty="0"/>
              <a:t>is the most widely used of all analytical devices based on the balance sheet. It establishes relationship between total current assets and current liabilities. </a:t>
            </a:r>
            <a:endParaRPr lang="en-IN" dirty="0" smtClean="0"/>
          </a:p>
          <a:p>
            <a:pPr algn="just">
              <a:buNone/>
            </a:pPr>
            <a:r>
              <a:rPr lang="en-IN" dirty="0" smtClean="0"/>
              <a:t>	</a:t>
            </a:r>
            <a:r>
              <a:rPr lang="en-IN" dirty="0" smtClean="0"/>
              <a:t> 			   Current assets </a:t>
            </a:r>
            <a:endParaRPr lang="en-IN" dirty="0" smtClean="0"/>
          </a:p>
          <a:p>
            <a:pPr algn="just">
              <a:buNone/>
            </a:pPr>
            <a:r>
              <a:rPr lang="en-IN" dirty="0"/>
              <a:t>	</a:t>
            </a:r>
            <a:r>
              <a:rPr lang="en-IN" dirty="0" smtClean="0"/>
              <a:t>Current </a:t>
            </a:r>
            <a:r>
              <a:rPr lang="en-IN" dirty="0"/>
              <a:t>ratio</a:t>
            </a:r>
            <a:r>
              <a:rPr lang="en-IN" dirty="0" smtClean="0"/>
              <a:t>=</a:t>
            </a:r>
          </a:p>
          <a:p>
            <a:pPr algn="just">
              <a:buNone/>
            </a:pPr>
            <a:r>
              <a:rPr lang="en-IN" dirty="0" smtClean="0"/>
              <a:t>				Current liabilities</a:t>
            </a:r>
            <a:endParaRPr lang="en-IN" dirty="0" smtClean="0"/>
          </a:p>
          <a:p>
            <a:pPr algn="just">
              <a:buNone/>
            </a:pPr>
            <a:r>
              <a:rPr lang="en-IN" dirty="0"/>
              <a:t>	</a:t>
            </a:r>
            <a:r>
              <a:rPr lang="en-IN" dirty="0" smtClean="0"/>
              <a:t>Ideal </a:t>
            </a:r>
            <a:r>
              <a:rPr lang="en-IN" dirty="0"/>
              <a:t>ratio: 2:1 </a:t>
            </a:r>
            <a:endParaRPr lang="en-IN" dirty="0" smtClean="0"/>
          </a:p>
          <a:p>
            <a:pPr algn="just">
              <a:buNone/>
            </a:pPr>
            <a:r>
              <a:rPr lang="en-IN" dirty="0"/>
              <a:t>	</a:t>
            </a:r>
            <a:r>
              <a:rPr lang="en-IN" dirty="0" smtClean="0"/>
              <a:t>High </a:t>
            </a:r>
            <a:r>
              <a:rPr lang="en-IN" dirty="0"/>
              <a:t>ratio indicates under trading and over capitalization. </a:t>
            </a:r>
            <a:endParaRPr lang="en-IN" dirty="0" smtClean="0"/>
          </a:p>
          <a:p>
            <a:pPr algn="just">
              <a:buNone/>
            </a:pPr>
            <a:r>
              <a:rPr lang="en-IN" dirty="0"/>
              <a:t>	</a:t>
            </a:r>
            <a:r>
              <a:rPr lang="en-IN" dirty="0" smtClean="0"/>
              <a:t>Low </a:t>
            </a:r>
            <a:r>
              <a:rPr lang="en-IN" dirty="0"/>
              <a:t>ratio indicates over trading and under capitalization.</a:t>
            </a:r>
          </a:p>
        </p:txBody>
      </p:sp>
      <p:cxnSp>
        <p:nvCxnSpPr>
          <p:cNvPr id="6" name="Straight Connector 5"/>
          <p:cNvCxnSpPr/>
          <p:nvPr/>
        </p:nvCxnSpPr>
        <p:spPr>
          <a:xfrm>
            <a:off x="3286116" y="3641726"/>
            <a:ext cx="2428892"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7239000" cy="1143000"/>
          </a:xfrm>
        </p:spPr>
        <p:txBody>
          <a:bodyPr>
            <a:normAutofit fontScale="90000"/>
          </a:bodyPr>
          <a:lstStyle/>
          <a:p>
            <a:r>
              <a:rPr lang="en-IN" dirty="0"/>
              <a:t>Quick Ratio or Acid Test Ratio</a:t>
            </a:r>
          </a:p>
        </p:txBody>
      </p:sp>
      <p:sp>
        <p:nvSpPr>
          <p:cNvPr id="3" name="Content Placeholder 2"/>
          <p:cNvSpPr>
            <a:spLocks noGrp="1"/>
          </p:cNvSpPr>
          <p:nvPr>
            <p:ph idx="1"/>
          </p:nvPr>
        </p:nvSpPr>
        <p:spPr>
          <a:xfrm>
            <a:off x="457200" y="1500174"/>
            <a:ext cx="7615262" cy="5072098"/>
          </a:xfrm>
        </p:spPr>
        <p:txBody>
          <a:bodyPr>
            <a:normAutofit fontScale="92500"/>
          </a:bodyPr>
          <a:lstStyle/>
          <a:p>
            <a:pPr algn="just">
              <a:buNone/>
            </a:pPr>
            <a:r>
              <a:rPr lang="en-IN" dirty="0" smtClean="0"/>
              <a:t>	It </a:t>
            </a:r>
            <a:r>
              <a:rPr lang="en-IN" dirty="0"/>
              <a:t>establishes relationship between liquid assets and liquid liabilities. It is a refinement to current ratio and second testing device for working capital. </a:t>
            </a:r>
            <a:endParaRPr lang="en-IN" dirty="0" smtClean="0"/>
          </a:p>
          <a:p>
            <a:pPr algn="just">
              <a:buNone/>
            </a:pPr>
            <a:r>
              <a:rPr lang="en-IN" dirty="0" smtClean="0"/>
              <a:t>				   Quick assets</a:t>
            </a:r>
            <a:endParaRPr lang="en-IN" dirty="0" smtClean="0"/>
          </a:p>
          <a:p>
            <a:pPr algn="just">
              <a:buNone/>
            </a:pPr>
            <a:r>
              <a:rPr lang="en-IN" dirty="0" smtClean="0"/>
              <a:t>	Quick </a:t>
            </a:r>
            <a:r>
              <a:rPr lang="en-IN" dirty="0"/>
              <a:t>ratio</a:t>
            </a:r>
            <a:r>
              <a:rPr lang="en-IN" dirty="0" smtClean="0"/>
              <a:t>=</a:t>
            </a:r>
          </a:p>
          <a:p>
            <a:pPr algn="just">
              <a:buNone/>
            </a:pPr>
            <a:r>
              <a:rPr lang="en-IN" dirty="0" smtClean="0"/>
              <a:t>				Current liabilities</a:t>
            </a:r>
            <a:endParaRPr lang="en-IN" dirty="0" smtClean="0"/>
          </a:p>
          <a:p>
            <a:pPr algn="just">
              <a:buNone/>
            </a:pPr>
            <a:r>
              <a:rPr lang="en-IN" dirty="0"/>
              <a:t>	</a:t>
            </a:r>
            <a:r>
              <a:rPr lang="en-IN" dirty="0" smtClean="0"/>
              <a:t>Ideal </a:t>
            </a:r>
            <a:r>
              <a:rPr lang="en-IN" dirty="0"/>
              <a:t>ratio: 1:1 </a:t>
            </a:r>
            <a:endParaRPr lang="en-IN" dirty="0" smtClean="0"/>
          </a:p>
          <a:p>
            <a:pPr algn="just">
              <a:buNone/>
            </a:pPr>
            <a:r>
              <a:rPr lang="en-IN" dirty="0"/>
              <a:t>	</a:t>
            </a:r>
            <a:r>
              <a:rPr lang="en-IN" dirty="0" smtClean="0"/>
              <a:t>Usually</a:t>
            </a:r>
            <a:r>
              <a:rPr lang="en-IN" dirty="0"/>
              <a:t>, a high acid test ratio is an indication that the firm is liquid and has ability to meet its current or liquid liabilities in time and on the other hand a low quick ratio represents that the firm’s liquidity position is not good.</a:t>
            </a:r>
          </a:p>
        </p:txBody>
      </p:sp>
      <p:cxnSp>
        <p:nvCxnSpPr>
          <p:cNvPr id="5" name="Straight Connector 4"/>
          <p:cNvCxnSpPr/>
          <p:nvPr/>
        </p:nvCxnSpPr>
        <p:spPr>
          <a:xfrm>
            <a:off x="3428992" y="3357562"/>
            <a:ext cx="2071702"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7239000" cy="1143000"/>
          </a:xfrm>
        </p:spPr>
        <p:txBody>
          <a:bodyPr/>
          <a:lstStyle/>
          <a:p>
            <a:r>
              <a:rPr lang="en-IN" dirty="0"/>
              <a:t>Absolute Liquidity Ratio</a:t>
            </a:r>
          </a:p>
        </p:txBody>
      </p:sp>
      <p:sp>
        <p:nvSpPr>
          <p:cNvPr id="3" name="Content Placeholder 2"/>
          <p:cNvSpPr>
            <a:spLocks noGrp="1"/>
          </p:cNvSpPr>
          <p:nvPr>
            <p:ph idx="1"/>
          </p:nvPr>
        </p:nvSpPr>
        <p:spPr>
          <a:xfrm>
            <a:off x="457200" y="1671638"/>
            <a:ext cx="7472386" cy="4900634"/>
          </a:xfrm>
        </p:spPr>
        <p:txBody>
          <a:bodyPr>
            <a:normAutofit/>
          </a:bodyPr>
          <a:lstStyle/>
          <a:p>
            <a:pPr algn="just">
              <a:buNone/>
            </a:pPr>
            <a:r>
              <a:rPr lang="en-IN" dirty="0" smtClean="0"/>
              <a:t>	This </a:t>
            </a:r>
            <a:r>
              <a:rPr lang="en-IN" dirty="0"/>
              <a:t>ratio establishes a relationship between absolute liquid assets to quick liabilities</a:t>
            </a:r>
            <a:r>
              <a:rPr lang="en-IN" dirty="0" smtClean="0"/>
              <a:t>.</a:t>
            </a:r>
          </a:p>
          <a:p>
            <a:pPr algn="just">
              <a:buNone/>
            </a:pPr>
            <a:r>
              <a:rPr lang="en-IN" dirty="0"/>
              <a:t>	</a:t>
            </a:r>
            <a:r>
              <a:rPr lang="en-IN" dirty="0" smtClean="0"/>
              <a:t> 				  Absolute </a:t>
            </a:r>
            <a:r>
              <a:rPr lang="en-IN" dirty="0"/>
              <a:t>liquid assets </a:t>
            </a:r>
            <a:endParaRPr lang="en-IN" dirty="0" smtClean="0"/>
          </a:p>
          <a:p>
            <a:pPr algn="just">
              <a:buNone/>
            </a:pPr>
            <a:r>
              <a:rPr lang="en-IN" dirty="0"/>
              <a:t> </a:t>
            </a:r>
            <a:r>
              <a:rPr lang="en-IN" dirty="0" smtClean="0"/>
              <a:t>   Absolute </a:t>
            </a:r>
            <a:r>
              <a:rPr lang="en-IN" dirty="0"/>
              <a:t>liquid ratio= </a:t>
            </a:r>
            <a:endParaRPr lang="en-IN" dirty="0" smtClean="0"/>
          </a:p>
          <a:p>
            <a:pPr algn="just">
              <a:buNone/>
            </a:pPr>
            <a:r>
              <a:rPr lang="en-IN" dirty="0"/>
              <a:t>	</a:t>
            </a:r>
            <a:r>
              <a:rPr lang="en-IN" dirty="0" smtClean="0"/>
              <a:t>				       Quick </a:t>
            </a:r>
            <a:r>
              <a:rPr lang="en-IN" dirty="0"/>
              <a:t>liabilities </a:t>
            </a:r>
            <a:endParaRPr lang="en-IN" dirty="0" smtClean="0"/>
          </a:p>
          <a:p>
            <a:pPr algn="just">
              <a:buNone/>
            </a:pPr>
            <a:r>
              <a:rPr lang="en-IN" dirty="0"/>
              <a:t>	</a:t>
            </a:r>
            <a:r>
              <a:rPr lang="en-IN" dirty="0" smtClean="0"/>
              <a:t>Ideal </a:t>
            </a:r>
            <a:r>
              <a:rPr lang="en-IN" dirty="0"/>
              <a:t>ratio: 1:2 </a:t>
            </a:r>
            <a:endParaRPr lang="en-IN" dirty="0" smtClean="0"/>
          </a:p>
          <a:p>
            <a:pPr algn="just">
              <a:buNone/>
            </a:pPr>
            <a:r>
              <a:rPr lang="en-IN" dirty="0"/>
              <a:t>	</a:t>
            </a:r>
            <a:r>
              <a:rPr lang="en-IN" dirty="0" smtClean="0"/>
              <a:t>It </a:t>
            </a:r>
            <a:r>
              <a:rPr lang="en-IN" dirty="0"/>
              <a:t>means that if the ratio is 1:2 or more than this the concern can be taken as liquid. If the ratio is less than the standard of 1:2, it means the concern is not liquid.</a:t>
            </a:r>
          </a:p>
        </p:txBody>
      </p:sp>
      <p:cxnSp>
        <p:nvCxnSpPr>
          <p:cNvPr id="5" name="Straight Connector 4"/>
          <p:cNvCxnSpPr/>
          <p:nvPr/>
        </p:nvCxnSpPr>
        <p:spPr>
          <a:xfrm>
            <a:off x="4357686" y="3286124"/>
            <a:ext cx="3429024"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7239000" cy="1143000"/>
          </a:xfrm>
        </p:spPr>
        <p:txBody>
          <a:bodyPr/>
          <a:lstStyle/>
          <a:p>
            <a:r>
              <a:rPr lang="en-IN" dirty="0"/>
              <a:t>II. Test Of </a:t>
            </a:r>
            <a:r>
              <a:rPr lang="en-IN" dirty="0" smtClean="0"/>
              <a:t>Solvency</a:t>
            </a:r>
            <a:endParaRPr lang="en-IN" dirty="0"/>
          </a:p>
        </p:txBody>
      </p:sp>
      <p:sp>
        <p:nvSpPr>
          <p:cNvPr id="3" name="Content Placeholder 2"/>
          <p:cNvSpPr>
            <a:spLocks noGrp="1"/>
          </p:cNvSpPr>
          <p:nvPr>
            <p:ph idx="1"/>
          </p:nvPr>
        </p:nvSpPr>
        <p:spPr>
          <a:xfrm>
            <a:off x="457200" y="1823730"/>
            <a:ext cx="7239000" cy="4034162"/>
          </a:xfrm>
        </p:spPr>
        <p:txBody>
          <a:bodyPr/>
          <a:lstStyle/>
          <a:p>
            <a:pPr algn="just"/>
            <a:r>
              <a:rPr lang="en-IN" dirty="0"/>
              <a:t>Long term solvency ratios denote the ability of the organization to repay the loan and interest. </a:t>
            </a:r>
          </a:p>
          <a:p>
            <a:pPr algn="just"/>
            <a:r>
              <a:rPr lang="en-IN" dirty="0" smtClean="0"/>
              <a:t>When </a:t>
            </a:r>
            <a:r>
              <a:rPr lang="en-IN" dirty="0"/>
              <a:t>an organization's assets are more than its liabilities is known as solvent organization. </a:t>
            </a:r>
          </a:p>
          <a:p>
            <a:pPr algn="just"/>
            <a:r>
              <a:rPr lang="en-IN" dirty="0" smtClean="0"/>
              <a:t>Solvency </a:t>
            </a:r>
            <a:r>
              <a:rPr lang="en-IN" dirty="0"/>
              <a:t>indicates that position of an enterprise where it is capable of meeting long term obligations.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32</TotalTime>
  <Words>311</Words>
  <Application>Microsoft Office PowerPoint</Application>
  <PresentationFormat>On-screen Show (4:3)</PresentationFormat>
  <Paragraphs>102</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Opulent</vt:lpstr>
      <vt:lpstr>RATIO ANALYSIS</vt:lpstr>
      <vt:lpstr>RATIO ANALYSIS</vt:lpstr>
      <vt:lpstr>Classification Of Ratios</vt:lpstr>
      <vt:lpstr>Test of Liquidity</vt:lpstr>
      <vt:lpstr>Important Ratios In Test Of Liquidity</vt:lpstr>
      <vt:lpstr>Current Ratio</vt:lpstr>
      <vt:lpstr>Quick Ratio or Acid Test Ratio</vt:lpstr>
      <vt:lpstr>Absolute Liquidity Ratio</vt:lpstr>
      <vt:lpstr>II. Test Of Solvency</vt:lpstr>
      <vt:lpstr>Important Ratios In Test Of Solvency</vt:lpstr>
      <vt:lpstr>Debt Equity Ratio</vt:lpstr>
      <vt:lpstr>Proprietary Ratio or Net Worth Ratio</vt:lpstr>
      <vt:lpstr>Solvency Ratio</vt:lpstr>
      <vt:lpstr>Fixed Assets To Net Worth</vt:lpstr>
      <vt:lpstr>Fixed Assets Ratio</vt:lpstr>
      <vt:lpstr>Debt Service Ratio</vt:lpstr>
      <vt:lpstr>Dividend Cover Ratio</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RATIO ANALYSIS</dc:title>
  <dc:creator>Apple 02</dc:creator>
  <cp:lastModifiedBy>Apple 02</cp:lastModifiedBy>
  <cp:revision>4</cp:revision>
  <dcterms:created xsi:type="dcterms:W3CDTF">2021-01-29T04:21:37Z</dcterms:created>
  <dcterms:modified xsi:type="dcterms:W3CDTF">2021-01-29T04:54:21Z</dcterms:modified>
</cp:coreProperties>
</file>