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0"/>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1" d="100"/>
          <a:sy n="91" d="100"/>
        </p:scale>
        <p:origin x="-702" y="1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9EEC73-3A13-48B1-9208-B3C5F008FC2A}" type="datetimeFigureOut">
              <a:rPr lang="en-US" smtClean="0"/>
              <a:pPr/>
              <a:t>1/27/2021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753E97-3596-434C-85ED-F24ADC78A98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753E97-3596-434C-85ED-F24ADC78A98B}"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1/27/2021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1/27/2021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21513" y="3105835"/>
            <a:ext cx="5900974" cy="646331"/>
          </a:xfrm>
          <a:prstGeom prst="rect">
            <a:avLst/>
          </a:prstGeom>
          <a:noFill/>
        </p:spPr>
        <p:txBody>
          <a:bodyPr wrap="none" rtlCol="0">
            <a:spAutoFit/>
          </a:bodyPr>
          <a:lstStyle/>
          <a:p>
            <a:r>
              <a:rPr lang="en-US" sz="3600" dirty="0" smtClean="0">
                <a:latin typeface="Algerian" pitchFamily="82" charset="0"/>
              </a:rPr>
              <a:t>Coordination Chemistry</a:t>
            </a:r>
            <a:endParaRPr lang="en-US" sz="3600" dirty="0">
              <a:latin typeface="Algerian" pitchFamily="82" charset="0"/>
            </a:endParaRPr>
          </a:p>
        </p:txBody>
      </p:sp>
      <p:sp>
        <p:nvSpPr>
          <p:cNvPr id="3" name="TextBox 2"/>
          <p:cNvSpPr txBox="1"/>
          <p:nvPr/>
        </p:nvSpPr>
        <p:spPr>
          <a:xfrm>
            <a:off x="5486400" y="5181600"/>
            <a:ext cx="3760966" cy="1200329"/>
          </a:xfrm>
          <a:prstGeom prst="rect">
            <a:avLst/>
          </a:prstGeom>
          <a:noFill/>
        </p:spPr>
        <p:txBody>
          <a:bodyPr wrap="none" rtlCol="0">
            <a:spAutoFit/>
          </a:bodyPr>
          <a:lstStyle/>
          <a:p>
            <a:r>
              <a:rPr lang="en-US" dirty="0" smtClean="0"/>
              <a:t>By</a:t>
            </a:r>
          </a:p>
          <a:p>
            <a:r>
              <a:rPr lang="en-US" dirty="0" smtClean="0"/>
              <a:t>Mrs.A.Mumthaj, </a:t>
            </a:r>
            <a:r>
              <a:rPr lang="en-US" dirty="0" err="1" smtClean="0"/>
              <a:t>M.Sc.,M.Phil</a:t>
            </a:r>
            <a:r>
              <a:rPr lang="en-US" dirty="0" smtClean="0"/>
              <a:t>.,</a:t>
            </a:r>
          </a:p>
          <a:p>
            <a:r>
              <a:rPr lang="en-US" dirty="0" smtClean="0"/>
              <a:t>Assistant </a:t>
            </a:r>
            <a:r>
              <a:rPr lang="en-US" dirty="0" err="1" smtClean="0"/>
              <a:t>Professsor</a:t>
            </a:r>
            <a:r>
              <a:rPr lang="en-US" dirty="0" smtClean="0"/>
              <a:t> of </a:t>
            </a:r>
            <a:r>
              <a:rPr lang="en-US" dirty="0" err="1" smtClean="0"/>
              <a:t>Cemistry</a:t>
            </a:r>
            <a:r>
              <a:rPr lang="en-US" dirty="0" smtClean="0"/>
              <a:t>,</a:t>
            </a:r>
          </a:p>
          <a:p>
            <a:r>
              <a:rPr lang="en-US" dirty="0" smtClean="0"/>
              <a:t>HKRH College, </a:t>
            </a:r>
            <a:r>
              <a:rPr lang="en-US" dirty="0" err="1" smtClean="0"/>
              <a:t>Uthamapalayam</a:t>
            </a:r>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551837"/>
            <a:ext cx="9144000" cy="1754326"/>
          </a:xfrm>
          <a:prstGeom prst="rect">
            <a:avLst/>
          </a:prstGeom>
          <a:noFill/>
        </p:spPr>
        <p:txBody>
          <a:bodyPr wrap="square" rtlCol="0">
            <a:spAutoFit/>
          </a:bodyPr>
          <a:lstStyle/>
          <a:p>
            <a:r>
              <a:rPr lang="en-US" b="1" dirty="0" smtClean="0">
                <a:latin typeface="Times New Roman" pitchFamily="18" charset="0"/>
                <a:cs typeface="Times New Roman" pitchFamily="18" charset="0"/>
              </a:rPr>
              <a:t>Oxidation number</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                               It may be defined as the number of  units of charge that an atom seems </a:t>
            </a:r>
          </a:p>
          <a:p>
            <a:r>
              <a:rPr lang="en-US" dirty="0" smtClean="0">
                <a:latin typeface="Times New Roman" pitchFamily="18" charset="0"/>
                <a:cs typeface="Times New Roman" pitchFamily="18" charset="0"/>
              </a:rPr>
              <a:t>to possess in a molecule or ion.</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 The oxidation number of Fe in [Fe(CN)</a:t>
            </a:r>
            <a:r>
              <a:rPr lang="en-US" baseline="-25000"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a:t>
            </a:r>
            <a:r>
              <a:rPr lang="en-US" baseline="30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is +2.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909310"/>
          </a:xfrm>
          <a:prstGeom prst="rect">
            <a:avLst/>
          </a:prstGeom>
          <a:noFill/>
        </p:spPr>
        <p:txBody>
          <a:bodyPr wrap="square" rtlCol="0">
            <a:spAutoFit/>
          </a:bodyPr>
          <a:lstStyle/>
          <a:p>
            <a:endParaRPr lang="en-US" dirty="0" smtClean="0"/>
          </a:p>
          <a:p>
            <a:endParaRPr lang="en-US" dirty="0" smtClean="0"/>
          </a:p>
          <a:p>
            <a:r>
              <a:rPr lang="en-US" b="1" dirty="0" smtClean="0"/>
              <a:t>Nomenclature of Coordination compounds </a:t>
            </a:r>
            <a:r>
              <a:rPr lang="en-US" dirty="0" smtClean="0"/>
              <a:t>:</a:t>
            </a:r>
          </a:p>
          <a:p>
            <a:endParaRPr lang="en-US" dirty="0" smtClean="0"/>
          </a:p>
          <a:p>
            <a:pPr marL="342900" indent="-342900">
              <a:buAutoNum type="arabicPeriod"/>
            </a:pPr>
            <a:r>
              <a:rPr lang="en-US" b="1" dirty="0" smtClean="0"/>
              <a:t>Order of naming coordination compounds</a:t>
            </a:r>
            <a:r>
              <a:rPr lang="en-US" dirty="0" smtClean="0"/>
              <a:t> :</a:t>
            </a:r>
          </a:p>
          <a:p>
            <a:pPr marL="342900" indent="-342900"/>
            <a:endParaRPr lang="en-US" dirty="0" smtClean="0"/>
          </a:p>
          <a:p>
            <a:pPr marL="342900" indent="-342900"/>
            <a:r>
              <a:rPr lang="en-US" dirty="0" smtClean="0"/>
              <a:t>        As in simple salts, the </a:t>
            </a:r>
            <a:r>
              <a:rPr lang="en-US" dirty="0" err="1" smtClean="0"/>
              <a:t>cation</a:t>
            </a:r>
            <a:r>
              <a:rPr lang="en-US" dirty="0" smtClean="0"/>
              <a:t> is named first followed by the anion.</a:t>
            </a:r>
          </a:p>
          <a:p>
            <a:pPr marL="342900" indent="-342900"/>
            <a:r>
              <a:rPr lang="en-US" dirty="0" smtClean="0"/>
              <a:t>The names are separated by a space.</a:t>
            </a:r>
          </a:p>
          <a:p>
            <a:pPr marL="342900" indent="-342900"/>
            <a:endParaRPr lang="en-US" dirty="0" smtClean="0"/>
          </a:p>
          <a:p>
            <a:pPr marL="342900" indent="-342900"/>
            <a:r>
              <a:rPr lang="en-US" dirty="0" smtClean="0"/>
              <a:t>Examples :</a:t>
            </a:r>
          </a:p>
          <a:p>
            <a:pPr marL="342900" indent="-342900"/>
            <a:r>
              <a:rPr lang="en-US" dirty="0" smtClean="0"/>
              <a:t>                  [Co(NH</a:t>
            </a:r>
            <a:r>
              <a:rPr lang="en-US" baseline="-25000" dirty="0" smtClean="0"/>
              <a:t>3</a:t>
            </a:r>
            <a:r>
              <a:rPr lang="en-US" dirty="0" smtClean="0"/>
              <a:t>)</a:t>
            </a:r>
            <a:r>
              <a:rPr lang="en-US" baseline="-25000" dirty="0" smtClean="0"/>
              <a:t>6</a:t>
            </a:r>
            <a:r>
              <a:rPr lang="en-US" dirty="0" smtClean="0"/>
              <a:t>]Cl</a:t>
            </a:r>
            <a:r>
              <a:rPr lang="en-US" baseline="-25000" dirty="0" smtClean="0"/>
              <a:t>3</a:t>
            </a:r>
            <a:r>
              <a:rPr lang="en-US" dirty="0" smtClean="0"/>
              <a:t>   -   </a:t>
            </a:r>
            <a:r>
              <a:rPr lang="en-US" dirty="0" err="1" smtClean="0"/>
              <a:t>Hexamminecobalt</a:t>
            </a:r>
            <a:r>
              <a:rPr lang="en-US" dirty="0" smtClean="0"/>
              <a:t>(III) chloride</a:t>
            </a:r>
          </a:p>
          <a:p>
            <a:pPr marL="342900" indent="-342900"/>
            <a:r>
              <a:rPr lang="en-US" dirty="0" smtClean="0"/>
              <a:t>                   K</a:t>
            </a:r>
            <a:r>
              <a:rPr lang="en-US" baseline="-25000" dirty="0" smtClean="0"/>
              <a:t>3</a:t>
            </a:r>
            <a:r>
              <a:rPr lang="en-US" dirty="0" smtClean="0"/>
              <a:t>[Fe(CN)</a:t>
            </a:r>
            <a:r>
              <a:rPr lang="en-US" baseline="-25000" dirty="0" smtClean="0"/>
              <a:t>6</a:t>
            </a:r>
            <a:r>
              <a:rPr lang="en-US" dirty="0" smtClean="0"/>
              <a:t>]      -   </a:t>
            </a:r>
            <a:r>
              <a:rPr lang="en-US" dirty="0" err="1" smtClean="0"/>
              <a:t>Potassiumhexacyanoferrate</a:t>
            </a:r>
            <a:r>
              <a:rPr lang="en-US" dirty="0" smtClean="0"/>
              <a:t>(III)</a:t>
            </a:r>
          </a:p>
          <a:p>
            <a:pPr marL="342900" indent="-342900"/>
            <a:r>
              <a:rPr lang="en-US" dirty="0" smtClean="0"/>
              <a:t>However, neutral  complexes are given one word names without any break</a:t>
            </a:r>
          </a:p>
          <a:p>
            <a:pPr marL="342900" indent="-342900"/>
            <a:endParaRPr lang="en-US" dirty="0" smtClean="0"/>
          </a:p>
          <a:p>
            <a:pPr marL="342900" indent="-342900"/>
            <a:r>
              <a:rPr lang="en-US" dirty="0" smtClean="0"/>
              <a:t>2.  </a:t>
            </a:r>
            <a:r>
              <a:rPr lang="en-US" b="1" dirty="0" smtClean="0"/>
              <a:t>Naming of complex ions </a:t>
            </a:r>
            <a:r>
              <a:rPr lang="en-US" dirty="0" smtClean="0"/>
              <a:t>:</a:t>
            </a:r>
          </a:p>
          <a:p>
            <a:pPr marL="342900" indent="-342900"/>
            <a:r>
              <a:rPr lang="en-US" dirty="0" smtClean="0"/>
              <a:t>           </a:t>
            </a:r>
          </a:p>
          <a:p>
            <a:pPr marL="342900" indent="-342900"/>
            <a:r>
              <a:rPr lang="en-US" dirty="0" smtClean="0"/>
              <a:t>         The complex ion is named in the order : </a:t>
            </a:r>
            <a:r>
              <a:rPr lang="en-US" dirty="0" err="1" smtClean="0"/>
              <a:t>i</a:t>
            </a:r>
            <a:r>
              <a:rPr lang="en-US" dirty="0" smtClean="0"/>
              <a:t>) </a:t>
            </a:r>
            <a:r>
              <a:rPr lang="en-US" dirty="0" err="1" smtClean="0"/>
              <a:t>ligands</a:t>
            </a:r>
            <a:r>
              <a:rPr lang="en-US" dirty="0" smtClean="0"/>
              <a:t>  ii) central metal</a:t>
            </a:r>
          </a:p>
          <a:p>
            <a:pPr marL="342900" indent="-342900"/>
            <a:r>
              <a:rPr lang="en-US" dirty="0" smtClean="0"/>
              <a:t>ion followed by a Roman numeral in bracket to indicate its oxidation state.</a:t>
            </a:r>
          </a:p>
          <a:p>
            <a:pPr marL="342900" indent="-342900"/>
            <a:r>
              <a:rPr lang="en-US" dirty="0" smtClean="0"/>
              <a:t>In complex anions, the suffix –ate is attached to the name of the central </a:t>
            </a:r>
          </a:p>
          <a:p>
            <a:pPr marL="342900" indent="-342900"/>
            <a:r>
              <a:rPr lang="en-US" dirty="0" smtClean="0"/>
              <a:t>metal atom or ion. In the case of complex </a:t>
            </a:r>
            <a:r>
              <a:rPr lang="en-US" dirty="0" err="1" smtClean="0"/>
              <a:t>cations</a:t>
            </a:r>
            <a:r>
              <a:rPr lang="en-US" dirty="0" smtClean="0"/>
              <a:t> and neutral complexes,</a:t>
            </a:r>
          </a:p>
          <a:p>
            <a:pPr marL="342900" indent="-342900"/>
            <a:r>
              <a:rPr lang="en-US" dirty="0" smtClean="0"/>
              <a:t>The name of the metal is used as such.</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355312"/>
          </a:xfrm>
          <a:prstGeom prst="rect">
            <a:avLst/>
          </a:prstGeom>
          <a:noFill/>
        </p:spPr>
        <p:txBody>
          <a:bodyPr wrap="square" rtlCol="0">
            <a:spAutoFit/>
          </a:bodyPr>
          <a:lstStyle/>
          <a:p>
            <a:pPr marL="342900" indent="-342900"/>
            <a:r>
              <a:rPr lang="en-US" dirty="0" smtClean="0">
                <a:latin typeface="Times New Roman" pitchFamily="18" charset="0"/>
                <a:cs typeface="Times New Roman" pitchFamily="18" charset="0"/>
              </a:rPr>
              <a:t>Examples : </a:t>
            </a:r>
          </a:p>
          <a:p>
            <a:pPr marL="342900" indent="-342900"/>
            <a:r>
              <a:rPr lang="en-US" dirty="0" smtClean="0">
                <a:latin typeface="Times New Roman" pitchFamily="18" charset="0"/>
                <a:cs typeface="Times New Roman" pitchFamily="18" charset="0"/>
              </a:rPr>
              <a:t>                    [Co(NH</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a:t>
            </a:r>
            <a:r>
              <a:rPr lang="en-US" baseline="-25000"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a:t>
            </a:r>
            <a:r>
              <a:rPr lang="en-US" baseline="30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Hexamminecobalt</a:t>
            </a:r>
            <a:r>
              <a:rPr lang="en-US" dirty="0" smtClean="0">
                <a:latin typeface="Times New Roman" pitchFamily="18" charset="0"/>
                <a:cs typeface="Times New Roman" pitchFamily="18" charset="0"/>
              </a:rPr>
              <a:t>(III) ion.</a:t>
            </a:r>
          </a:p>
          <a:p>
            <a:pPr marL="342900" indent="-342900"/>
            <a:r>
              <a:rPr lang="en-US" dirty="0" smtClean="0">
                <a:latin typeface="Times New Roman" pitchFamily="18" charset="0"/>
                <a:cs typeface="Times New Roman" pitchFamily="18" charset="0"/>
              </a:rPr>
              <a:t>                    [Fe(CN)</a:t>
            </a:r>
            <a:r>
              <a:rPr lang="en-US" baseline="-25000"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a:t>
            </a:r>
            <a:r>
              <a:rPr lang="en-US" baseline="30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Hexacyanoferrate</a:t>
            </a:r>
            <a:r>
              <a:rPr lang="en-US" dirty="0" smtClean="0">
                <a:latin typeface="Times New Roman" pitchFamily="18" charset="0"/>
                <a:cs typeface="Times New Roman" pitchFamily="18" charset="0"/>
              </a:rPr>
              <a:t>(III) ion</a:t>
            </a:r>
          </a:p>
          <a:p>
            <a:pPr marL="342900" indent="-342900"/>
            <a:r>
              <a:rPr lang="en-US" dirty="0" smtClean="0">
                <a:latin typeface="Times New Roman" pitchFamily="18" charset="0"/>
                <a:cs typeface="Times New Roman" pitchFamily="18" charset="0"/>
              </a:rPr>
              <a:t>                    [Pt(NH</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Cl</a:t>
            </a:r>
            <a:r>
              <a:rPr lang="en-US" baseline="-25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Tetrachlorodiammineplatinum</a:t>
            </a:r>
            <a:r>
              <a:rPr lang="en-US" dirty="0" smtClean="0">
                <a:latin typeface="Times New Roman" pitchFamily="18" charset="0"/>
                <a:cs typeface="Times New Roman" pitchFamily="18" charset="0"/>
              </a:rPr>
              <a:t>(IV)</a:t>
            </a:r>
          </a:p>
          <a:p>
            <a:pPr marL="342900" indent="-342900"/>
            <a:endParaRPr lang="en-US" dirty="0" smtClean="0">
              <a:latin typeface="Times New Roman" pitchFamily="18" charset="0"/>
              <a:cs typeface="Times New Roman" pitchFamily="18" charset="0"/>
            </a:endParaRPr>
          </a:p>
          <a:p>
            <a:pPr marL="342900" indent="-342900"/>
            <a:r>
              <a:rPr lang="en-US" dirty="0" smtClean="0">
                <a:latin typeface="Times New Roman" pitchFamily="18" charset="0"/>
                <a:cs typeface="Times New Roman" pitchFamily="18" charset="0"/>
              </a:rPr>
              <a:t>3. </a:t>
            </a:r>
            <a:r>
              <a:rPr lang="en-US" b="1" dirty="0" smtClean="0">
                <a:latin typeface="Times New Roman" pitchFamily="18" charset="0"/>
                <a:cs typeface="Times New Roman" pitchFamily="18" charset="0"/>
              </a:rPr>
              <a:t>Naming of </a:t>
            </a:r>
            <a:r>
              <a:rPr lang="en-US" b="1" dirty="0" err="1" smtClean="0">
                <a:latin typeface="Times New Roman" pitchFamily="18" charset="0"/>
                <a:cs typeface="Times New Roman" pitchFamily="18" charset="0"/>
              </a:rPr>
              <a:t>ligands</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p>
          <a:p>
            <a:pPr marL="342900" indent="-342900"/>
            <a:endParaRPr lang="en-US" dirty="0" smtClean="0">
              <a:latin typeface="Times New Roman" pitchFamily="18" charset="0"/>
              <a:cs typeface="Times New Roman" pitchFamily="18" charset="0"/>
            </a:endParaRPr>
          </a:p>
          <a:p>
            <a:pPr marL="400050" indent="-400050">
              <a:buAutoNum type="romanLcParenR"/>
            </a:pPr>
            <a:r>
              <a:rPr lang="en-US" b="1" dirty="0" smtClean="0">
                <a:latin typeface="Times New Roman" pitchFamily="18" charset="0"/>
                <a:cs typeface="Times New Roman" pitchFamily="18" charset="0"/>
              </a:rPr>
              <a:t>Neutral </a:t>
            </a:r>
            <a:r>
              <a:rPr lang="en-US" b="1" dirty="0" err="1" smtClean="0">
                <a:latin typeface="Times New Roman" pitchFamily="18" charset="0"/>
                <a:cs typeface="Times New Roman" pitchFamily="18" charset="0"/>
              </a:rPr>
              <a:t>ligands</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These are named as the molecules. However, special names are given to more common neutral </a:t>
            </a:r>
            <a:r>
              <a:rPr lang="en-US" dirty="0" err="1" smtClean="0">
                <a:latin typeface="Times New Roman" pitchFamily="18" charset="0"/>
                <a:cs typeface="Times New Roman" pitchFamily="18" charset="0"/>
              </a:rPr>
              <a:t>ligands</a:t>
            </a:r>
            <a:r>
              <a:rPr lang="en-US" dirty="0" smtClean="0">
                <a:latin typeface="Times New Roman" pitchFamily="18" charset="0"/>
                <a:cs typeface="Times New Roman" pitchFamily="18" charset="0"/>
              </a:rPr>
              <a:t>.</a:t>
            </a:r>
          </a:p>
          <a:p>
            <a:pPr marL="400050" indent="-400050"/>
            <a:endParaRPr lang="en-US" dirty="0" smtClean="0">
              <a:latin typeface="Times New Roman" pitchFamily="18" charset="0"/>
              <a:cs typeface="Times New Roman" pitchFamily="18" charset="0"/>
            </a:endParaRPr>
          </a:p>
          <a:p>
            <a:pPr marL="400050" indent="-400050"/>
            <a:r>
              <a:rPr lang="en-US" dirty="0" smtClean="0">
                <a:latin typeface="Times New Roman" pitchFamily="18" charset="0"/>
                <a:cs typeface="Times New Roman" pitchFamily="18" charset="0"/>
              </a:rPr>
              <a:t>Examples :</a:t>
            </a:r>
          </a:p>
          <a:p>
            <a:pPr marL="400050" indent="-400050"/>
            <a:endParaRPr lang="en-US" dirty="0" smtClean="0">
              <a:latin typeface="Times New Roman" pitchFamily="18" charset="0"/>
              <a:cs typeface="Times New Roman" pitchFamily="18" charset="0"/>
            </a:endParaRPr>
          </a:p>
          <a:p>
            <a:pPr marL="400050" indent="-400050"/>
            <a:r>
              <a:rPr lang="en-US" dirty="0" smtClean="0">
                <a:latin typeface="Times New Roman" pitchFamily="18" charset="0"/>
                <a:cs typeface="Times New Roman" pitchFamily="18" charset="0"/>
              </a:rPr>
              <a:t>                    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O   - aqua</a:t>
            </a:r>
          </a:p>
          <a:p>
            <a:pPr marL="400050" indent="-400050"/>
            <a:r>
              <a:rPr lang="en-US" dirty="0" smtClean="0">
                <a:latin typeface="Times New Roman" pitchFamily="18" charset="0"/>
                <a:cs typeface="Times New Roman" pitchFamily="18" charset="0"/>
              </a:rPr>
              <a:t>                    NH</a:t>
            </a:r>
            <a:r>
              <a:rPr lang="en-US" baseline="-25000" dirty="0" smtClean="0">
                <a:latin typeface="Times New Roman" pitchFamily="18" charset="0"/>
                <a:cs typeface="Times New Roman" pitchFamily="18" charset="0"/>
              </a:rPr>
              <a:t>3  </a:t>
            </a:r>
            <a:r>
              <a:rPr lang="en-US" dirty="0" smtClean="0">
                <a:latin typeface="Times New Roman" pitchFamily="18" charset="0"/>
                <a:cs typeface="Times New Roman" pitchFamily="18" charset="0"/>
              </a:rPr>
              <a:t>   - ammine</a:t>
            </a:r>
            <a:r>
              <a:rPr lang="en-US" baseline="-25000" dirty="0" smtClean="0">
                <a:latin typeface="Times New Roman" pitchFamily="18" charset="0"/>
                <a:cs typeface="Times New Roman" pitchFamily="18" charset="0"/>
              </a:rPr>
              <a:t> </a:t>
            </a:r>
          </a:p>
          <a:p>
            <a:pPr marL="400050" indent="-400050"/>
            <a:r>
              <a:rPr lang="en-US" dirty="0" smtClean="0">
                <a:latin typeface="Times New Roman" pitchFamily="18" charset="0"/>
                <a:cs typeface="Times New Roman" pitchFamily="18" charset="0"/>
              </a:rPr>
              <a:t>                    CO  -   carbonyl</a:t>
            </a:r>
          </a:p>
          <a:p>
            <a:pPr marL="400050" indent="-400050"/>
            <a:r>
              <a:rPr lang="en-US" dirty="0" smtClean="0">
                <a:latin typeface="Times New Roman" pitchFamily="18" charset="0"/>
                <a:cs typeface="Times New Roman" pitchFamily="18" charset="0"/>
              </a:rPr>
              <a:t>                    CS    -  </a:t>
            </a:r>
            <a:r>
              <a:rPr lang="en-US" dirty="0" err="1" smtClean="0">
                <a:latin typeface="Times New Roman" pitchFamily="18" charset="0"/>
                <a:cs typeface="Times New Roman" pitchFamily="18" charset="0"/>
              </a:rPr>
              <a:t>thiocarbonyl</a:t>
            </a:r>
            <a:endParaRPr lang="en-US" dirty="0" smtClean="0">
              <a:latin typeface="Times New Roman" pitchFamily="18" charset="0"/>
              <a:cs typeface="Times New Roman" pitchFamily="18" charset="0"/>
            </a:endParaRPr>
          </a:p>
          <a:p>
            <a:pPr marL="400050" indent="-400050"/>
            <a:r>
              <a:rPr lang="en-US" dirty="0" smtClean="0">
                <a:latin typeface="Times New Roman" pitchFamily="18" charset="0"/>
                <a:cs typeface="Times New Roman" pitchFamily="18" charset="0"/>
              </a:rPr>
              <a:t>                     NO   - </a:t>
            </a:r>
            <a:r>
              <a:rPr lang="en-US" dirty="0" err="1" smtClean="0">
                <a:latin typeface="Times New Roman" pitchFamily="18" charset="0"/>
                <a:cs typeface="Times New Roman" pitchFamily="18" charset="0"/>
              </a:rPr>
              <a:t>nitrosyl</a:t>
            </a:r>
            <a:endParaRPr lang="en-US" dirty="0" smtClean="0">
              <a:latin typeface="Times New Roman" pitchFamily="18" charset="0"/>
              <a:cs typeface="Times New Roman" pitchFamily="18" charset="0"/>
            </a:endParaRPr>
          </a:p>
          <a:p>
            <a:pPr marL="400050" indent="-400050"/>
            <a:r>
              <a:rPr lang="en-US" dirty="0" smtClean="0">
                <a:latin typeface="Times New Roman" pitchFamily="18" charset="0"/>
                <a:cs typeface="Times New Roman" pitchFamily="18" charset="0"/>
              </a:rPr>
              <a:t>                     NS    - </a:t>
            </a:r>
            <a:r>
              <a:rPr lang="en-US" dirty="0" err="1" smtClean="0">
                <a:latin typeface="Times New Roman" pitchFamily="18" charset="0"/>
                <a:cs typeface="Times New Roman" pitchFamily="18" charset="0"/>
              </a:rPr>
              <a:t>thionitrosyl</a:t>
            </a: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859340"/>
            <a:ext cx="7391400" cy="3693319"/>
          </a:xfrm>
          <a:prstGeom prst="rect">
            <a:avLst/>
          </a:prstGeom>
          <a:noFill/>
        </p:spPr>
        <p:txBody>
          <a:bodyPr wrap="square" rtlCol="0">
            <a:spAutoFit/>
          </a:bodyPr>
          <a:lstStyle/>
          <a:p>
            <a:r>
              <a:rPr lang="en-US" dirty="0" smtClean="0"/>
              <a:t> </a:t>
            </a:r>
            <a:r>
              <a:rPr lang="en-US" dirty="0" smtClean="0">
                <a:latin typeface="Times New Roman" pitchFamily="18" charset="0"/>
                <a:cs typeface="Times New Roman" pitchFamily="18" charset="0"/>
              </a:rPr>
              <a:t>ii) </a:t>
            </a:r>
            <a:r>
              <a:rPr lang="en-US" b="1" dirty="0" smtClean="0">
                <a:latin typeface="Times New Roman" pitchFamily="18" charset="0"/>
                <a:cs typeface="Times New Roman" pitchFamily="18" charset="0"/>
              </a:rPr>
              <a:t>Negative </a:t>
            </a:r>
            <a:r>
              <a:rPr lang="en-US" b="1" dirty="0" err="1" smtClean="0">
                <a:latin typeface="Times New Roman" pitchFamily="18" charset="0"/>
                <a:cs typeface="Times New Roman" pitchFamily="18" charset="0"/>
              </a:rPr>
              <a:t>ligands</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Examples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a:t>
            </a:r>
            <a:r>
              <a:rPr lang="en-US"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hydrido</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NO</a:t>
            </a:r>
            <a:r>
              <a:rPr lang="en-US" baseline="-25000" dirty="0" smtClean="0">
                <a:latin typeface="Times New Roman" pitchFamily="18" charset="0"/>
                <a:cs typeface="Times New Roman" pitchFamily="18" charset="0"/>
              </a:rPr>
              <a:t>2</a:t>
            </a:r>
            <a:r>
              <a:rPr lang="en-US"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nitro (-N)</a:t>
            </a:r>
            <a:endParaRPr lang="en-US" baseline="300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ONO</a:t>
            </a:r>
            <a:r>
              <a:rPr lang="en-US" baseline="30000"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nitrito</a:t>
            </a:r>
            <a:r>
              <a:rPr lang="en-US" dirty="0" smtClean="0">
                <a:latin typeface="Times New Roman" pitchFamily="18" charset="0"/>
                <a:cs typeface="Times New Roman" pitchFamily="18" charset="0"/>
              </a:rPr>
              <a:t> (-O)</a:t>
            </a:r>
            <a:endParaRPr lang="en-US" baseline="300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NO</a:t>
            </a:r>
            <a:r>
              <a:rPr lang="en-US" baseline="-25000" dirty="0" smtClean="0">
                <a:latin typeface="Times New Roman" pitchFamily="18" charset="0"/>
                <a:cs typeface="Times New Roman" pitchFamily="18" charset="0"/>
              </a:rPr>
              <a:t>3</a:t>
            </a:r>
            <a:r>
              <a:rPr lang="en-US" baseline="30000"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nitrato</a:t>
            </a:r>
            <a:endParaRPr lang="en-US" baseline="300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SO</a:t>
            </a:r>
            <a:r>
              <a:rPr lang="en-US" baseline="-25000" dirty="0" smtClean="0">
                <a:latin typeface="Times New Roman" pitchFamily="18" charset="0"/>
                <a:cs typeface="Times New Roman" pitchFamily="18" charset="0"/>
              </a:rPr>
              <a:t>3</a:t>
            </a:r>
            <a:r>
              <a:rPr lang="en-US" baseline="30000" dirty="0" smtClean="0">
                <a:latin typeface="Times New Roman" pitchFamily="18" charset="0"/>
                <a:cs typeface="Times New Roman" pitchFamily="18" charset="0"/>
              </a:rPr>
              <a:t>2-       </a:t>
            </a:r>
            <a:r>
              <a:rPr lang="en-US" dirty="0" err="1" smtClean="0">
                <a:latin typeface="Times New Roman" pitchFamily="18" charset="0"/>
                <a:cs typeface="Times New Roman" pitchFamily="18" charset="0"/>
              </a:rPr>
              <a:t>sulphito</a:t>
            </a:r>
            <a:endParaRPr lang="en-US" baseline="300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SO</a:t>
            </a:r>
            <a:r>
              <a:rPr lang="en-US" baseline="-25000" dirty="0" smtClean="0">
                <a:latin typeface="Times New Roman" pitchFamily="18" charset="0"/>
                <a:cs typeface="Times New Roman" pitchFamily="18" charset="0"/>
              </a:rPr>
              <a:t>4</a:t>
            </a:r>
            <a:r>
              <a:rPr lang="en-US" baseline="30000" dirty="0" smtClean="0">
                <a:latin typeface="Times New Roman" pitchFamily="18" charset="0"/>
                <a:cs typeface="Times New Roman" pitchFamily="18" charset="0"/>
              </a:rPr>
              <a:t>2-         </a:t>
            </a:r>
            <a:r>
              <a:rPr lang="en-US" dirty="0" err="1" smtClean="0">
                <a:latin typeface="Times New Roman" pitchFamily="18" charset="0"/>
                <a:cs typeface="Times New Roman" pitchFamily="18" charset="0"/>
              </a:rPr>
              <a:t>sulphato</a:t>
            </a:r>
            <a:endParaRPr lang="en-US" baseline="300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CH</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COO</a:t>
            </a:r>
            <a:r>
              <a:rPr lang="en-US"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acetato</a:t>
            </a:r>
            <a:endParaRPr lang="en-US" baseline="300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NH</a:t>
            </a:r>
            <a:r>
              <a:rPr lang="en-US" baseline="-25000" dirty="0" smtClean="0">
                <a:latin typeface="Times New Roman" pitchFamily="18" charset="0"/>
                <a:cs typeface="Times New Roman" pitchFamily="18" charset="0"/>
              </a:rPr>
              <a:t>2</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amino</a:t>
            </a:r>
            <a:endParaRPr lang="en-US" baseline="300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NHOH</a:t>
            </a:r>
            <a:r>
              <a:rPr lang="en-US" baseline="30000"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hydroxylamido</a:t>
            </a:r>
            <a:endParaRPr lang="en-US" baseline="30000" dirty="0" smtClean="0">
              <a:latin typeface="Times New Roman" pitchFamily="18" charset="0"/>
              <a:cs typeface="Times New Roman" pitchFamily="18" charset="0"/>
            </a:endParaRPr>
          </a:p>
        </p:txBody>
      </p:sp>
      <p:sp>
        <p:nvSpPr>
          <p:cNvPr id="5" name="TextBox 4"/>
          <p:cNvSpPr txBox="1"/>
          <p:nvPr/>
        </p:nvSpPr>
        <p:spPr>
          <a:xfrm>
            <a:off x="4800600" y="838200"/>
            <a:ext cx="2890535" cy="4801314"/>
          </a:xfrm>
          <a:prstGeom prst="rect">
            <a:avLst/>
          </a:prstGeom>
          <a:noFill/>
        </p:spPr>
        <p:txBody>
          <a:bodyPr wrap="none" rtlCol="0">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C</a:t>
            </a:r>
            <a:r>
              <a:rPr lang="en-US" baseline="-25000" dirty="0" smtClean="0"/>
              <a:t>2</a:t>
            </a:r>
            <a:r>
              <a:rPr lang="en-US" dirty="0" smtClean="0"/>
              <a:t>O</a:t>
            </a:r>
            <a:r>
              <a:rPr lang="en-US" baseline="-25000" dirty="0" smtClean="0"/>
              <a:t>4</a:t>
            </a:r>
            <a:r>
              <a:rPr lang="en-US" baseline="30000" dirty="0" smtClean="0"/>
              <a:t>2-</a:t>
            </a:r>
            <a:r>
              <a:rPr lang="en-US" dirty="0" smtClean="0"/>
              <a:t>      </a:t>
            </a:r>
            <a:r>
              <a:rPr lang="en-US" dirty="0" err="1" smtClean="0"/>
              <a:t>oxalato</a:t>
            </a:r>
            <a:endParaRPr lang="en-US" dirty="0" smtClean="0"/>
          </a:p>
          <a:p>
            <a:r>
              <a:rPr lang="en-US" dirty="0" smtClean="0">
                <a:latin typeface="Times New Roman" pitchFamily="18" charset="0"/>
                <a:cs typeface="Times New Roman" pitchFamily="18" charset="0"/>
              </a:rPr>
              <a:t>SCN</a:t>
            </a:r>
            <a:r>
              <a:rPr lang="en-US" baseline="30000"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thiocyanato</a:t>
            </a:r>
            <a:r>
              <a:rPr lang="en-US" dirty="0" smtClean="0">
                <a:latin typeface="Times New Roman" pitchFamily="18" charset="0"/>
                <a:cs typeface="Times New Roman" pitchFamily="18" charset="0"/>
              </a:rPr>
              <a:t> (-S)</a:t>
            </a:r>
            <a:endParaRPr lang="en-US" baseline="300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NCS</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isothiocyanato</a:t>
            </a:r>
            <a:r>
              <a:rPr lang="en-US" dirty="0" smtClean="0">
                <a:latin typeface="Times New Roman" pitchFamily="18" charset="0"/>
                <a:cs typeface="Times New Roman" pitchFamily="18" charset="0"/>
              </a:rPr>
              <a:t> (-N)</a:t>
            </a:r>
            <a:endParaRPr lang="en-US" baseline="300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fluoro</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Cl</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chloro</a:t>
            </a:r>
            <a:endParaRPr lang="en-US" baseline="300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Br</a:t>
            </a:r>
            <a:r>
              <a:rPr lang="en-US" baseline="30000"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bromo</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OH</a:t>
            </a:r>
            <a:r>
              <a:rPr lang="en-US" baseline="30000"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hydroxo</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a:t>
            </a:r>
            <a:r>
              <a:rPr lang="en-US" baseline="-25000" dirty="0" smtClean="0">
                <a:latin typeface="Times New Roman" pitchFamily="18" charset="0"/>
                <a:cs typeface="Times New Roman" pitchFamily="18" charset="0"/>
              </a:rPr>
              <a:t>2</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oxo</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CN</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cyano</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59340"/>
            <a:ext cx="9244727" cy="3139321"/>
          </a:xfrm>
          <a:prstGeom prst="rect">
            <a:avLst/>
          </a:prstGeom>
          <a:noFill/>
        </p:spPr>
        <p:txBody>
          <a:bodyPr wrap="square" rtlCol="0">
            <a:spAutoFit/>
          </a:bodyPr>
          <a:lstStyle/>
          <a:p>
            <a:r>
              <a:rPr lang="en-US" dirty="0" smtClean="0"/>
              <a:t>4. </a:t>
            </a:r>
            <a:r>
              <a:rPr lang="en-US" b="1" dirty="0" smtClean="0">
                <a:latin typeface="Times New Roman" pitchFamily="18" charset="0"/>
                <a:cs typeface="Times New Roman" pitchFamily="18" charset="0"/>
              </a:rPr>
              <a:t>Number of </a:t>
            </a:r>
            <a:r>
              <a:rPr lang="en-US" b="1" dirty="0" err="1" smtClean="0">
                <a:latin typeface="Times New Roman" pitchFamily="18" charset="0"/>
                <a:cs typeface="Times New Roman" pitchFamily="18" charset="0"/>
              </a:rPr>
              <a:t>ligands</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The number of simple </a:t>
            </a:r>
            <a:r>
              <a:rPr lang="en-US" dirty="0" err="1" smtClean="0">
                <a:latin typeface="Times New Roman" pitchFamily="18" charset="0"/>
                <a:cs typeface="Times New Roman" pitchFamily="18" charset="0"/>
              </a:rPr>
              <a:t>ligands</a:t>
            </a:r>
            <a:r>
              <a:rPr lang="en-US" dirty="0" smtClean="0">
                <a:latin typeface="Times New Roman" pitchFamily="18" charset="0"/>
                <a:cs typeface="Times New Roman" pitchFamily="18" charset="0"/>
              </a:rPr>
              <a:t> like </a:t>
            </a:r>
            <a:r>
              <a:rPr lang="en-US" dirty="0" err="1" smtClean="0">
                <a:latin typeface="Times New Roman" pitchFamily="18" charset="0"/>
                <a:cs typeface="Times New Roman" pitchFamily="18" charset="0"/>
              </a:rPr>
              <a:t>Cl</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CN</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C</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O</a:t>
            </a:r>
            <a:r>
              <a:rPr lang="en-US" baseline="-25000" dirty="0" smtClean="0">
                <a:latin typeface="Times New Roman" pitchFamily="18" charset="0"/>
                <a:cs typeface="Times New Roman" pitchFamily="18" charset="0"/>
              </a:rPr>
              <a:t>4</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etc is indicated by the prefixes –</a:t>
            </a:r>
            <a:r>
              <a:rPr lang="en-US" dirty="0" err="1" smtClean="0">
                <a:latin typeface="Times New Roman" pitchFamily="18" charset="0"/>
                <a:cs typeface="Times New Roman" pitchFamily="18" charset="0"/>
              </a:rPr>
              <a:t>di</a:t>
            </a:r>
            <a:r>
              <a:rPr lang="en-US" dirty="0" smtClean="0">
                <a:latin typeface="Times New Roman" pitchFamily="18" charset="0"/>
                <a:cs typeface="Times New Roman" pitchFamily="18" charset="0"/>
              </a:rPr>
              <a:t>, tri, tetra, </a:t>
            </a:r>
            <a:r>
              <a:rPr lang="en-US" dirty="0" err="1" smtClean="0">
                <a:latin typeface="Times New Roman" pitchFamily="18" charset="0"/>
                <a:cs typeface="Times New Roman" pitchFamily="18" charset="0"/>
              </a:rPr>
              <a:t>penta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hexa</a:t>
            </a:r>
            <a:r>
              <a:rPr lang="en-US" dirty="0" smtClean="0">
                <a:latin typeface="Times New Roman" pitchFamily="18" charset="0"/>
                <a:cs typeface="Times New Roman" pitchFamily="18" charset="0"/>
              </a:rPr>
              <a:t> etc. In the case of complicated </a:t>
            </a:r>
            <a:r>
              <a:rPr lang="en-US" dirty="0" err="1" smtClean="0">
                <a:latin typeface="Times New Roman" pitchFamily="18" charset="0"/>
                <a:cs typeface="Times New Roman" pitchFamily="18" charset="0"/>
              </a:rPr>
              <a:t>ligands</a:t>
            </a:r>
            <a:r>
              <a:rPr lang="en-US" dirty="0" smtClean="0">
                <a:latin typeface="Times New Roman" pitchFamily="18" charset="0"/>
                <a:cs typeface="Times New Roman" pitchFamily="18" charset="0"/>
              </a:rPr>
              <a:t> like </a:t>
            </a:r>
            <a:r>
              <a:rPr lang="en-US" dirty="0" err="1" smtClean="0">
                <a:latin typeface="Times New Roman" pitchFamily="18" charset="0"/>
                <a:cs typeface="Times New Roman" pitchFamily="18" charset="0"/>
              </a:rPr>
              <a:t>ethylenediammine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dipyridyl</a:t>
            </a:r>
            <a:r>
              <a:rPr lang="en-US" dirty="0" smtClean="0">
                <a:latin typeface="Times New Roman" pitchFamily="18" charset="0"/>
                <a:cs typeface="Times New Roman" pitchFamily="18" charset="0"/>
              </a:rPr>
              <a:t> etc which have already the prefixes </a:t>
            </a:r>
            <a:r>
              <a:rPr lang="en-US" dirty="0" err="1" smtClean="0">
                <a:latin typeface="Times New Roman" pitchFamily="18" charset="0"/>
                <a:cs typeface="Times New Roman" pitchFamily="18" charset="0"/>
              </a:rPr>
              <a:t>di</a:t>
            </a:r>
            <a:r>
              <a:rPr lang="en-US" dirty="0" smtClean="0">
                <a:latin typeface="Times New Roman" pitchFamily="18" charset="0"/>
                <a:cs typeface="Times New Roman" pitchFamily="18" charset="0"/>
              </a:rPr>
              <a:t>, tri etc in their names, the prefixes</a:t>
            </a:r>
          </a:p>
          <a:p>
            <a:r>
              <a:rPr lang="en-US" dirty="0" err="1" smtClean="0">
                <a:latin typeface="Times New Roman" pitchFamily="18" charset="0"/>
                <a:cs typeface="Times New Roman" pitchFamily="18" charset="0"/>
              </a:rPr>
              <a:t>Bis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tetrakis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pentakis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hexakis</a:t>
            </a:r>
            <a:r>
              <a:rPr lang="en-US" dirty="0" smtClean="0">
                <a:latin typeface="Times New Roman" pitchFamily="18" charset="0"/>
                <a:cs typeface="Times New Roman" pitchFamily="18" charset="0"/>
              </a:rPr>
              <a:t> etc are used.</a:t>
            </a:r>
          </a:p>
          <a:p>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Examples</a:t>
            </a:r>
            <a:r>
              <a:rPr lang="en-US" dirty="0" smtClean="0">
                <a:latin typeface="Times New Roman" pitchFamily="18" charset="0"/>
                <a:cs typeface="Times New Roman" pitchFamily="18" charset="0"/>
              </a:rPr>
              <a:t>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[Co(NH</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a:t>
            </a:r>
            <a:r>
              <a:rPr lang="en-US" baseline="-25000"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]Cl</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Hexamminecobalt</a:t>
            </a:r>
            <a:r>
              <a:rPr lang="en-US" dirty="0" smtClean="0">
                <a:latin typeface="Times New Roman" pitchFamily="18" charset="0"/>
                <a:cs typeface="Times New Roman" pitchFamily="18" charset="0"/>
              </a:rPr>
              <a:t>(III) chloride</a:t>
            </a:r>
          </a:p>
          <a:p>
            <a:r>
              <a:rPr lang="en-US" dirty="0" smtClean="0">
                <a:latin typeface="Times New Roman" pitchFamily="18" charset="0"/>
                <a:cs typeface="Times New Roman" pitchFamily="18" charset="0"/>
              </a:rPr>
              <a:t>                   [Co(en)</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]Cl</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Tris</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ethylenediammine</a:t>
            </a:r>
            <a:r>
              <a:rPr lang="en-US" dirty="0" smtClean="0">
                <a:latin typeface="Times New Roman" pitchFamily="18" charset="0"/>
                <a:cs typeface="Times New Roman" pitchFamily="18" charset="0"/>
              </a:rPr>
              <a:t>)cobalt(III) chloride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1166843"/>
            <a:ext cx="9144000" cy="4524315"/>
          </a:xfrm>
          <a:prstGeom prst="rect">
            <a:avLst/>
          </a:prstGeom>
          <a:noFill/>
        </p:spPr>
        <p:txBody>
          <a:bodyPr wrap="square" rtlCol="0">
            <a:spAutoFit/>
          </a:bodyPr>
          <a:lstStyle/>
          <a:p>
            <a:endParaRPr lang="en-US" dirty="0" smtClean="0"/>
          </a:p>
          <a:p>
            <a:endParaRPr lang="en-US" dirty="0" smtClean="0"/>
          </a:p>
          <a:p>
            <a:endParaRPr lang="en-US" dirty="0" smtClean="0"/>
          </a:p>
          <a:p>
            <a:endParaRPr lang="en-US" dirty="0" smtClean="0"/>
          </a:p>
          <a:p>
            <a:r>
              <a:rPr lang="en-US" dirty="0" smtClean="0"/>
              <a:t>5. </a:t>
            </a:r>
            <a:r>
              <a:rPr lang="en-US" b="1" dirty="0" smtClean="0">
                <a:latin typeface="Times New Roman" pitchFamily="18" charset="0"/>
                <a:cs typeface="Times New Roman" pitchFamily="18" charset="0"/>
              </a:rPr>
              <a:t>Order of naming </a:t>
            </a:r>
            <a:r>
              <a:rPr lang="en-US" b="1" dirty="0" err="1" smtClean="0">
                <a:latin typeface="Times New Roman" pitchFamily="18" charset="0"/>
                <a:cs typeface="Times New Roman" pitchFamily="18" charset="0"/>
              </a:rPr>
              <a:t>ligands</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If the complex contains more than one type of </a:t>
            </a:r>
            <a:r>
              <a:rPr lang="en-US" dirty="0" err="1" smtClean="0">
                <a:latin typeface="Times New Roman" pitchFamily="18" charset="0"/>
                <a:cs typeface="Times New Roman" pitchFamily="18" charset="0"/>
              </a:rPr>
              <a:t>ligand</a:t>
            </a:r>
            <a:r>
              <a:rPr lang="en-US" dirty="0" smtClean="0">
                <a:latin typeface="Times New Roman" pitchFamily="18" charset="0"/>
                <a:cs typeface="Times New Roman" pitchFamily="18" charset="0"/>
              </a:rPr>
              <a:t>, the </a:t>
            </a:r>
            <a:r>
              <a:rPr lang="en-US" dirty="0" err="1" smtClean="0">
                <a:latin typeface="Times New Roman" pitchFamily="18" charset="0"/>
                <a:cs typeface="Times New Roman" pitchFamily="18" charset="0"/>
              </a:rPr>
              <a:t>ligands</a:t>
            </a:r>
            <a:r>
              <a:rPr lang="en-US" dirty="0" smtClean="0">
                <a:latin typeface="Times New Roman" pitchFamily="18" charset="0"/>
                <a:cs typeface="Times New Roman" pitchFamily="18" charset="0"/>
              </a:rPr>
              <a:t> are named in the alphabetical order, regardless of their charge.</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6. </a:t>
            </a:r>
            <a:r>
              <a:rPr lang="en-US" b="1" dirty="0" smtClean="0">
                <a:latin typeface="Times New Roman" pitchFamily="18" charset="0"/>
                <a:cs typeface="Times New Roman" pitchFamily="18" charset="0"/>
              </a:rPr>
              <a:t>Naming of </a:t>
            </a:r>
            <a:r>
              <a:rPr lang="en-US" b="1" dirty="0" err="1" smtClean="0">
                <a:latin typeface="Times New Roman" pitchFamily="18" charset="0"/>
                <a:cs typeface="Times New Roman" pitchFamily="18" charset="0"/>
              </a:rPr>
              <a:t>polynuclear</a:t>
            </a:r>
            <a:r>
              <a:rPr lang="en-US" b="1" dirty="0" smtClean="0">
                <a:latin typeface="Times New Roman" pitchFamily="18" charset="0"/>
                <a:cs typeface="Times New Roman" pitchFamily="18" charset="0"/>
              </a:rPr>
              <a:t> complexes </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The complexes having  two or more metal atoms or ions are called </a:t>
            </a:r>
            <a:r>
              <a:rPr lang="en-US" dirty="0" err="1" smtClean="0">
                <a:latin typeface="Times New Roman" pitchFamily="18" charset="0"/>
                <a:cs typeface="Times New Roman" pitchFamily="18" charset="0"/>
              </a:rPr>
              <a:t>polynuclear</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complexes or bridged complexes. In these complexes, the bridging group is indicated by adding the Greek letter </a:t>
            </a:r>
            <a:r>
              <a:rPr lang="el-GR" dirty="0" smtClean="0">
                <a:latin typeface="Times New Roman" pitchFamily="18" charset="0"/>
                <a:cs typeface="Times New Roman" pitchFamily="18" charset="0"/>
              </a:rPr>
              <a:t>μ</a:t>
            </a:r>
            <a:r>
              <a:rPr lang="en-US" dirty="0" smtClean="0">
                <a:latin typeface="Times New Roman" pitchFamily="18" charset="0"/>
                <a:cs typeface="Times New Roman" pitchFamily="18" charset="0"/>
              </a:rPr>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751344"/>
            <a:ext cx="7525009" cy="5355312"/>
          </a:xfrm>
          <a:prstGeom prst="rect">
            <a:avLst/>
          </a:prstGeom>
          <a:noFill/>
        </p:spPr>
        <p:txBody>
          <a:bodyPr wrap="none" rtlCol="0">
            <a:spAutoFit/>
          </a:bodyPr>
          <a:lstStyle/>
          <a:p>
            <a:r>
              <a:rPr lang="en-US" b="1" dirty="0" smtClean="0">
                <a:latin typeface="Times New Roman" pitchFamily="18" charset="0"/>
                <a:cs typeface="Times New Roman" pitchFamily="18" charset="0"/>
              </a:rPr>
              <a:t>Examples</a:t>
            </a:r>
            <a:r>
              <a:rPr lang="en-US" dirty="0" smtClean="0">
                <a:latin typeface="Times New Roman" pitchFamily="18" charset="0"/>
                <a:cs typeface="Times New Roman" pitchFamily="18" charset="0"/>
              </a:rPr>
              <a:t>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[Co(NH</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a:t>
            </a:r>
            <a:r>
              <a:rPr lang="en-US" baseline="-25000"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Cl</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Hexamminecobalt</a:t>
            </a:r>
            <a:r>
              <a:rPr lang="en-US" dirty="0" smtClean="0">
                <a:latin typeface="Times New Roman" pitchFamily="18" charset="0"/>
                <a:cs typeface="Times New Roman" pitchFamily="18" charset="0"/>
              </a:rPr>
              <a:t>(III)chloride</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[Cu(H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O)</a:t>
            </a:r>
            <a:r>
              <a:rPr lang="en-US" baseline="-25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]SO</a:t>
            </a:r>
            <a:r>
              <a:rPr lang="en-US" baseline="-25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Tetraquacopper</a:t>
            </a:r>
            <a:r>
              <a:rPr lang="en-US" dirty="0" smtClean="0">
                <a:latin typeface="Times New Roman" pitchFamily="18" charset="0"/>
                <a:cs typeface="Times New Roman" pitchFamily="18" charset="0"/>
              </a:rPr>
              <a:t>(II) </a:t>
            </a:r>
            <a:r>
              <a:rPr lang="en-US" dirty="0" err="1" smtClean="0">
                <a:latin typeface="Times New Roman" pitchFamily="18" charset="0"/>
                <a:cs typeface="Times New Roman" pitchFamily="18" charset="0"/>
              </a:rPr>
              <a:t>sulphate</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[Zn(NCS)</a:t>
            </a:r>
            <a:r>
              <a:rPr lang="en-US" baseline="-25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Tetraisothiocyanato</a:t>
            </a:r>
            <a:r>
              <a:rPr lang="en-US" dirty="0" smtClean="0">
                <a:latin typeface="Times New Roman" pitchFamily="18" charset="0"/>
                <a:cs typeface="Times New Roman" pitchFamily="18" charset="0"/>
              </a:rPr>
              <a:t>-N zinc(II)ion</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Cd</a:t>
            </a:r>
            <a:r>
              <a:rPr lang="en-US" dirty="0" smtClean="0">
                <a:latin typeface="Times New Roman" pitchFamily="18" charset="0"/>
                <a:cs typeface="Times New Roman" pitchFamily="18" charset="0"/>
              </a:rPr>
              <a:t>(SCN)</a:t>
            </a:r>
            <a:r>
              <a:rPr lang="en-US" baseline="-25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Tetrathiocyanato</a:t>
            </a:r>
            <a:r>
              <a:rPr lang="en-US" dirty="0" smtClean="0">
                <a:latin typeface="Times New Roman" pitchFamily="18" charset="0"/>
                <a:cs typeface="Times New Roman" pitchFamily="18" charset="0"/>
              </a:rPr>
              <a:t>-S cadmium(III)ion</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[CoCl</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(en)</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]SO</a:t>
            </a:r>
            <a:r>
              <a:rPr lang="en-US" baseline="-25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Dichlorobis</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ethylenediammine</a:t>
            </a:r>
            <a:r>
              <a:rPr lang="en-US" dirty="0" smtClean="0">
                <a:latin typeface="Times New Roman" pitchFamily="18" charset="0"/>
                <a:cs typeface="Times New Roman" pitchFamily="18" charset="0"/>
              </a:rPr>
              <a:t>)cobalt(III)</a:t>
            </a:r>
            <a:r>
              <a:rPr lang="en-US" dirty="0" err="1" smtClean="0">
                <a:latin typeface="Times New Roman" pitchFamily="18" charset="0"/>
                <a:cs typeface="Times New Roman" pitchFamily="18" charset="0"/>
              </a:rPr>
              <a:t>sulphate</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K</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[Fe(CN)</a:t>
            </a:r>
            <a:r>
              <a:rPr lang="en-US" baseline="-25000"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Pottasiumhexacyanoferrate</a:t>
            </a:r>
            <a:r>
              <a:rPr lang="en-US" dirty="0" smtClean="0">
                <a:latin typeface="Times New Roman" pitchFamily="18" charset="0"/>
                <a:cs typeface="Times New Roman" pitchFamily="18" charset="0"/>
              </a:rPr>
              <a:t>(III)</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K</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[Fe(CN)</a:t>
            </a:r>
            <a:r>
              <a:rPr lang="en-US" baseline="-25000" dirty="0" smtClean="0">
                <a:latin typeface="Times New Roman" pitchFamily="18" charset="0"/>
                <a:cs typeface="Times New Roman" pitchFamily="18" charset="0"/>
              </a:rPr>
              <a:t>5</a:t>
            </a:r>
            <a:r>
              <a:rPr lang="en-US" dirty="0" smtClean="0">
                <a:latin typeface="Times New Roman" pitchFamily="18" charset="0"/>
                <a:cs typeface="Times New Roman" pitchFamily="18" charset="0"/>
              </a:rPr>
              <a:t>NO]     </a:t>
            </a:r>
            <a:r>
              <a:rPr lang="en-US" dirty="0" err="1" smtClean="0">
                <a:latin typeface="Times New Roman" pitchFamily="18" charset="0"/>
                <a:cs typeface="Times New Roman" pitchFamily="18" charset="0"/>
              </a:rPr>
              <a:t>Potassiumpentacyanonitrosylferrate</a:t>
            </a:r>
            <a:r>
              <a:rPr lang="en-US" dirty="0" smtClean="0">
                <a:latin typeface="Times New Roman" pitchFamily="18" charset="0"/>
                <a:cs typeface="Times New Roman" pitchFamily="18" charset="0"/>
              </a:rPr>
              <a:t>(II)</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Fe(CO)</a:t>
            </a:r>
            <a:r>
              <a:rPr lang="en-US" baseline="-25000" dirty="0" smtClean="0">
                <a:latin typeface="Times New Roman" pitchFamily="18" charset="0"/>
                <a:cs typeface="Times New Roman" pitchFamily="18" charset="0"/>
              </a:rPr>
              <a:t>5</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Pentacarbonyliron</a:t>
            </a:r>
            <a:r>
              <a:rPr lang="en-US" dirty="0" smtClean="0">
                <a:latin typeface="Times New Roman" pitchFamily="18" charset="0"/>
                <a:cs typeface="Times New Roman" pitchFamily="18" charset="0"/>
              </a:rPr>
              <a:t>(0)</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[(NH</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a:t>
            </a:r>
            <a:r>
              <a:rPr lang="en-US" baseline="-25000" dirty="0" smtClean="0">
                <a:latin typeface="Times New Roman" pitchFamily="18" charset="0"/>
                <a:cs typeface="Times New Roman" pitchFamily="18" charset="0"/>
              </a:rPr>
              <a:t>5</a:t>
            </a:r>
            <a:r>
              <a:rPr lang="en-US" dirty="0" smtClean="0">
                <a:latin typeface="Times New Roman" pitchFamily="18" charset="0"/>
                <a:cs typeface="Times New Roman" pitchFamily="18" charset="0"/>
              </a:rPr>
              <a:t>Cr-OH-Cr(NH</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a:t>
            </a:r>
            <a:r>
              <a:rPr lang="en-US" baseline="-25000" dirty="0" smtClean="0">
                <a:latin typeface="Times New Roman" pitchFamily="18" charset="0"/>
                <a:cs typeface="Times New Roman" pitchFamily="18" charset="0"/>
              </a:rPr>
              <a:t>5</a:t>
            </a:r>
            <a:r>
              <a:rPr lang="en-US" dirty="0" smtClean="0">
                <a:latin typeface="Times New Roman" pitchFamily="18" charset="0"/>
                <a:cs typeface="Times New Roman" pitchFamily="18" charset="0"/>
              </a:rPr>
              <a:t>]Cl</a:t>
            </a:r>
            <a:r>
              <a:rPr lang="en-US" baseline="-25000" dirty="0" smtClean="0">
                <a:latin typeface="Times New Roman" pitchFamily="18" charset="0"/>
                <a:cs typeface="Times New Roman" pitchFamily="18" charset="0"/>
              </a:rPr>
              <a:t>5</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μ</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hydraxodecamminedichromium</a:t>
            </a:r>
            <a:r>
              <a:rPr lang="en-US" dirty="0" smtClean="0">
                <a:latin typeface="Times New Roman" pitchFamily="18" charset="0"/>
                <a:cs typeface="Times New Roman" pitchFamily="18" charset="0"/>
              </a:rPr>
              <a:t>(III)c</a:t>
            </a:r>
            <a:r>
              <a:rPr lang="en-US" dirty="0" smtClean="0"/>
              <a:t>hloride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514600"/>
            <a:ext cx="8529173" cy="1477328"/>
          </a:xfrm>
          <a:prstGeom prst="rect">
            <a:avLst/>
          </a:prstGeom>
          <a:noFill/>
        </p:spPr>
        <p:txBody>
          <a:bodyPr wrap="square" rtlCol="0">
            <a:spAutoFit/>
          </a:bodyPr>
          <a:lstStyle/>
          <a:p>
            <a:r>
              <a:rPr lang="en-US" dirty="0" smtClean="0"/>
              <a:t>Reference :</a:t>
            </a:r>
          </a:p>
          <a:p>
            <a:endParaRPr lang="en-US" dirty="0" smtClean="0"/>
          </a:p>
          <a:p>
            <a:r>
              <a:rPr lang="en-US" dirty="0" smtClean="0"/>
              <a:t>1. Modern Inorganic Chemistry – R.D.Madan (Revised Edition,S,Chand,2013).</a:t>
            </a: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3048000"/>
            <a:ext cx="5105400" cy="584775"/>
          </a:xfrm>
          <a:prstGeom prst="rect">
            <a:avLst/>
          </a:prstGeom>
          <a:noFill/>
        </p:spPr>
        <p:txBody>
          <a:bodyPr wrap="square" rtlCol="0">
            <a:spAutoFit/>
          </a:bodyPr>
          <a:lstStyle/>
          <a:p>
            <a:r>
              <a:rPr lang="en-US" dirty="0" smtClean="0"/>
              <a:t>                                  </a:t>
            </a:r>
            <a:r>
              <a:rPr lang="en-US" sz="3200" dirty="0" smtClean="0"/>
              <a:t>Thank You</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09600"/>
            <a:ext cx="5486400" cy="400110"/>
          </a:xfrm>
          <a:prstGeom prst="rect">
            <a:avLst/>
          </a:prstGeom>
          <a:noFill/>
        </p:spPr>
        <p:txBody>
          <a:bodyPr wrap="square" rtlCol="0">
            <a:spAutoFit/>
          </a:bodyPr>
          <a:lstStyle/>
          <a:p>
            <a:r>
              <a:rPr lang="en-US" sz="2000" dirty="0" smtClean="0">
                <a:latin typeface="Algerian" pitchFamily="82" charset="0"/>
                <a:cs typeface="Aharoni" pitchFamily="2" charset="-79"/>
              </a:rPr>
              <a:t>Addition or molecular compounds</a:t>
            </a:r>
            <a:endParaRPr lang="en-US" sz="2000" dirty="0">
              <a:latin typeface="Algerian" pitchFamily="82" charset="0"/>
              <a:cs typeface="Aharoni" pitchFamily="2" charset="-79"/>
            </a:endParaRPr>
          </a:p>
        </p:txBody>
      </p:sp>
      <p:sp>
        <p:nvSpPr>
          <p:cNvPr id="4" name="TextBox 3"/>
          <p:cNvSpPr txBox="1"/>
          <p:nvPr/>
        </p:nvSpPr>
        <p:spPr>
          <a:xfrm>
            <a:off x="0" y="2136339"/>
            <a:ext cx="9144000" cy="2585323"/>
          </a:xfrm>
          <a:prstGeom prst="rect">
            <a:avLst/>
          </a:prstGeom>
          <a:noFill/>
        </p:spPr>
        <p:txBody>
          <a:bodyPr wrap="square" rtlCol="0">
            <a:spAutoFit/>
          </a:bodyPr>
          <a:lstStyle/>
          <a:p>
            <a:pPr algn="just">
              <a:buFont typeface="Wingdings" pitchFamily="2" charset="2"/>
              <a:buChar char="Ø"/>
            </a:pPr>
            <a:r>
              <a:rPr lang="en-US" dirty="0" smtClean="0"/>
              <a:t> When solutions containing two or more simple </a:t>
            </a:r>
            <a:r>
              <a:rPr lang="en-US" dirty="0" smtClean="0">
                <a:latin typeface="Times New Roman" pitchFamily="18" charset="0"/>
                <a:cs typeface="Times New Roman" pitchFamily="18" charset="0"/>
              </a:rPr>
              <a:t>salts</a:t>
            </a:r>
            <a:r>
              <a:rPr lang="en-US" dirty="0" smtClean="0"/>
              <a:t> in molecular </a:t>
            </a:r>
            <a:r>
              <a:rPr lang="en-US" dirty="0" smtClean="0">
                <a:latin typeface="Times New Roman" pitchFamily="18" charset="0"/>
                <a:cs typeface="Times New Roman" pitchFamily="18" charset="0"/>
              </a:rPr>
              <a:t>proportions</a:t>
            </a:r>
            <a:r>
              <a:rPr lang="en-US" dirty="0" smtClean="0"/>
              <a:t> are allowed to evaporate, crystals of new compounds called addition or molecular compounds are obtained. </a:t>
            </a:r>
          </a:p>
          <a:p>
            <a:pPr algn="just">
              <a:buFont typeface="Wingdings" pitchFamily="2" charset="2"/>
              <a:buChar char="Ø"/>
            </a:pPr>
            <a:endParaRPr lang="en-US" dirty="0" smtClean="0"/>
          </a:p>
          <a:p>
            <a:pPr algn="just">
              <a:buFont typeface="Wingdings" pitchFamily="2" charset="2"/>
              <a:buChar char="Ø"/>
            </a:pPr>
            <a:r>
              <a:rPr lang="en-US" dirty="0" smtClean="0"/>
              <a:t> These compounds are of two types:</a:t>
            </a:r>
          </a:p>
          <a:p>
            <a:pPr algn="just"/>
            <a:endParaRPr lang="en-US" dirty="0" smtClean="0"/>
          </a:p>
          <a:p>
            <a:pPr marL="400050" indent="-400050">
              <a:buAutoNum type="romanLcParenR"/>
            </a:pPr>
            <a:r>
              <a:rPr lang="en-US" dirty="0" smtClean="0"/>
              <a:t>  Double or Lattice compounds</a:t>
            </a:r>
          </a:p>
          <a:p>
            <a:pPr marL="400050" indent="-400050"/>
            <a:r>
              <a:rPr lang="en-US" dirty="0" smtClean="0"/>
              <a:t>ii)     Complex salts or Coordination compounds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143000"/>
            <a:ext cx="5638800" cy="400110"/>
          </a:xfrm>
          <a:prstGeom prst="rect">
            <a:avLst/>
          </a:prstGeom>
          <a:noFill/>
        </p:spPr>
        <p:txBody>
          <a:bodyPr wrap="square" rtlCol="0">
            <a:spAutoFit/>
          </a:bodyPr>
          <a:lstStyle/>
          <a:p>
            <a:r>
              <a:rPr lang="en-US" sz="2000" dirty="0" smtClean="0">
                <a:latin typeface="Algerian" pitchFamily="82" charset="0"/>
                <a:cs typeface="Aharoni" pitchFamily="2" charset="-79"/>
              </a:rPr>
              <a:t>Double or Lattice compounds</a:t>
            </a:r>
            <a:endParaRPr lang="en-US" sz="2000" dirty="0">
              <a:latin typeface="Algerian" pitchFamily="82" charset="0"/>
              <a:cs typeface="Aharoni" pitchFamily="2" charset="-79"/>
            </a:endParaRPr>
          </a:p>
        </p:txBody>
      </p:sp>
      <p:sp>
        <p:nvSpPr>
          <p:cNvPr id="3" name="TextBox 2"/>
          <p:cNvSpPr txBox="1"/>
          <p:nvPr/>
        </p:nvSpPr>
        <p:spPr>
          <a:xfrm>
            <a:off x="0" y="2059395"/>
            <a:ext cx="9144000" cy="2739211"/>
          </a:xfrm>
          <a:prstGeom prst="rect">
            <a:avLst/>
          </a:prstGeom>
          <a:noFill/>
        </p:spPr>
        <p:txBody>
          <a:bodyPr wrap="square" rtlCol="0">
            <a:spAutoFit/>
          </a:bodyPr>
          <a:lstStyle/>
          <a:p>
            <a:pPr algn="just">
              <a:buFont typeface="Wingdings" pitchFamily="2" charset="2"/>
              <a:buChar char="Ø"/>
            </a:pPr>
            <a:r>
              <a:rPr lang="en-US" dirty="0" smtClean="0">
                <a:latin typeface="Times New Roman" pitchFamily="18" charset="0"/>
                <a:cs typeface="Times New Roman" pitchFamily="18" charset="0"/>
              </a:rPr>
              <a:t> These are addition compounds which exist only in crystalline state but break down into their constituents when dissolved in water. It means that the properties of double salts are essentially the same as those of the individual compounds.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Examples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Mohr’s salt    :    FeSO</a:t>
            </a:r>
            <a:r>
              <a:rPr lang="en-US" baseline="-25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.(NH</a:t>
            </a:r>
            <a:r>
              <a:rPr lang="en-US" baseline="-25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SO</a:t>
            </a:r>
            <a:r>
              <a:rPr lang="en-US" baseline="-25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6H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O</a:t>
            </a:r>
          </a:p>
          <a:p>
            <a:pPr algn="just"/>
            <a:r>
              <a:rPr lang="en-US" dirty="0" smtClean="0">
                <a:latin typeface="Times New Roman" pitchFamily="18" charset="0"/>
                <a:cs typeface="Times New Roman" pitchFamily="18" charset="0"/>
              </a:rPr>
              <a:t> Potash alum   :    K</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SO</a:t>
            </a:r>
            <a:r>
              <a:rPr lang="en-US" baseline="-25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.Al</a:t>
            </a:r>
            <a:r>
              <a:rPr lang="en-US" baseline="-25000" dirty="0" smtClean="0">
                <a:latin typeface="Times New Roman" pitchFamily="18" charset="0"/>
                <a:cs typeface="Times New Roman" pitchFamily="18" charset="0"/>
              </a:rPr>
              <a:t>2 </a:t>
            </a:r>
            <a:r>
              <a:rPr lang="en-US" dirty="0" smtClean="0">
                <a:latin typeface="Times New Roman" pitchFamily="18" charset="0"/>
                <a:cs typeface="Times New Roman" pitchFamily="18" charset="0"/>
              </a:rPr>
              <a:t>(SO</a:t>
            </a:r>
            <a:r>
              <a:rPr lang="en-US" baseline="-25000" dirty="0" smtClean="0">
                <a:latin typeface="Times New Roman" pitchFamily="18" charset="0"/>
                <a:cs typeface="Times New Roman" pitchFamily="18" charset="0"/>
              </a:rPr>
              <a:t>4 </a:t>
            </a:r>
            <a:r>
              <a:rPr lang="en-US" dirty="0" smtClean="0">
                <a:latin typeface="Times New Roman" pitchFamily="18" charset="0"/>
                <a:cs typeface="Times New Roman" pitchFamily="18" charset="0"/>
              </a:rPr>
              <a:t>)</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24H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O  </a:t>
            </a: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2000"/>
            <a:ext cx="7391400" cy="400110"/>
          </a:xfrm>
          <a:prstGeom prst="rect">
            <a:avLst/>
          </a:prstGeom>
          <a:noFill/>
        </p:spPr>
        <p:txBody>
          <a:bodyPr wrap="square" rtlCol="0">
            <a:spAutoFit/>
          </a:bodyPr>
          <a:lstStyle/>
          <a:p>
            <a:r>
              <a:rPr lang="en-US" sz="2000" dirty="0" smtClean="0">
                <a:latin typeface="Algerian" pitchFamily="82" charset="0"/>
                <a:cs typeface="Aharoni" pitchFamily="2" charset="-79"/>
              </a:rPr>
              <a:t>Complex  salts or Coordination compounds</a:t>
            </a:r>
            <a:endParaRPr lang="en-US" sz="2000" dirty="0">
              <a:latin typeface="Algerian" pitchFamily="82" charset="0"/>
              <a:cs typeface="Aharoni" pitchFamily="2" charset="-79"/>
            </a:endParaRPr>
          </a:p>
        </p:txBody>
      </p:sp>
      <p:sp>
        <p:nvSpPr>
          <p:cNvPr id="5" name="TextBox 4"/>
          <p:cNvSpPr txBox="1"/>
          <p:nvPr/>
        </p:nvSpPr>
        <p:spPr>
          <a:xfrm>
            <a:off x="0" y="1767007"/>
            <a:ext cx="9144000" cy="3323987"/>
          </a:xfrm>
          <a:prstGeom prst="rect">
            <a:avLst/>
          </a:prstGeom>
          <a:noFill/>
        </p:spPr>
        <p:txBody>
          <a:bodyPr wrap="square" rtlCol="0">
            <a:spAutoFit/>
          </a:bodyPr>
          <a:lstStyle/>
          <a:p>
            <a:pPr>
              <a:buFont typeface="Wingdings" pitchFamily="2" charset="2"/>
              <a:buChar char="Ø"/>
            </a:pPr>
            <a:r>
              <a:rPr lang="en-US" dirty="0" smtClean="0">
                <a:latin typeface="Times New Roman" pitchFamily="18" charset="0"/>
                <a:cs typeface="Times New Roman" pitchFamily="18" charset="0"/>
              </a:rPr>
              <a:t> Addition  or molecular compounds which retain their identity even in solution and the properties of which are completely different from those of their constituents are called complex salts or coordination compounds.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Examples:</a:t>
            </a:r>
          </a:p>
          <a:p>
            <a:endParaRPr lang="en-US" dirty="0" smtClean="0">
              <a:latin typeface="Times New Roman" pitchFamily="18" charset="0"/>
              <a:cs typeface="Times New Roman" pitchFamily="18" charset="0"/>
            </a:endParaRPr>
          </a:p>
          <a:p>
            <a:pPr>
              <a:buFont typeface="Wingdings" pitchFamily="2" charset="2"/>
              <a:buChar char="Ø"/>
            </a:pPr>
            <a:r>
              <a:rPr lang="en-US" dirty="0" smtClean="0">
                <a:latin typeface="Times New Roman" pitchFamily="18" charset="0"/>
                <a:cs typeface="Times New Roman" pitchFamily="18" charset="0"/>
              </a:rPr>
              <a:t> When ferrous </a:t>
            </a:r>
            <a:r>
              <a:rPr lang="en-US" dirty="0" err="1" smtClean="0">
                <a:latin typeface="Times New Roman" pitchFamily="18" charset="0"/>
                <a:cs typeface="Times New Roman" pitchFamily="18" charset="0"/>
              </a:rPr>
              <a:t>sulphate</a:t>
            </a:r>
            <a:r>
              <a:rPr lang="en-US" dirty="0" smtClean="0">
                <a:latin typeface="Times New Roman" pitchFamily="18" charset="0"/>
                <a:cs typeface="Times New Roman" pitchFamily="18" charset="0"/>
              </a:rPr>
              <a:t> solution  is mixed with potassium cyanide solution, potassium </a:t>
            </a:r>
            <a:r>
              <a:rPr lang="en-US" dirty="0" err="1" smtClean="0">
                <a:latin typeface="Times New Roman" pitchFamily="18" charset="0"/>
                <a:cs typeface="Times New Roman" pitchFamily="18" charset="0"/>
              </a:rPr>
              <a:t>ferrocyanide</a:t>
            </a:r>
            <a:r>
              <a:rPr lang="en-US" dirty="0" smtClean="0">
                <a:latin typeface="Times New Roman" pitchFamily="18" charset="0"/>
                <a:cs typeface="Times New Roman" pitchFamily="18" charset="0"/>
              </a:rPr>
              <a:t> is formed.</a:t>
            </a:r>
          </a:p>
          <a:p>
            <a:endParaRPr lang="en-US" dirty="0" smtClean="0"/>
          </a:p>
          <a:p>
            <a:endParaRPr lang="en-US" dirty="0" smtClean="0"/>
          </a:p>
          <a:p>
            <a:endParaRPr lang="en-US" baseline="-25000"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13173"/>
            <a:ext cx="9144000" cy="3231654"/>
          </a:xfrm>
          <a:prstGeom prst="rect">
            <a:avLst/>
          </a:prstGeom>
          <a:noFill/>
        </p:spPr>
        <p:txBody>
          <a:bodyPr wrap="square" rtlCol="0">
            <a:spAutoFit/>
          </a:bodyPr>
          <a:lstStyle/>
          <a:p>
            <a:r>
              <a:rPr lang="en-US" dirty="0" smtClean="0">
                <a:latin typeface="Times New Roman" pitchFamily="18" charset="0"/>
                <a:cs typeface="Times New Roman" pitchFamily="18" charset="0"/>
              </a:rPr>
              <a:t>FeSO</a:t>
            </a:r>
            <a:r>
              <a:rPr lang="en-US" baseline="-25000" dirty="0" smtClean="0">
                <a:latin typeface="Times New Roman" pitchFamily="18" charset="0"/>
                <a:cs typeface="Times New Roman" pitchFamily="18" charset="0"/>
              </a:rPr>
              <a:t>4       </a:t>
            </a:r>
            <a:r>
              <a:rPr lang="en-US" dirty="0" smtClean="0">
                <a:latin typeface="Times New Roman" pitchFamily="18" charset="0"/>
                <a:cs typeface="Times New Roman" pitchFamily="18" charset="0"/>
              </a:rPr>
              <a:t>+       2KCN  ————›  Fe(CN)</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K</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SO</a:t>
            </a:r>
            <a:r>
              <a:rPr lang="en-US" baseline="-25000" dirty="0" smtClean="0">
                <a:latin typeface="Times New Roman" pitchFamily="18" charset="0"/>
                <a:cs typeface="Times New Roman" pitchFamily="18" charset="0"/>
              </a:rPr>
              <a:t>4</a:t>
            </a:r>
          </a:p>
          <a:p>
            <a:endParaRPr lang="en-US" baseline="-250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Fe(CN)</a:t>
            </a:r>
            <a:r>
              <a:rPr lang="en-US" baseline="-25000" dirty="0" smtClean="0">
                <a:latin typeface="Times New Roman" pitchFamily="18" charset="0"/>
                <a:cs typeface="Times New Roman" pitchFamily="18" charset="0"/>
              </a:rPr>
              <a:t>2   </a:t>
            </a:r>
            <a:r>
              <a:rPr lang="en-US" dirty="0" smtClean="0">
                <a:latin typeface="Times New Roman" pitchFamily="18" charset="0"/>
                <a:cs typeface="Times New Roman" pitchFamily="18" charset="0"/>
              </a:rPr>
              <a:t>+   4KCN ————›  K</a:t>
            </a:r>
            <a:r>
              <a:rPr lang="en-US" baseline="-25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[Fe(CN)</a:t>
            </a:r>
            <a:r>
              <a:rPr lang="en-US" baseline="-25000"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K</a:t>
            </a:r>
            <a:r>
              <a:rPr lang="en-US" baseline="-25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[Fe(CN)</a:t>
            </a:r>
            <a:r>
              <a:rPr lang="en-US" baseline="-25000"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ionises</a:t>
            </a:r>
            <a:r>
              <a:rPr lang="en-US" dirty="0" smtClean="0">
                <a:latin typeface="Times New Roman" pitchFamily="18" charset="0"/>
                <a:cs typeface="Times New Roman" pitchFamily="18" charset="0"/>
              </a:rPr>
              <a:t>  in water  to give  K</a:t>
            </a:r>
            <a:r>
              <a:rPr lang="en-US"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ions and a complex  </a:t>
            </a:r>
            <a:r>
              <a:rPr lang="en-US" dirty="0" err="1" smtClean="0">
                <a:latin typeface="Times New Roman" pitchFamily="18" charset="0"/>
                <a:cs typeface="Times New Roman" pitchFamily="18" charset="0"/>
              </a:rPr>
              <a:t>ferrocyanide</a:t>
            </a:r>
            <a:r>
              <a:rPr lang="en-US" dirty="0" smtClean="0">
                <a:latin typeface="Times New Roman" pitchFamily="18" charset="0"/>
                <a:cs typeface="Times New Roman" pitchFamily="18" charset="0"/>
              </a:rPr>
              <a:t>  ion.</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K</a:t>
            </a:r>
            <a:r>
              <a:rPr lang="en-US" baseline="-25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[Fe(CN)</a:t>
            </a:r>
            <a:r>
              <a:rPr lang="en-US" baseline="-25000"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  ————›   4K</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  [Fe(CN)</a:t>
            </a:r>
            <a:r>
              <a:rPr lang="en-US" baseline="-25000"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a:t>
            </a:r>
            <a:r>
              <a:rPr lang="en-US" baseline="30000" dirty="0" smtClean="0">
                <a:latin typeface="Times New Roman" pitchFamily="18" charset="0"/>
                <a:cs typeface="Times New Roman" pitchFamily="18" charset="0"/>
              </a:rPr>
              <a:t>4-</a:t>
            </a:r>
          </a:p>
          <a:p>
            <a:endParaRPr lang="en-US" baseline="30000"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The complex ion has different properties from those of the ions ( Fe</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SO</a:t>
            </a:r>
            <a:r>
              <a:rPr lang="en-US" baseline="-25000" dirty="0" smtClean="0">
                <a:latin typeface="Times New Roman" pitchFamily="18" charset="0"/>
                <a:cs typeface="Times New Roman" pitchFamily="18" charset="0"/>
              </a:rPr>
              <a:t>4</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CN</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furnished by the constituent compounds.</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371600"/>
            <a:ext cx="6332642" cy="400110"/>
          </a:xfrm>
          <a:prstGeom prst="rect">
            <a:avLst/>
          </a:prstGeom>
          <a:noFill/>
        </p:spPr>
        <p:txBody>
          <a:bodyPr wrap="square" rtlCol="0">
            <a:spAutoFit/>
          </a:bodyPr>
          <a:lstStyle/>
          <a:p>
            <a:r>
              <a:rPr lang="en-US" sz="2000" dirty="0" smtClean="0">
                <a:latin typeface="Algerian" pitchFamily="82" charset="0"/>
                <a:cs typeface="Aharoni" pitchFamily="2" charset="-79"/>
              </a:rPr>
              <a:t>Basis concepts in coordination chemistry</a:t>
            </a:r>
            <a:endParaRPr lang="en-US" sz="2000" dirty="0">
              <a:latin typeface="Algerian" pitchFamily="82" charset="0"/>
              <a:cs typeface="Aharoni" pitchFamily="2" charset="-79"/>
            </a:endParaRPr>
          </a:p>
        </p:txBody>
      </p:sp>
      <p:sp>
        <p:nvSpPr>
          <p:cNvPr id="3" name="TextBox 2"/>
          <p:cNvSpPr txBox="1"/>
          <p:nvPr/>
        </p:nvSpPr>
        <p:spPr>
          <a:xfrm>
            <a:off x="0" y="2133601"/>
            <a:ext cx="9144000" cy="4708981"/>
          </a:xfrm>
          <a:prstGeom prst="rect">
            <a:avLst/>
          </a:prstGeom>
          <a:noFill/>
        </p:spPr>
        <p:txBody>
          <a:bodyPr wrap="square" rtlCol="0">
            <a:spAutoFit/>
          </a:bodyPr>
          <a:lstStyle/>
          <a:p>
            <a:r>
              <a:rPr lang="en-US" b="1" dirty="0" smtClean="0">
                <a:latin typeface="Times New Roman" pitchFamily="18" charset="0"/>
                <a:cs typeface="Times New Roman" pitchFamily="18" charset="0"/>
              </a:rPr>
              <a:t>Complex  ions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 complex ion may be defined as an electrically charged radical which is formed by the union of a simple </a:t>
            </a:r>
            <a:r>
              <a:rPr lang="en-US" dirty="0" err="1" smtClean="0">
                <a:latin typeface="Times New Roman" pitchFamily="18" charset="0"/>
                <a:cs typeface="Times New Roman" pitchFamily="18" charset="0"/>
              </a:rPr>
              <a:t>cation</a:t>
            </a:r>
            <a:r>
              <a:rPr lang="en-US" dirty="0" smtClean="0">
                <a:latin typeface="Times New Roman" pitchFamily="18" charset="0"/>
                <a:cs typeface="Times New Roman" pitchFamily="18" charset="0"/>
              </a:rPr>
              <a:t> with one or more neutral molecule or simple ions. The complex ions have two constituents:</a:t>
            </a:r>
          </a:p>
          <a:p>
            <a:endParaRPr lang="en-US" dirty="0" smtClean="0">
              <a:latin typeface="Times New Roman" pitchFamily="18" charset="0"/>
              <a:cs typeface="Times New Roman" pitchFamily="18" charset="0"/>
            </a:endParaRPr>
          </a:p>
          <a:p>
            <a:pPr marL="400050" indent="-400050">
              <a:buAutoNum type="romanLcParenR"/>
            </a:pPr>
            <a:r>
              <a:rPr lang="en-US" dirty="0" smtClean="0">
                <a:latin typeface="Times New Roman" pitchFamily="18" charset="0"/>
                <a:cs typeface="Times New Roman" pitchFamily="18" charset="0"/>
              </a:rPr>
              <a:t>An acceptor :</a:t>
            </a:r>
          </a:p>
          <a:p>
            <a:pPr marL="400050" indent="-400050" algn="just"/>
            <a:endParaRPr lang="en-US" dirty="0" smtClean="0">
              <a:latin typeface="Times New Roman" pitchFamily="18" charset="0"/>
              <a:cs typeface="Times New Roman" pitchFamily="18" charset="0"/>
            </a:endParaRPr>
          </a:p>
          <a:p>
            <a:pPr marL="400050" indent="-400050" algn="just"/>
            <a:r>
              <a:rPr lang="en-US" dirty="0" smtClean="0">
                <a:latin typeface="Times New Roman" pitchFamily="18" charset="0"/>
                <a:cs typeface="Times New Roman" pitchFamily="18" charset="0"/>
              </a:rPr>
              <a:t>                             1.  The species which accepts pairs of electrons is known as acceptor. </a:t>
            </a:r>
          </a:p>
          <a:p>
            <a:pPr marL="400050" indent="-400050" algn="just"/>
            <a:r>
              <a:rPr lang="en-US" dirty="0" smtClean="0">
                <a:latin typeface="Times New Roman" pitchFamily="18" charset="0"/>
                <a:cs typeface="Times New Roman" pitchFamily="18" charset="0"/>
              </a:rPr>
              <a:t>                             2.  This is usually a metal ion or metal atom.</a:t>
            </a:r>
          </a:p>
          <a:p>
            <a:pPr marL="400050" indent="-400050" algn="just"/>
            <a:r>
              <a:rPr lang="en-US" dirty="0" smtClean="0">
                <a:latin typeface="Times New Roman" pitchFamily="18" charset="0"/>
                <a:cs typeface="Times New Roman" pitchFamily="18" charset="0"/>
              </a:rPr>
              <a:t>                             3.  It is also known as central metal ion or atom</a:t>
            </a:r>
          </a:p>
          <a:p>
            <a:pPr marL="400050" indent="-400050"/>
            <a:r>
              <a:rPr lang="en-US" dirty="0" smtClean="0">
                <a:latin typeface="Times New Roman" pitchFamily="18" charset="0"/>
                <a:cs typeface="Times New Roman" pitchFamily="18" charset="0"/>
              </a:rPr>
              <a:t>                             4.  It acts as a Lewis acid.</a:t>
            </a:r>
          </a:p>
          <a:p>
            <a:pPr>
              <a:buFont typeface="Wingdings" pitchFamily="2" charset="2"/>
              <a:buChar char="§"/>
            </a:pPr>
            <a:endParaRPr lang="en-US"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pPr marL="400050" indent="-400050"/>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74838"/>
            <a:ext cx="9144000" cy="3139321"/>
          </a:xfrm>
          <a:prstGeom prst="rect">
            <a:avLst/>
          </a:prstGeom>
        </p:spPr>
        <p:txBody>
          <a:bodyPr wrap="square">
            <a:spAutoFit/>
          </a:bodyPr>
          <a:lstStyle/>
          <a:p>
            <a:pPr marL="400050" indent="-400050">
              <a:buAutoNum type="romanLcParenR" startAt="2"/>
            </a:pPr>
            <a:r>
              <a:rPr lang="en-US" dirty="0" smtClean="0">
                <a:latin typeface="Times New Roman" pitchFamily="18" charset="0"/>
                <a:cs typeface="Times New Roman" pitchFamily="18" charset="0"/>
              </a:rPr>
              <a:t>A donor:</a:t>
            </a:r>
          </a:p>
          <a:p>
            <a:pPr marL="400050" indent="-400050"/>
            <a:r>
              <a:rPr lang="en-US" dirty="0" smtClean="0">
                <a:latin typeface="Times New Roman" pitchFamily="18" charset="0"/>
                <a:cs typeface="Times New Roman" pitchFamily="18" charset="0"/>
              </a:rPr>
              <a:t>  </a:t>
            </a:r>
          </a:p>
          <a:p>
            <a:pPr marL="400050" indent="-400050"/>
            <a:r>
              <a:rPr lang="en-US" dirty="0" smtClean="0">
                <a:latin typeface="Times New Roman" pitchFamily="18" charset="0"/>
                <a:cs typeface="Times New Roman" pitchFamily="18" charset="0"/>
              </a:rPr>
              <a:t>    1.A atom, molecule or ion which can donate one or more lone pairs of electrons is called donor. </a:t>
            </a:r>
          </a:p>
          <a:p>
            <a:pPr marL="400050" indent="-400050"/>
            <a:r>
              <a:rPr lang="en-US" dirty="0" smtClean="0">
                <a:latin typeface="Times New Roman" pitchFamily="18" charset="0"/>
                <a:cs typeface="Times New Roman" pitchFamily="18" charset="0"/>
              </a:rPr>
              <a:t>    2.It is also known as </a:t>
            </a:r>
            <a:r>
              <a:rPr lang="en-US" dirty="0" err="1" smtClean="0">
                <a:latin typeface="Times New Roman" pitchFamily="18" charset="0"/>
                <a:cs typeface="Times New Roman" pitchFamily="18" charset="0"/>
              </a:rPr>
              <a:t>ligand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Ligands</a:t>
            </a:r>
            <a:r>
              <a:rPr lang="en-US" dirty="0" smtClean="0">
                <a:latin typeface="Times New Roman" pitchFamily="18" charset="0"/>
                <a:cs typeface="Times New Roman" pitchFamily="18" charset="0"/>
              </a:rPr>
              <a:t> are electron rich species ( Lewis bases )</a:t>
            </a:r>
          </a:p>
          <a:p>
            <a:pPr marL="400050" indent="-400050" algn="just"/>
            <a:r>
              <a:rPr lang="en-US" dirty="0" smtClean="0">
                <a:latin typeface="Times New Roman" pitchFamily="18" charset="0"/>
                <a:cs typeface="Times New Roman" pitchFamily="18" charset="0"/>
              </a:rPr>
              <a:t>       e.g. 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O, CN</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NH</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Cl</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Br</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I</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NO, CO etc.</a:t>
            </a:r>
          </a:p>
          <a:p>
            <a:pPr marL="400050" indent="-400050" algn="just"/>
            <a:endParaRPr lang="en-US" dirty="0" smtClean="0">
              <a:latin typeface="Times New Roman" pitchFamily="18" charset="0"/>
              <a:cs typeface="Times New Roman" pitchFamily="18" charset="0"/>
            </a:endParaRPr>
          </a:p>
          <a:p>
            <a:pPr marL="400050" indent="-400050" algn="just"/>
            <a:r>
              <a:rPr lang="en-US" dirty="0" smtClean="0">
                <a:latin typeface="Times New Roman" pitchFamily="18" charset="0"/>
                <a:cs typeface="Times New Roman" pitchFamily="18" charset="0"/>
              </a:rPr>
              <a:t>     In a complex </a:t>
            </a:r>
            <a:r>
              <a:rPr lang="en-US" dirty="0" err="1" smtClean="0">
                <a:latin typeface="Times New Roman" pitchFamily="18" charset="0"/>
                <a:cs typeface="Times New Roman" pitchFamily="18" charset="0"/>
              </a:rPr>
              <a:t>ion,the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ligands</a:t>
            </a:r>
            <a:r>
              <a:rPr lang="en-US" dirty="0" smtClean="0">
                <a:latin typeface="Times New Roman" pitchFamily="18" charset="0"/>
                <a:cs typeface="Times New Roman" pitchFamily="18" charset="0"/>
              </a:rPr>
              <a:t> are connected to the central metal atom or ion through coordinate</a:t>
            </a:r>
          </a:p>
          <a:p>
            <a:pPr marL="400050" indent="-400050" algn="just"/>
            <a:r>
              <a:rPr lang="en-US" dirty="0" smtClean="0">
                <a:latin typeface="Times New Roman" pitchFamily="18" charset="0"/>
                <a:cs typeface="Times New Roman" pitchFamily="18" charset="0"/>
              </a:rPr>
              <a:t>bonds</a:t>
            </a:r>
          </a:p>
          <a:p>
            <a:pPr marL="400050" indent="-400050" algn="just"/>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9144000" cy="6740307"/>
          </a:xfrm>
          <a:prstGeom prst="rect">
            <a:avLst/>
          </a:prstGeom>
        </p:spPr>
        <p:txBody>
          <a:bodyPr wrap="square">
            <a:spAutoFit/>
          </a:bodyPr>
          <a:lstStyle/>
          <a:p>
            <a:pPr marL="400050" indent="-400050" algn="just"/>
            <a:r>
              <a:rPr lang="en-US" b="1" dirty="0" err="1" smtClean="0">
                <a:latin typeface="Times New Roman" pitchFamily="18" charset="0"/>
                <a:cs typeface="Times New Roman" pitchFamily="18" charset="0"/>
              </a:rPr>
              <a:t>Ligands</a:t>
            </a:r>
            <a:r>
              <a:rPr lang="en-US" dirty="0" smtClean="0">
                <a:latin typeface="Times New Roman" pitchFamily="18" charset="0"/>
                <a:cs typeface="Times New Roman" pitchFamily="18" charset="0"/>
              </a:rPr>
              <a:t>:</a:t>
            </a:r>
          </a:p>
          <a:p>
            <a:pPr marL="400050" indent="-400050" algn="just"/>
            <a:r>
              <a:rPr lang="en-US" dirty="0" smtClean="0">
                <a:latin typeface="Times New Roman" pitchFamily="18" charset="0"/>
                <a:cs typeface="Times New Roman" pitchFamily="18" charset="0"/>
              </a:rPr>
              <a:t>                 1.An ion or a neutral molecule which is capable of donating a pair of </a:t>
            </a:r>
          </a:p>
          <a:p>
            <a:pPr marL="400050" indent="-400050" algn="just"/>
            <a:r>
              <a:rPr lang="en-US" dirty="0" smtClean="0">
                <a:latin typeface="Times New Roman" pitchFamily="18" charset="0"/>
                <a:cs typeface="Times New Roman" pitchFamily="18" charset="0"/>
              </a:rPr>
              <a:t>electrons to the central metal atom or ion forming a coordinate bond is called a </a:t>
            </a:r>
            <a:r>
              <a:rPr lang="en-US" dirty="0" err="1" smtClean="0">
                <a:latin typeface="Times New Roman" pitchFamily="18" charset="0"/>
                <a:cs typeface="Times New Roman" pitchFamily="18" charset="0"/>
              </a:rPr>
              <a:t>ligand</a:t>
            </a:r>
            <a:r>
              <a:rPr lang="en-US" dirty="0" smtClean="0">
                <a:latin typeface="Times New Roman" pitchFamily="18" charset="0"/>
                <a:cs typeface="Times New Roman" pitchFamily="18" charset="0"/>
              </a:rPr>
              <a:t>. </a:t>
            </a:r>
          </a:p>
          <a:p>
            <a:pPr marL="400050" indent="-400050" algn="just"/>
            <a:endParaRPr lang="en-US" dirty="0" smtClean="0">
              <a:latin typeface="Times New Roman" pitchFamily="18" charset="0"/>
              <a:cs typeface="Times New Roman" pitchFamily="18" charset="0"/>
            </a:endParaRPr>
          </a:p>
          <a:p>
            <a:pPr marL="400050" indent="-400050" algn="just"/>
            <a:r>
              <a:rPr lang="en-US" dirty="0" smtClean="0">
                <a:latin typeface="Times New Roman" pitchFamily="18" charset="0"/>
                <a:cs typeface="Times New Roman" pitchFamily="18" charset="0"/>
              </a:rPr>
              <a:t>              2. In a </a:t>
            </a:r>
            <a:r>
              <a:rPr lang="en-US" dirty="0" err="1" smtClean="0">
                <a:latin typeface="Times New Roman" pitchFamily="18" charset="0"/>
                <a:cs typeface="Times New Roman" pitchFamily="18" charset="0"/>
              </a:rPr>
              <a:t>ligand</a:t>
            </a:r>
            <a:r>
              <a:rPr lang="en-US" dirty="0" smtClean="0">
                <a:latin typeface="Times New Roman" pitchFamily="18" charset="0"/>
                <a:cs typeface="Times New Roman" pitchFamily="18" charset="0"/>
              </a:rPr>
              <a:t>, the atom that actually donates the electron pair is known as </a:t>
            </a:r>
          </a:p>
          <a:p>
            <a:pPr marL="400050" indent="-400050" algn="just"/>
            <a:r>
              <a:rPr lang="en-US" dirty="0" smtClean="0">
                <a:latin typeface="Times New Roman" pitchFamily="18" charset="0"/>
                <a:cs typeface="Times New Roman" pitchFamily="18" charset="0"/>
              </a:rPr>
              <a:t>the donor atom.</a:t>
            </a:r>
          </a:p>
          <a:p>
            <a:pPr marL="400050" indent="-400050" algn="just"/>
            <a:endParaRPr lang="en-US" dirty="0" smtClean="0">
              <a:latin typeface="Times New Roman" pitchFamily="18" charset="0"/>
              <a:cs typeface="Times New Roman" pitchFamily="18" charset="0"/>
            </a:endParaRPr>
          </a:p>
          <a:p>
            <a:pPr marL="400050" indent="-400050" algn="just"/>
            <a:r>
              <a:rPr lang="en-US" b="1" dirty="0" smtClean="0">
                <a:latin typeface="Times New Roman" pitchFamily="18" charset="0"/>
                <a:cs typeface="Times New Roman" pitchFamily="18" charset="0"/>
              </a:rPr>
              <a:t>Classification of </a:t>
            </a:r>
            <a:r>
              <a:rPr lang="en-US" b="1" dirty="0" err="1" smtClean="0">
                <a:latin typeface="Times New Roman" pitchFamily="18" charset="0"/>
                <a:cs typeface="Times New Roman" pitchFamily="18" charset="0"/>
              </a:rPr>
              <a:t>ligands</a:t>
            </a:r>
            <a:r>
              <a:rPr lang="en-US" dirty="0" smtClean="0">
                <a:latin typeface="Times New Roman" pitchFamily="18" charset="0"/>
                <a:cs typeface="Times New Roman" pitchFamily="18" charset="0"/>
              </a:rPr>
              <a:t>: </a:t>
            </a:r>
          </a:p>
          <a:p>
            <a:pPr marL="400050" indent="-400050" algn="just"/>
            <a:endParaRPr lang="en-US" dirty="0" smtClean="0">
              <a:latin typeface="Times New Roman" pitchFamily="18" charset="0"/>
              <a:cs typeface="Times New Roman" pitchFamily="18" charset="0"/>
            </a:endParaRPr>
          </a:p>
          <a:p>
            <a:pPr marL="400050" indent="-400050" algn="just"/>
            <a:r>
              <a:rPr lang="en-US" dirty="0" smtClean="0">
                <a:latin typeface="Times New Roman" pitchFamily="18" charset="0"/>
                <a:cs typeface="Times New Roman" pitchFamily="18" charset="0"/>
              </a:rPr>
              <a:t>Depending upon the number of donor atoms </a:t>
            </a:r>
            <a:r>
              <a:rPr lang="en-US" dirty="0" err="1" smtClean="0">
                <a:latin typeface="Times New Roman" pitchFamily="18" charset="0"/>
                <a:cs typeface="Times New Roman" pitchFamily="18" charset="0"/>
              </a:rPr>
              <a:t>present,ligands</a:t>
            </a:r>
            <a:r>
              <a:rPr lang="en-US" dirty="0" smtClean="0">
                <a:latin typeface="Times New Roman" pitchFamily="18" charset="0"/>
                <a:cs typeface="Times New Roman" pitchFamily="18" charset="0"/>
              </a:rPr>
              <a:t> are classified as follows.</a:t>
            </a:r>
          </a:p>
          <a:p>
            <a:pPr marL="400050" indent="-400050" algn="just"/>
            <a:endParaRPr lang="en-US" dirty="0" smtClean="0">
              <a:latin typeface="Times New Roman" pitchFamily="18" charset="0"/>
              <a:cs typeface="Times New Roman" pitchFamily="18" charset="0"/>
            </a:endParaRPr>
          </a:p>
          <a:p>
            <a:pPr marL="400050" indent="-400050" algn="just"/>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Monodentate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ligands</a:t>
            </a:r>
            <a:r>
              <a:rPr lang="en-US" dirty="0" smtClean="0">
                <a:latin typeface="Times New Roman" pitchFamily="18" charset="0"/>
                <a:cs typeface="Times New Roman" pitchFamily="18" charset="0"/>
              </a:rPr>
              <a:t>:  H</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OH</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F</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Cl</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CN</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NO</a:t>
            </a:r>
            <a:r>
              <a:rPr lang="en-US" baseline="-25000" dirty="0" smtClean="0">
                <a:latin typeface="Times New Roman" pitchFamily="18" charset="0"/>
                <a:cs typeface="Times New Roman" pitchFamily="18" charset="0"/>
              </a:rPr>
              <a:t>2</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NH</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O, CO, NO, </a:t>
            </a:r>
            <a:r>
              <a:rPr lang="en-US" dirty="0" err="1" smtClean="0">
                <a:latin typeface="Times New Roman" pitchFamily="18" charset="0"/>
                <a:cs typeface="Times New Roman" pitchFamily="18" charset="0"/>
              </a:rPr>
              <a:t>Py</a:t>
            </a:r>
            <a:r>
              <a:rPr lang="en-US" dirty="0" smtClean="0">
                <a:latin typeface="Times New Roman" pitchFamily="18" charset="0"/>
                <a:cs typeface="Times New Roman" pitchFamily="18" charset="0"/>
              </a:rPr>
              <a:t> (pyridine) etc.</a:t>
            </a:r>
          </a:p>
          <a:p>
            <a:pPr marL="400050" indent="-400050" algn="just"/>
            <a:endParaRPr lang="en-US" dirty="0" smtClean="0">
              <a:latin typeface="Times New Roman" pitchFamily="18" charset="0"/>
              <a:cs typeface="Times New Roman" pitchFamily="18" charset="0"/>
            </a:endParaRPr>
          </a:p>
          <a:p>
            <a:pPr marL="400050" indent="-400050" algn="just"/>
            <a:r>
              <a:rPr lang="en-US" dirty="0" smtClean="0">
                <a:latin typeface="Times New Roman" pitchFamily="18" charset="0"/>
                <a:cs typeface="Times New Roman" pitchFamily="18" charset="0"/>
              </a:rPr>
              <a:t>ii) </a:t>
            </a:r>
            <a:r>
              <a:rPr lang="en-US" dirty="0" err="1" smtClean="0">
                <a:latin typeface="Times New Roman" pitchFamily="18" charset="0"/>
                <a:cs typeface="Times New Roman" pitchFamily="18" charset="0"/>
              </a:rPr>
              <a:t>Bidentate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ligands</a:t>
            </a:r>
            <a:r>
              <a:rPr lang="en-US" dirty="0" smtClean="0">
                <a:latin typeface="Times New Roman" pitchFamily="18" charset="0"/>
                <a:cs typeface="Times New Roman" pitchFamily="18" charset="0"/>
              </a:rPr>
              <a:t>: CO</a:t>
            </a:r>
            <a:r>
              <a:rPr lang="en-US" baseline="-25000" dirty="0" smtClean="0">
                <a:latin typeface="Times New Roman" pitchFamily="18" charset="0"/>
                <a:cs typeface="Times New Roman" pitchFamily="18" charset="0"/>
              </a:rPr>
              <a:t>3</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C</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O</a:t>
            </a:r>
            <a:r>
              <a:rPr lang="en-US" baseline="-25000" dirty="0" smtClean="0">
                <a:latin typeface="Times New Roman" pitchFamily="18" charset="0"/>
                <a:cs typeface="Times New Roman" pitchFamily="18" charset="0"/>
              </a:rPr>
              <a:t>4</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S</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O</a:t>
            </a:r>
            <a:r>
              <a:rPr lang="en-US" baseline="-25000" dirty="0" smtClean="0">
                <a:latin typeface="Times New Roman" pitchFamily="18" charset="0"/>
                <a:cs typeface="Times New Roman" pitchFamily="18" charset="0"/>
              </a:rPr>
              <a:t>3</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SO</a:t>
            </a:r>
            <a:r>
              <a:rPr lang="en-US" baseline="-25000" dirty="0" smtClean="0">
                <a:latin typeface="Times New Roman" pitchFamily="18" charset="0"/>
                <a:cs typeface="Times New Roman" pitchFamily="18" charset="0"/>
              </a:rPr>
              <a:t>3 </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SO</a:t>
            </a:r>
            <a:r>
              <a:rPr lang="en-US" baseline="-25000" dirty="0" smtClean="0">
                <a:latin typeface="Times New Roman" pitchFamily="18" charset="0"/>
                <a:cs typeface="Times New Roman" pitchFamily="18" charset="0"/>
              </a:rPr>
              <a:t>4</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en (ethylene </a:t>
            </a:r>
            <a:r>
              <a:rPr lang="en-US" dirty="0" err="1" smtClean="0">
                <a:latin typeface="Times New Roman" pitchFamily="18" charset="0"/>
                <a:cs typeface="Times New Roman" pitchFamily="18" charset="0"/>
              </a:rPr>
              <a:t>diamine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dmg</a:t>
            </a:r>
            <a:r>
              <a:rPr lang="en-US" dirty="0" smtClean="0">
                <a:latin typeface="Times New Roman" pitchFamily="18" charset="0"/>
                <a:cs typeface="Times New Roman" pitchFamily="18" charset="0"/>
              </a:rPr>
              <a:t> </a:t>
            </a:r>
          </a:p>
          <a:p>
            <a:pPr marL="400050" indent="-400050" algn="just"/>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dimethyl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glyoxime</a:t>
            </a:r>
            <a:r>
              <a:rPr lang="en-US" dirty="0" smtClean="0">
                <a:latin typeface="Times New Roman" pitchFamily="18" charset="0"/>
                <a:cs typeface="Times New Roman" pitchFamily="18" charset="0"/>
              </a:rPr>
              <a:t>) etc.</a:t>
            </a:r>
          </a:p>
          <a:p>
            <a:pPr marL="400050" indent="-400050" algn="just"/>
            <a:endParaRPr lang="en-US" dirty="0" smtClean="0">
              <a:latin typeface="Times New Roman" pitchFamily="18" charset="0"/>
              <a:cs typeface="Times New Roman" pitchFamily="18" charset="0"/>
            </a:endParaRPr>
          </a:p>
          <a:p>
            <a:pPr marL="400050" indent="-400050" algn="just"/>
            <a:r>
              <a:rPr lang="en-US" dirty="0" smtClean="0">
                <a:latin typeface="Times New Roman" pitchFamily="18" charset="0"/>
                <a:cs typeface="Times New Roman" pitchFamily="18" charset="0"/>
              </a:rPr>
              <a:t>iii) Tridentate </a:t>
            </a:r>
            <a:r>
              <a:rPr lang="en-US" dirty="0" err="1" smtClean="0">
                <a:latin typeface="Times New Roman" pitchFamily="18" charset="0"/>
                <a:cs typeface="Times New Roman" pitchFamily="18" charset="0"/>
              </a:rPr>
              <a:t>ligands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diethylene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triamine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terpy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terpyridyl</a:t>
            </a:r>
            <a:r>
              <a:rPr lang="en-US" dirty="0" smtClean="0">
                <a:latin typeface="Times New Roman" pitchFamily="18" charset="0"/>
                <a:cs typeface="Times New Roman" pitchFamily="18" charset="0"/>
              </a:rPr>
              <a:t>)</a:t>
            </a:r>
          </a:p>
          <a:p>
            <a:pPr marL="400050" indent="-400050" algn="just"/>
            <a:endParaRPr lang="en-US" dirty="0" smtClean="0">
              <a:latin typeface="Times New Roman" pitchFamily="18" charset="0"/>
              <a:cs typeface="Times New Roman" pitchFamily="18" charset="0"/>
            </a:endParaRPr>
          </a:p>
          <a:p>
            <a:pPr marL="400050" indent="-400050" algn="just"/>
            <a:r>
              <a:rPr lang="en-US" dirty="0" smtClean="0">
                <a:latin typeface="Times New Roman" pitchFamily="18" charset="0"/>
                <a:cs typeface="Times New Roman" pitchFamily="18" charset="0"/>
              </a:rPr>
              <a:t>iv) </a:t>
            </a:r>
            <a:r>
              <a:rPr lang="en-US" dirty="0" err="1" smtClean="0">
                <a:latin typeface="Times New Roman" pitchFamily="18" charset="0"/>
                <a:cs typeface="Times New Roman" pitchFamily="18" charset="0"/>
              </a:rPr>
              <a:t>Tetradentate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ligands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trien</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triethylenetetramine</a:t>
            </a:r>
            <a:r>
              <a:rPr lang="en-US" dirty="0" smtClean="0">
                <a:latin typeface="Times New Roman" pitchFamily="18" charset="0"/>
                <a:cs typeface="Times New Roman" pitchFamily="18" charset="0"/>
              </a:rPr>
              <a:t>)</a:t>
            </a:r>
          </a:p>
          <a:p>
            <a:pPr marL="400050" indent="-400050" algn="just"/>
            <a:endParaRPr lang="en-US" dirty="0" smtClean="0">
              <a:latin typeface="Times New Roman" pitchFamily="18" charset="0"/>
              <a:cs typeface="Times New Roman" pitchFamily="18" charset="0"/>
            </a:endParaRPr>
          </a:p>
          <a:p>
            <a:pPr marL="400050" indent="-400050" algn="just"/>
            <a:r>
              <a:rPr lang="en-US" dirty="0" smtClean="0">
                <a:latin typeface="Times New Roman" pitchFamily="18" charset="0"/>
                <a:cs typeface="Times New Roman" pitchFamily="18" charset="0"/>
              </a:rPr>
              <a:t>v) </a:t>
            </a:r>
            <a:r>
              <a:rPr lang="en-US" dirty="0" err="1" smtClean="0">
                <a:latin typeface="Times New Roman" pitchFamily="18" charset="0"/>
                <a:cs typeface="Times New Roman" pitchFamily="18" charset="0"/>
              </a:rPr>
              <a:t>Pentadentate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ligands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Tetraen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tetraethylene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pentamine</a:t>
            </a:r>
            <a:r>
              <a:rPr lang="en-US" dirty="0" smtClean="0">
                <a:latin typeface="Times New Roman" pitchFamily="18" charset="0"/>
                <a:cs typeface="Times New Roman" pitchFamily="18" charset="0"/>
              </a:rPr>
              <a:t>)</a:t>
            </a:r>
          </a:p>
          <a:p>
            <a:pPr marL="400050" indent="-400050" algn="just"/>
            <a:endParaRPr lang="en-US" dirty="0" smtClean="0">
              <a:latin typeface="Times New Roman" pitchFamily="18" charset="0"/>
              <a:cs typeface="Times New Roman" pitchFamily="18" charset="0"/>
            </a:endParaRPr>
          </a:p>
          <a:p>
            <a:pPr marL="400050" indent="-400050" algn="just"/>
            <a:endParaRPr lang="en-US" dirty="0" smtClean="0">
              <a:latin typeface="Times New Roman" pitchFamily="18" charset="0"/>
              <a:cs typeface="Times New Roman" pitchFamily="18" charset="0"/>
            </a:endParaRPr>
          </a:p>
          <a:p>
            <a:pPr marL="400050" indent="-400050" algn="just"/>
            <a:r>
              <a:rPr lang="en-US"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81000"/>
            <a:ext cx="9144000" cy="5909310"/>
          </a:xfrm>
          <a:prstGeom prst="rect">
            <a:avLst/>
          </a:prstGeom>
          <a:noFill/>
        </p:spPr>
        <p:txBody>
          <a:bodyPr wrap="square" rtlCol="0">
            <a:spAutoFit/>
          </a:bodyPr>
          <a:lstStyle/>
          <a:p>
            <a:r>
              <a:rPr lang="en-US" dirty="0" smtClean="0">
                <a:latin typeface="Times New Roman" pitchFamily="18" charset="0"/>
                <a:cs typeface="Times New Roman" pitchFamily="18" charset="0"/>
              </a:rPr>
              <a:t>vi) </a:t>
            </a:r>
            <a:r>
              <a:rPr lang="en-US" dirty="0" err="1" smtClean="0">
                <a:latin typeface="Times New Roman" pitchFamily="18" charset="0"/>
                <a:cs typeface="Times New Roman" pitchFamily="18" charset="0"/>
              </a:rPr>
              <a:t>Hexadentate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ligands</a:t>
            </a:r>
            <a:r>
              <a:rPr lang="en-US" dirty="0" smtClean="0">
                <a:latin typeface="Times New Roman" pitchFamily="18" charset="0"/>
                <a:cs typeface="Times New Roman" pitchFamily="18" charset="0"/>
              </a:rPr>
              <a:t>: EDTA (ethylene </a:t>
            </a:r>
            <a:r>
              <a:rPr lang="en-US" dirty="0" err="1" smtClean="0">
                <a:latin typeface="Times New Roman" pitchFamily="18" charset="0"/>
                <a:cs typeface="Times New Roman" pitchFamily="18" charset="0"/>
              </a:rPr>
              <a:t>diamine</a:t>
            </a:r>
            <a:r>
              <a:rPr lang="en-US" dirty="0" smtClean="0">
                <a:latin typeface="Times New Roman" pitchFamily="18" charset="0"/>
                <a:cs typeface="Times New Roman" pitchFamily="18" charset="0"/>
              </a:rPr>
              <a:t> tetra acetic acid)</a:t>
            </a:r>
          </a:p>
          <a:p>
            <a:endParaRPr lang="en-US" dirty="0" smtClean="0">
              <a:latin typeface="Times New Roman" pitchFamily="18" charset="0"/>
              <a:cs typeface="Times New Roman" pitchFamily="18" charset="0"/>
            </a:endParaRPr>
          </a:p>
          <a:p>
            <a:r>
              <a:rPr lang="en-US" b="1" dirty="0" err="1" smtClean="0">
                <a:latin typeface="Times New Roman" pitchFamily="18" charset="0"/>
                <a:cs typeface="Times New Roman" pitchFamily="18" charset="0"/>
              </a:rPr>
              <a:t>Ambidentate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ligands</a:t>
            </a:r>
            <a:r>
              <a:rPr lang="en-US" b="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                   There are some </a:t>
            </a:r>
            <a:r>
              <a:rPr lang="en-US" dirty="0" err="1" smtClean="0">
                <a:latin typeface="Times New Roman" pitchFamily="18" charset="0"/>
                <a:cs typeface="Times New Roman" pitchFamily="18" charset="0"/>
              </a:rPr>
              <a:t>ligands</a:t>
            </a:r>
            <a:r>
              <a:rPr lang="en-US" dirty="0" smtClean="0">
                <a:latin typeface="Times New Roman" pitchFamily="18" charset="0"/>
                <a:cs typeface="Times New Roman" pitchFamily="18" charset="0"/>
              </a:rPr>
              <a:t> which have two or more donor atoms, but in forming</a:t>
            </a:r>
          </a:p>
          <a:p>
            <a:r>
              <a:rPr lang="en-US" dirty="0" smtClean="0">
                <a:latin typeface="Times New Roman" pitchFamily="18" charset="0"/>
                <a:cs typeface="Times New Roman" pitchFamily="18" charset="0"/>
              </a:rPr>
              <a:t>complexes they use only one donor atom to coordinate the central metal ion.</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Examples:</a:t>
            </a:r>
          </a:p>
          <a:p>
            <a:endParaRPr lang="en-US" dirty="0" smtClean="0">
              <a:latin typeface="Times New Roman" pitchFamily="18" charset="0"/>
              <a:cs typeface="Times New Roman" pitchFamily="18" charset="0"/>
            </a:endParaRPr>
          </a:p>
          <a:p>
            <a:pPr marL="400050" indent="-400050">
              <a:buAutoNum type="romanLcParenR"/>
            </a:pPr>
            <a:r>
              <a:rPr lang="en-US" dirty="0" smtClean="0">
                <a:latin typeface="Times New Roman" pitchFamily="18" charset="0"/>
                <a:cs typeface="Times New Roman" pitchFamily="18" charset="0"/>
              </a:rPr>
              <a:t>NO</a:t>
            </a:r>
            <a:r>
              <a:rPr lang="en-US" baseline="-25000" dirty="0" smtClean="0">
                <a:latin typeface="Times New Roman" pitchFamily="18" charset="0"/>
                <a:cs typeface="Times New Roman" pitchFamily="18" charset="0"/>
              </a:rPr>
              <a:t>2</a:t>
            </a:r>
            <a:r>
              <a:rPr lang="en-US"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N</a:t>
            </a:r>
          </a:p>
          <a:p>
            <a:pPr marL="400050" indent="-400050"/>
            <a:r>
              <a:rPr lang="en-US" dirty="0" smtClean="0">
                <a:latin typeface="Times New Roman" pitchFamily="18" charset="0"/>
                <a:cs typeface="Times New Roman" pitchFamily="18" charset="0"/>
              </a:rPr>
              <a:t>       ONO</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 O</a:t>
            </a:r>
          </a:p>
          <a:p>
            <a:pPr marL="400050" indent="-400050">
              <a:buAutoNum type="romanLcParenR" startAt="2"/>
            </a:pPr>
            <a:r>
              <a:rPr lang="en-US" dirty="0" smtClean="0">
                <a:latin typeface="Times New Roman" pitchFamily="18" charset="0"/>
                <a:cs typeface="Times New Roman" pitchFamily="18" charset="0"/>
              </a:rPr>
              <a:t>CN</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-C</a:t>
            </a:r>
          </a:p>
          <a:p>
            <a:pPr marL="400050" indent="-400050"/>
            <a:r>
              <a:rPr lang="en-US" dirty="0" smtClean="0">
                <a:latin typeface="Times New Roman" pitchFamily="18" charset="0"/>
                <a:cs typeface="Times New Roman" pitchFamily="18" charset="0"/>
              </a:rPr>
              <a:t>        NC</a:t>
            </a:r>
            <a:r>
              <a:rPr lang="en-US"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-N</a:t>
            </a:r>
          </a:p>
          <a:p>
            <a:pPr marL="400050" indent="-400050"/>
            <a:endParaRPr lang="en-US" dirty="0" smtClean="0">
              <a:latin typeface="Times New Roman" pitchFamily="18" charset="0"/>
              <a:cs typeface="Times New Roman" pitchFamily="18" charset="0"/>
            </a:endParaRPr>
          </a:p>
          <a:p>
            <a:pPr marL="400050" indent="-400050"/>
            <a:r>
              <a:rPr lang="en-US" b="1" dirty="0" smtClean="0">
                <a:latin typeface="Times New Roman" pitchFamily="18" charset="0"/>
                <a:cs typeface="Times New Roman" pitchFamily="18" charset="0"/>
              </a:rPr>
              <a:t>Coordination number</a:t>
            </a:r>
            <a:r>
              <a:rPr lang="en-US" dirty="0" smtClean="0">
                <a:latin typeface="Times New Roman" pitchFamily="18" charset="0"/>
                <a:cs typeface="Times New Roman" pitchFamily="18" charset="0"/>
              </a:rPr>
              <a:t>:</a:t>
            </a:r>
          </a:p>
          <a:p>
            <a:pPr marL="400050" indent="-400050"/>
            <a:endParaRPr lang="en-US" dirty="0" smtClean="0">
              <a:latin typeface="Times New Roman" pitchFamily="18" charset="0"/>
              <a:cs typeface="Times New Roman" pitchFamily="18" charset="0"/>
            </a:endParaRPr>
          </a:p>
          <a:p>
            <a:pPr marL="400050" indent="-400050"/>
            <a:r>
              <a:rPr lang="en-US" dirty="0" smtClean="0">
                <a:latin typeface="Times New Roman" pitchFamily="18" charset="0"/>
                <a:cs typeface="Times New Roman" pitchFamily="18" charset="0"/>
              </a:rPr>
              <a:t>                                  It may be defined as the maximum number of groups (</a:t>
            </a:r>
            <a:r>
              <a:rPr lang="en-US" dirty="0" err="1" smtClean="0">
                <a:latin typeface="Times New Roman" pitchFamily="18" charset="0"/>
                <a:cs typeface="Times New Roman" pitchFamily="18" charset="0"/>
              </a:rPr>
              <a:t>ligands</a:t>
            </a:r>
            <a:r>
              <a:rPr lang="en-US" dirty="0" smtClean="0">
                <a:latin typeface="Times New Roman" pitchFamily="18" charset="0"/>
                <a:cs typeface="Times New Roman" pitchFamily="18" charset="0"/>
              </a:rPr>
              <a:t>) which can be </a:t>
            </a:r>
          </a:p>
          <a:p>
            <a:pPr marL="400050" indent="-400050"/>
            <a:r>
              <a:rPr lang="en-US" dirty="0" smtClean="0">
                <a:latin typeface="Times New Roman" pitchFamily="18" charset="0"/>
                <a:cs typeface="Times New Roman" pitchFamily="18" charset="0"/>
              </a:rPr>
              <a:t>coordinated to the central metal atom or ion.</a:t>
            </a:r>
          </a:p>
          <a:p>
            <a:pPr marL="400050" indent="-400050"/>
            <a:endParaRPr lang="en-US" dirty="0" smtClean="0">
              <a:latin typeface="Times New Roman" pitchFamily="18" charset="0"/>
              <a:cs typeface="Times New Roman" pitchFamily="18" charset="0"/>
            </a:endParaRPr>
          </a:p>
          <a:p>
            <a:pPr marL="400050" indent="-400050"/>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 K</a:t>
            </a:r>
            <a:r>
              <a:rPr lang="en-US" baseline="-25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[Fe(CN)</a:t>
            </a:r>
            <a:r>
              <a:rPr lang="en-US" baseline="-25000"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 six CN</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ligands</a:t>
            </a:r>
            <a:r>
              <a:rPr lang="en-US" dirty="0" smtClean="0">
                <a:latin typeface="Times New Roman" pitchFamily="18" charset="0"/>
                <a:cs typeface="Times New Roman" pitchFamily="18" charset="0"/>
              </a:rPr>
              <a:t> are coordinated to the central Fe</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ion and hence  the </a:t>
            </a:r>
          </a:p>
          <a:p>
            <a:pPr marL="400050" indent="-400050"/>
            <a:r>
              <a:rPr lang="en-US" dirty="0" smtClean="0">
                <a:latin typeface="Times New Roman" pitchFamily="18" charset="0"/>
                <a:cs typeface="Times New Roman" pitchFamily="18" charset="0"/>
              </a:rPr>
              <a:t>Coordination number of Fe</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is 6.</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380</TotalTime>
  <Words>1267</Words>
  <Application>Microsoft Office PowerPoint</Application>
  <PresentationFormat>On-screen Show (4:3)</PresentationFormat>
  <Paragraphs>224</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Apex</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God</dc:creator>
  <cp:lastModifiedBy>God</cp:lastModifiedBy>
  <cp:revision>90</cp:revision>
  <dcterms:created xsi:type="dcterms:W3CDTF">2006-08-16T00:00:00Z</dcterms:created>
  <dcterms:modified xsi:type="dcterms:W3CDTF">2021-01-27T01:33:42Z</dcterms:modified>
</cp:coreProperties>
</file>