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FA87C-2EDA-4AE9-98C2-A595E57EB58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A6295-D928-406C-9A40-47552AE8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B13E8-CC49-4ADE-B4A3-A2EA507AF8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1A58-2516-44C9-BDC5-2EC137E4FC7C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5D33-61A1-4CAA-AEBE-1F28435ED84D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6F8A-D5D9-4E4D-82C3-88F5B7110903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C3E2-0BCD-497C-A9B6-7F0684EFE372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1E55-BAA3-45EC-B9B7-D3E0FF4B9B29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21CF-9791-4916-B974-D15C1455D19E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E51-4DCE-4C35-BB8B-C008FCD61688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FA83-269B-4807-8441-7DCC8B2A557A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D640-B90D-4E6E-90B5-9BE4EF04215B}" type="datetime1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F6BB-A47D-49E4-8B80-A289930B7DE4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2FEF-096C-48A2-9315-8717DAD25ACE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2FE7E-557F-441A-AC2C-5BA862A09D5D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Chlorophyll – Structure and </a:t>
            </a:r>
            <a:r>
              <a:rPr lang="en-US" b="1" dirty="0" err="1" smtClean="0">
                <a:solidFill>
                  <a:srgbClr val="C00000"/>
                </a:solidFill>
              </a:rPr>
              <a:t>Workfunction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34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Dr. K. SHAHUL HAMEED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apers\conference papers\paper to JA coll periakulam\than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400800" cy="64008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Structure of Chlorophyll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Chlorophyll is found in the chloroplasts of green plants</a:t>
            </a:r>
          </a:p>
          <a:p>
            <a:r>
              <a:rPr lang="en-US" dirty="0" smtClean="0"/>
              <a:t>The basic structure of a chlorophyll molecule is a porphyrin ring, coordinated to a central atom </a:t>
            </a:r>
            <a:r>
              <a:rPr lang="en-US" b="1" dirty="0" smtClean="0">
                <a:solidFill>
                  <a:srgbClr val="FF0000"/>
                </a:solidFill>
              </a:rPr>
              <a:t>Magnesium</a:t>
            </a:r>
          </a:p>
          <a:p>
            <a:r>
              <a:rPr lang="en-US" dirty="0" smtClean="0"/>
              <a:t>chlorophyll was a mixture of two compounds, </a:t>
            </a:r>
            <a:r>
              <a:rPr lang="en-US" dirty="0" smtClean="0">
                <a:solidFill>
                  <a:srgbClr val="FF0000"/>
                </a:solidFill>
              </a:rPr>
              <a:t>chlorophyll-</a:t>
            </a:r>
            <a:r>
              <a:rPr lang="en-US" i="1" dirty="0" smtClean="0">
                <a:solidFill>
                  <a:srgbClr val="FF0000"/>
                </a:solidFill>
              </a:rPr>
              <a:t>a and chlorophyll-b</a:t>
            </a:r>
          </a:p>
          <a:p>
            <a:r>
              <a:rPr lang="en-US" dirty="0" smtClean="0"/>
              <a:t>both giving a green solution in organic solutions</a:t>
            </a:r>
          </a:p>
          <a:p>
            <a:r>
              <a:rPr lang="en-US" dirty="0" smtClean="0"/>
              <a:t>In natural chlorophyll there is a ratio of 3 to 1 (of </a:t>
            </a:r>
            <a:r>
              <a:rPr lang="en-US" i="1" dirty="0" smtClean="0"/>
              <a:t>a to b) of the two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0_08_pigment_struc-U"/>
          <p:cNvPicPr>
            <a:picLocks noChangeAspect="1" noChangeArrowheads="1"/>
          </p:cNvPicPr>
          <p:nvPr/>
        </p:nvPicPr>
        <p:blipFill>
          <a:blip r:embed="rId3" cstate="print"/>
          <a:srcRect t="39738" b="2620"/>
          <a:stretch>
            <a:fillRect/>
          </a:stretch>
        </p:blipFill>
        <p:spPr bwMode="auto">
          <a:xfrm>
            <a:off x="138113" y="1676400"/>
            <a:ext cx="854868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0" y="47244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b="1" dirty="0" smtClean="0">
                <a:latin typeface="Arial" charset="0"/>
              </a:rPr>
              <a:t>Ring structure in “head”</a:t>
            </a:r>
          </a:p>
          <a:p>
            <a:pPr algn="ctr" eaLnBrk="0" hangingPunct="0"/>
            <a:r>
              <a:rPr lang="en-US" b="1" dirty="0" smtClean="0">
                <a:latin typeface="Arial" charset="0"/>
              </a:rPr>
              <a:t>(absorbs light)</a:t>
            </a:r>
            <a:endParaRPr lang="en-US" b="1" dirty="0">
              <a:latin typeface="Times" pitchFamily="4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454900" y="4343400"/>
            <a:ext cx="393700" cy="17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 b="1" dirty="0">
                <a:latin typeface="Arial" charset="0"/>
              </a:rPr>
              <a:t>Tail</a:t>
            </a:r>
            <a:endParaRPr lang="en-US" sz="1400" b="1" dirty="0">
              <a:latin typeface="Times" pitchFamily="4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lcsnap-2019-03-02-12h09m05s3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838200"/>
            <a:ext cx="7559040" cy="566928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 function of chlorophyll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(Photosystems I and II)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800" dirty="0" smtClean="0"/>
              <a:t>There are two types of photosystems in the chloroplast of the plant leaves</a:t>
            </a:r>
          </a:p>
          <a:p>
            <a:pPr>
              <a:buFontTx/>
              <a:buChar char="•"/>
            </a:pPr>
            <a:r>
              <a:rPr lang="en-US" sz="2800" b="1" dirty="0" err="1" smtClean="0"/>
              <a:t>Photosystem</a:t>
            </a:r>
            <a:r>
              <a:rPr lang="en-US" sz="2800" b="1" dirty="0" smtClean="0"/>
              <a:t> II (PS II) </a:t>
            </a:r>
            <a:r>
              <a:rPr lang="en-US" sz="2800" dirty="0" smtClean="0"/>
              <a:t>functions by absorbing a wavelength of 680 nm</a:t>
            </a:r>
          </a:p>
          <a:p>
            <a:pPr>
              <a:buFontTx/>
              <a:buChar char="•"/>
            </a:pPr>
            <a:r>
              <a:rPr lang="en-US" sz="2800" dirty="0" smtClean="0"/>
              <a:t>The reaction-center chlorophyll </a:t>
            </a:r>
            <a:r>
              <a:rPr lang="en-US" sz="2800" i="1" dirty="0" smtClean="0"/>
              <a:t>a</a:t>
            </a:r>
            <a:r>
              <a:rPr lang="en-US" sz="2800" dirty="0" smtClean="0"/>
              <a:t> of PS II is called as P680</a:t>
            </a:r>
          </a:p>
          <a:p>
            <a:pPr>
              <a:buFontTx/>
              <a:buChar char="•"/>
            </a:pPr>
            <a:r>
              <a:rPr lang="en-US" sz="2800" b="1" dirty="0" err="1" smtClean="0"/>
              <a:t>Photosystem</a:t>
            </a:r>
            <a:r>
              <a:rPr lang="en-US" sz="2800" b="1" dirty="0" smtClean="0"/>
              <a:t> I (PS I) </a:t>
            </a:r>
            <a:r>
              <a:rPr lang="en-US" sz="2800" dirty="0" smtClean="0"/>
              <a:t>functions by absorbing a wavelength of 700 nm</a:t>
            </a:r>
          </a:p>
          <a:p>
            <a:pPr>
              <a:buFontTx/>
              <a:buChar char="•"/>
            </a:pPr>
            <a:r>
              <a:rPr lang="en-US" sz="2800" dirty="0" smtClean="0"/>
              <a:t>The reaction-center chlorophyll </a:t>
            </a:r>
            <a:r>
              <a:rPr lang="en-US" sz="2800" i="1" dirty="0" smtClean="0"/>
              <a:t>a</a:t>
            </a:r>
            <a:r>
              <a:rPr lang="en-US" sz="2800" dirty="0" smtClean="0"/>
              <a:t> of PS I is called as P700</a:t>
            </a:r>
          </a:p>
          <a:p>
            <a:pPr>
              <a:buFontTx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Photosynthetic process involves both photosystems and produces ATP and NADPH (</a:t>
            </a:r>
            <a:r>
              <a:rPr lang="en-US" sz="2400" dirty="0" err="1" smtClean="0"/>
              <a:t>Nicotinamide</a:t>
            </a:r>
            <a:r>
              <a:rPr lang="en-US" sz="2400" dirty="0" smtClean="0"/>
              <a:t> adenine </a:t>
            </a:r>
            <a:r>
              <a:rPr lang="en-US" sz="2400" dirty="0" err="1" smtClean="0"/>
              <a:t>dinucleotide</a:t>
            </a:r>
            <a:r>
              <a:rPr lang="en-US" sz="2400" dirty="0" smtClean="0"/>
              <a:t> phosphate) </a:t>
            </a:r>
            <a:r>
              <a:rPr lang="en-US" dirty="0" smtClean="0"/>
              <a:t>using light energy</a:t>
            </a:r>
          </a:p>
          <a:p>
            <a:r>
              <a:rPr lang="en-US" dirty="0" smtClean="0"/>
              <a:t>A photon hits a pigment and its energy is passed among pigment molecules until it excites P680</a:t>
            </a:r>
          </a:p>
          <a:p>
            <a:r>
              <a:rPr lang="en-US" dirty="0" smtClean="0"/>
              <a:t>An excited electron from P680 is transferred to the primary electron acceptor </a:t>
            </a:r>
          </a:p>
          <a:p>
            <a:r>
              <a:rPr lang="en-US" dirty="0" smtClean="0"/>
              <a:t>Now P680 becomes P680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P680</a:t>
            </a:r>
            <a:r>
              <a:rPr lang="en-US" baseline="30000" dirty="0" smtClean="0"/>
              <a:t>+</a:t>
            </a:r>
            <a:r>
              <a:rPr lang="en-US" dirty="0" smtClean="0"/>
              <a:t> is a very strong oxidizing agent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enters into the system, is split by enzyme(PII), 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             2H</a:t>
            </a:r>
            <a:r>
              <a:rPr lang="en-US" baseline="30000" dirty="0" smtClean="0"/>
              <a:t>+</a:t>
            </a:r>
            <a:r>
              <a:rPr lang="en-US" dirty="0" smtClean="0"/>
              <a:t>  +  O</a:t>
            </a:r>
            <a:r>
              <a:rPr lang="en-US" baseline="-25000" dirty="0" smtClean="0"/>
              <a:t>2</a:t>
            </a:r>
            <a:r>
              <a:rPr lang="en-US" dirty="0" smtClean="0"/>
              <a:t>   +  2e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the electrons are transferred to P680</a:t>
            </a:r>
            <a:r>
              <a:rPr lang="en-US" baseline="30000" dirty="0" smtClean="0"/>
              <a:t>+</a:t>
            </a:r>
            <a:r>
              <a:rPr lang="en-US" dirty="0" smtClean="0"/>
              <a:t>, thus reducing it to P680</a:t>
            </a:r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is released as a by-product of this reaction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0200" y="4724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Each electron “falls” down an electron transport chain from the primary electron acceptor of PS II to PS I</a:t>
            </a:r>
          </a:p>
          <a:p>
            <a:r>
              <a:rPr lang="en-US" sz="2400" dirty="0" smtClean="0"/>
              <a:t>Energy released by the fall synthesize ATP</a:t>
            </a:r>
          </a:p>
          <a:p>
            <a:r>
              <a:rPr lang="en-US" sz="2400" dirty="0" smtClean="0"/>
              <a:t>In PS I (like PS II), transferred light energy excites P700, which loses an electron to an electron acceptor</a:t>
            </a:r>
          </a:p>
          <a:p>
            <a:r>
              <a:rPr lang="en-US" sz="2400" dirty="0" smtClean="0"/>
              <a:t>P700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accepts an electron passed down from PS II via the electron transport chain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Each electron “falls” down an electron transport chain from the primary electron acceptor of PS I to the protein </a:t>
            </a:r>
            <a:r>
              <a:rPr lang="en-US" sz="2400" dirty="0" err="1" smtClean="0"/>
              <a:t>ferredoxin</a:t>
            </a:r>
            <a:r>
              <a:rPr lang="en-US" sz="2400" dirty="0" smtClean="0"/>
              <a:t> (</a:t>
            </a:r>
            <a:r>
              <a:rPr lang="en-US" sz="2400" dirty="0" err="1" smtClean="0"/>
              <a:t>Fd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electrons are then transferred to NADP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and reduce it to NADPH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electrons of NADPH are available for the reactions of the Calvin cycle (dark reaction)</a:t>
            </a:r>
          </a:p>
          <a:p>
            <a:r>
              <a:rPr lang="en-US" sz="2400" dirty="0" smtClean="0"/>
              <a:t>In the Calvin cycle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converted into carbohydrates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" descr="10_06PhotosynthOverview_4-U"/>
          <p:cNvPicPr>
            <a:picLocks noChangeAspect="1" noChangeArrowheads="1"/>
          </p:cNvPicPr>
          <p:nvPr/>
        </p:nvPicPr>
        <p:blipFill>
          <a:blip r:embed="rId2" cstate="print"/>
          <a:srcRect b="2555"/>
          <a:stretch>
            <a:fillRect/>
          </a:stretch>
        </p:blipFill>
        <p:spPr bwMode="auto">
          <a:xfrm>
            <a:off x="296863" y="136525"/>
            <a:ext cx="8548687" cy="641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98500" y="1279525"/>
            <a:ext cx="5984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800" b="1"/>
              <a:t>Light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24138" y="3138488"/>
            <a:ext cx="11144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800" b="1"/>
              <a:t>Light</a:t>
            </a:r>
            <a:br>
              <a:rPr lang="en-US" sz="1800" b="1"/>
            </a:br>
            <a:r>
              <a:rPr lang="en-US" sz="1800" b="1"/>
              <a:t>Reactions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949950" y="2906713"/>
            <a:ext cx="6921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800" b="1"/>
              <a:t>Calvin</a:t>
            </a:r>
            <a:br>
              <a:rPr lang="en-US" sz="1800" b="1"/>
            </a:br>
            <a:r>
              <a:rPr lang="en-US" sz="1800" b="1"/>
              <a:t>Cycle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01650" y="5434013"/>
            <a:ext cx="132556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Chloroplast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861050" y="5899150"/>
            <a:ext cx="889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800" b="1"/>
              <a:t>[CH</a:t>
            </a:r>
            <a:r>
              <a:rPr lang="en-US" sz="1800" b="1" baseline="-25000"/>
              <a:t>2</a:t>
            </a:r>
            <a:r>
              <a:rPr lang="en-US" sz="1800" b="1"/>
              <a:t>O]</a:t>
            </a:r>
            <a:br>
              <a:rPr lang="en-US" sz="1800" b="1"/>
            </a:br>
            <a:r>
              <a:rPr lang="en-US" sz="1800" b="1"/>
              <a:t>(sugar)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344988" y="3852863"/>
            <a:ext cx="466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ATP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154488" y="4414838"/>
            <a:ext cx="8239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NADPH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200525" y="1935163"/>
            <a:ext cx="8239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NADP</a:t>
            </a:r>
            <a:r>
              <a:rPr lang="en-US" sz="1800" b="1" baseline="30000">
                <a:sym typeface="Symbol" pitchFamily="84" charset="2"/>
              </a:rPr>
              <a:t></a:t>
            </a:r>
            <a:endParaRPr lang="en-US" sz="1800" b="1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352925" y="2339975"/>
            <a:ext cx="5064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ADP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971800" y="349250"/>
            <a:ext cx="4794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bg1"/>
                </a:solidFill>
              </a:rPr>
              <a:t>H</a:t>
            </a:r>
            <a:r>
              <a:rPr lang="en-US" sz="1800" b="1" baseline="-25000">
                <a:solidFill>
                  <a:schemeClr val="bg1"/>
                </a:solidFill>
              </a:rPr>
              <a:t>2</a:t>
            </a:r>
            <a:r>
              <a:rPr lang="en-US" sz="1800" b="1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073775" y="344488"/>
            <a:ext cx="4794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bg1"/>
                </a:solidFill>
              </a:rPr>
              <a:t>CO</a:t>
            </a:r>
            <a:r>
              <a:rPr lang="en-US" sz="1800" b="1" baseline="-25000">
                <a:solidFill>
                  <a:schemeClr val="bg1"/>
                </a:solidFill>
              </a:rPr>
              <a:t>2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025775" y="6000750"/>
            <a:ext cx="3460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bg1"/>
                </a:solidFill>
              </a:rPr>
              <a:t>O</a:t>
            </a:r>
            <a:r>
              <a:rPr lang="en-US" sz="1800" b="1" baseline="-25000">
                <a:solidFill>
                  <a:schemeClr val="bg1"/>
                </a:solidFill>
              </a:rPr>
              <a:t>2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1177925" y="5080000"/>
            <a:ext cx="119063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433887" y="2616200"/>
            <a:ext cx="5191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 dirty="0"/>
              <a:t>+</a:t>
            </a:r>
            <a:r>
              <a:rPr lang="en-US" sz="2200" b="1" dirty="0"/>
              <a:t> </a:t>
            </a:r>
            <a:r>
              <a:rPr lang="en-US" sz="1800" b="1" dirty="0"/>
              <a:t>P </a:t>
            </a:r>
            <a:r>
              <a:rPr lang="en-US" sz="1800" b="1" baseline="-25000" dirty="0"/>
              <a:t>i</a:t>
            </a:r>
            <a:endParaRPr lang="en-US" sz="1800" b="1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pts for students\bioinorganic IIUG\dc6e1d5f86ec5dfd0554d781126ceb102db45c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280483" cy="3474720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86000" y="2514601"/>
            <a:ext cx="830263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Primary</a:t>
            </a:r>
            <a:br>
              <a:rPr lang="en-US" sz="1400" b="1" dirty="0"/>
            </a:br>
            <a:r>
              <a:rPr lang="en-US" sz="1400" b="1" dirty="0"/>
              <a:t>acceptor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84737" y="1752600"/>
            <a:ext cx="830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Primary</a:t>
            </a:r>
            <a:br>
              <a:rPr lang="en-US" sz="1400" b="1" dirty="0"/>
            </a:br>
            <a:r>
              <a:rPr lang="en-US" sz="1400" b="1" dirty="0"/>
              <a:t>acceptor</a:t>
            </a:r>
          </a:p>
        </p:txBody>
      </p:sp>
      <p:sp>
        <p:nvSpPr>
          <p:cNvPr id="7" name="Rectangle 6"/>
          <p:cNvSpPr/>
          <p:nvPr/>
        </p:nvSpPr>
        <p:spPr>
          <a:xfrm rot="1339079">
            <a:off x="2784791" y="3304553"/>
            <a:ext cx="2796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electron transport chain 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522</Words>
  <Application>Microsoft Office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Chlorophyll – Structure and Workfunction</vt:lpstr>
      <vt:lpstr>Structure of Chlorophyll</vt:lpstr>
      <vt:lpstr>Slide 3</vt:lpstr>
      <vt:lpstr>Slide 4</vt:lpstr>
      <vt:lpstr>Work function of chlorophyll  (Photosystems I and II)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Chlorophyll – Structure and Workfunction</dc:title>
  <dc:creator>Mr</dc:creator>
  <cp:lastModifiedBy>Staff</cp:lastModifiedBy>
  <cp:revision>2</cp:revision>
  <dcterms:created xsi:type="dcterms:W3CDTF">2006-08-16T00:00:00Z</dcterms:created>
  <dcterms:modified xsi:type="dcterms:W3CDTF">2021-01-27T05:05:56Z</dcterms:modified>
</cp:coreProperties>
</file>