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3" r:id="rId4"/>
    <p:sldId id="258" r:id="rId5"/>
    <p:sldId id="259" r:id="rId6"/>
    <p:sldId id="264" r:id="rId7"/>
    <p:sldId id="260"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627A2-E5CE-4835-8A50-EFD87425FC63}" type="datetimeFigureOut">
              <a:rPr lang="en-IN" smtClean="0"/>
              <a:t>27-01-2021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D8A729-F61E-4FBB-8438-BCFD82C79753}"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2502F7-6187-4C8A-897B-8D7B2C22A0D4}" type="datetime1">
              <a:rPr lang="en-US" smtClean="0"/>
              <a:t>1/27/2021</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23D74-8981-471E-AB85-41CFE4D9502B}" type="datetime1">
              <a:rPr lang="en-US" smtClean="0"/>
              <a:t>1/27/2021</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2B1435-8B2B-4772-975E-78FDF3479221}" type="datetime1">
              <a:rPr lang="en-US" smtClean="0"/>
              <a:t>1/27/2021</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1003B-02E0-483B-AC7B-DC7AA5549B49}" type="datetime1">
              <a:rPr lang="en-US" smtClean="0"/>
              <a:t>1/27/2021</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571A32-5E70-4BE0-B4BE-0FC6D3144F26}" type="datetime1">
              <a:rPr lang="en-US" smtClean="0"/>
              <a:t>1/27/2021</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0D0683-9476-43FE-AA27-F72F1AB0E6EB}" type="datetime1">
              <a:rPr lang="en-US" smtClean="0"/>
              <a:t>1/27/2021</a:t>
            </a:fld>
            <a:endParaRPr lang="en-US"/>
          </a:p>
        </p:txBody>
      </p:sp>
      <p:sp>
        <p:nvSpPr>
          <p:cNvPr id="6" name="Footer Placeholder 5"/>
          <p:cNvSpPr>
            <a:spLocks noGrp="1"/>
          </p:cNvSpPr>
          <p:nvPr>
            <p:ph type="ftr" sz="quarter" idx="11"/>
          </p:nvPr>
        </p:nvSpPr>
        <p:spPr/>
        <p:txBody>
          <a:bodyPr/>
          <a:lstStyle/>
          <a:p>
            <a:r>
              <a:rPr lang="en-US" smtClean="0"/>
              <a:t>Dr. K. Shahul Hameed H.K.R.H. Colllege Upm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00FC78-12C0-4B17-9B35-44B991E9313A}" type="datetime1">
              <a:rPr lang="en-US" smtClean="0"/>
              <a:t>1/27/2021</a:t>
            </a:fld>
            <a:endParaRPr lang="en-US"/>
          </a:p>
        </p:txBody>
      </p:sp>
      <p:sp>
        <p:nvSpPr>
          <p:cNvPr id="8" name="Footer Placeholder 7"/>
          <p:cNvSpPr>
            <a:spLocks noGrp="1"/>
          </p:cNvSpPr>
          <p:nvPr>
            <p:ph type="ftr" sz="quarter" idx="11"/>
          </p:nvPr>
        </p:nvSpPr>
        <p:spPr/>
        <p:txBody>
          <a:bodyPr/>
          <a:lstStyle/>
          <a:p>
            <a:r>
              <a:rPr lang="en-US" smtClean="0"/>
              <a:t>Dr. K. Shahul Hameed H.K.R.H. Colllege Upm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2ACD3D-ADE1-4848-A6CE-34F86CEAC9D8}" type="datetime1">
              <a:rPr lang="en-US" smtClean="0"/>
              <a:t>1/27/2021</a:t>
            </a:fld>
            <a:endParaRPr lang="en-US"/>
          </a:p>
        </p:txBody>
      </p:sp>
      <p:sp>
        <p:nvSpPr>
          <p:cNvPr id="4" name="Footer Placeholder 3"/>
          <p:cNvSpPr>
            <a:spLocks noGrp="1"/>
          </p:cNvSpPr>
          <p:nvPr>
            <p:ph type="ftr" sz="quarter" idx="11"/>
          </p:nvPr>
        </p:nvSpPr>
        <p:spPr/>
        <p:txBody>
          <a:bodyPr/>
          <a:lstStyle/>
          <a:p>
            <a:r>
              <a:rPr lang="en-US" smtClean="0"/>
              <a:t>Dr. K. Shahul Hameed H.K.R.H. Colllege Upm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F381F-D42A-4774-82AF-274600EBD676}" type="datetime1">
              <a:rPr lang="en-US" smtClean="0"/>
              <a:t>1/27/2021</a:t>
            </a:fld>
            <a:endParaRPr lang="en-US"/>
          </a:p>
        </p:txBody>
      </p:sp>
      <p:sp>
        <p:nvSpPr>
          <p:cNvPr id="3" name="Footer Placeholder 2"/>
          <p:cNvSpPr>
            <a:spLocks noGrp="1"/>
          </p:cNvSpPr>
          <p:nvPr>
            <p:ph type="ftr" sz="quarter" idx="11"/>
          </p:nvPr>
        </p:nvSpPr>
        <p:spPr/>
        <p:txBody>
          <a:bodyPr/>
          <a:lstStyle/>
          <a:p>
            <a:r>
              <a:rPr lang="en-US" smtClean="0"/>
              <a:t>Dr. K. Shahul Hameed H.K.R.H. Colllege Upm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B6B56-C952-46DF-AB6C-EA989F990922}" type="datetime1">
              <a:rPr lang="en-US" smtClean="0"/>
              <a:t>1/27/2021</a:t>
            </a:fld>
            <a:endParaRPr lang="en-US"/>
          </a:p>
        </p:txBody>
      </p:sp>
      <p:sp>
        <p:nvSpPr>
          <p:cNvPr id="6" name="Footer Placeholder 5"/>
          <p:cNvSpPr>
            <a:spLocks noGrp="1"/>
          </p:cNvSpPr>
          <p:nvPr>
            <p:ph type="ftr" sz="quarter" idx="11"/>
          </p:nvPr>
        </p:nvSpPr>
        <p:spPr/>
        <p:txBody>
          <a:bodyPr/>
          <a:lstStyle/>
          <a:p>
            <a:r>
              <a:rPr lang="en-US" smtClean="0"/>
              <a:t>Dr. K. Shahul Hameed H.K.R.H. Colllege Upm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4AE3E-8317-4294-B188-DF8574A64D8F}" type="datetime1">
              <a:rPr lang="en-US" smtClean="0"/>
              <a:t>1/27/2021</a:t>
            </a:fld>
            <a:endParaRPr lang="en-US"/>
          </a:p>
        </p:txBody>
      </p:sp>
      <p:sp>
        <p:nvSpPr>
          <p:cNvPr id="6" name="Footer Placeholder 5"/>
          <p:cNvSpPr>
            <a:spLocks noGrp="1"/>
          </p:cNvSpPr>
          <p:nvPr>
            <p:ph type="ftr" sz="quarter" idx="11"/>
          </p:nvPr>
        </p:nvSpPr>
        <p:spPr/>
        <p:txBody>
          <a:bodyPr/>
          <a:lstStyle/>
          <a:p>
            <a:r>
              <a:rPr lang="en-US" smtClean="0"/>
              <a:t>Dr. K. Shahul Hameed H.K.R.H. Colllege Upm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FD69F-9E46-4FA2-82AF-C5685DF4B7D8}" type="datetime1">
              <a:rPr lang="en-US" smtClean="0"/>
              <a:t>1/27/2021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K. Shahul Hameed H.K.R.H. Colllege Upm</a:t>
            </a: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771650"/>
          </a:xfrm>
          <a:solidFill>
            <a:srgbClr val="FFFF00"/>
          </a:solidFill>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Raoult’s law and Ideal solutions</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Subtitle 2"/>
          <p:cNvSpPr>
            <a:spLocks noGrp="1"/>
          </p:cNvSpPr>
          <p:nvPr>
            <p:ph type="subTitle" idx="1"/>
          </p:nvPr>
        </p:nvSpPr>
        <p:spPr>
          <a:xfrm>
            <a:off x="1371600" y="3581400"/>
            <a:ext cx="6400800" cy="533400"/>
          </a:xfrm>
          <a:solidFill>
            <a:srgbClr val="FFFF00"/>
          </a:solidFill>
        </p:spPr>
        <p:txBody>
          <a:bodyPr>
            <a:normAutofit lnSpcReduction="10000"/>
          </a:bodyPr>
          <a:lstStyle/>
          <a:p>
            <a:r>
              <a:rPr lang="en-US" b="1" dirty="0" smtClean="0">
                <a:solidFill>
                  <a:srgbClr val="002060"/>
                </a:solidFill>
              </a:rPr>
              <a:t>Dr. K. SHAHUL HAMEED</a:t>
            </a:r>
            <a:endParaRPr lang="en-US" b="1"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GNOU\61970-thankyou-romans.jpg"/>
          <p:cNvPicPr>
            <a:picLocks noChangeAspect="1" noChangeArrowheads="1"/>
          </p:cNvPicPr>
          <p:nvPr/>
        </p:nvPicPr>
        <p:blipFill>
          <a:blip r:embed="rId2" cstate="print"/>
          <a:srcRect l="16548" t="1667" r="16389" b="5000"/>
          <a:stretch>
            <a:fillRect/>
          </a:stretch>
        </p:blipFill>
        <p:spPr bwMode="auto">
          <a:xfrm>
            <a:off x="1676400" y="1066800"/>
            <a:ext cx="5867400" cy="4267200"/>
          </a:xfrm>
          <a:prstGeom prst="rect">
            <a:avLst/>
          </a:prstGeom>
          <a:noFill/>
          <a:ln>
            <a:solidFill>
              <a:srgbClr val="FFFF00"/>
            </a:solidFill>
          </a:ln>
        </p:spPr>
      </p:pic>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Footer Placeholder 3"/>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6124"/>
            <a:ext cx="8229600" cy="705076"/>
          </a:xfrm>
        </p:spPr>
        <p:txBody>
          <a:bodyPr>
            <a:normAutofit fontScale="90000"/>
          </a:bodyPr>
          <a:lstStyle/>
          <a:p>
            <a:r>
              <a:rPr lang="en-US" b="1" dirty="0" smtClean="0"/>
              <a:t>Raoult’s law </a:t>
            </a:r>
            <a:r>
              <a:rPr lang="en-US" dirty="0" smtClean="0"/>
              <a:t/>
            </a:r>
            <a:br>
              <a:rPr lang="en-US" dirty="0" smtClean="0"/>
            </a:br>
            <a:endParaRPr lang="en-US" dirty="0"/>
          </a:p>
        </p:txBody>
      </p:sp>
      <p:sp>
        <p:nvSpPr>
          <p:cNvPr id="3" name="Content Placeholder 2"/>
          <p:cNvSpPr>
            <a:spLocks noGrp="1"/>
          </p:cNvSpPr>
          <p:nvPr>
            <p:ph idx="1"/>
          </p:nvPr>
        </p:nvSpPr>
        <p:spPr>
          <a:xfrm>
            <a:off x="457200" y="2264229"/>
            <a:ext cx="8229600" cy="3222171"/>
          </a:xfrm>
        </p:spPr>
        <p:txBody>
          <a:bodyPr/>
          <a:lstStyle/>
          <a:p>
            <a:pPr>
              <a:buNone/>
            </a:pPr>
            <a:r>
              <a:rPr lang="en-US" dirty="0" smtClean="0"/>
              <a:t>    The partial pressure of any volatile component of a solution at any temperature is equal to the vapour pressure of the pure component multiplied by the mole fraction of that component in the solution.</a:t>
            </a:r>
          </a:p>
          <a:p>
            <a:endParaRPr lang="en-US" dirty="0" smtClean="0"/>
          </a:p>
          <a:p>
            <a:endParaRPr lang="en-US" dirty="0"/>
          </a:p>
        </p:txBody>
      </p:sp>
      <p:sp>
        <p:nvSpPr>
          <p:cNvPr id="1026" name="Rectangle 2"/>
          <p:cNvSpPr>
            <a:spLocks noChangeArrowheads="1"/>
          </p:cNvSpPr>
          <p:nvPr/>
        </p:nvSpPr>
        <p:spPr bwMode="auto">
          <a:xfrm>
            <a:off x="0" y="60262"/>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5297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60262"/>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784842"/>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0"/>
            <a:ext cx="8153400" cy="3046988"/>
          </a:xfrm>
          <a:prstGeom prst="rect">
            <a:avLst/>
          </a:prstGeom>
        </p:spPr>
        <p:txBody>
          <a:bodyPr wrap="square">
            <a:spAutoFit/>
          </a:bodyPr>
          <a:lstStyle/>
          <a:p>
            <a:pPr>
              <a:buFont typeface="Arial" pitchFamily="34" charset="0"/>
              <a:buChar char="•"/>
            </a:pPr>
            <a:r>
              <a:rPr lang="en-US" sz="3200" dirty="0" smtClean="0">
                <a:solidFill>
                  <a:prstClr val="black"/>
                </a:solidFill>
              </a:rPr>
              <a:t> Suppose a binary solution is made up of </a:t>
            </a:r>
            <a:r>
              <a:rPr lang="en-US" sz="3200" dirty="0" err="1" smtClean="0">
                <a:solidFill>
                  <a:prstClr val="black"/>
                </a:solidFill>
              </a:rPr>
              <a:t>n</a:t>
            </a:r>
            <a:r>
              <a:rPr lang="en-US" sz="3200" baseline="-25000" dirty="0" err="1" smtClean="0">
                <a:solidFill>
                  <a:prstClr val="black"/>
                </a:solidFill>
              </a:rPr>
              <a:t>A</a:t>
            </a:r>
            <a:r>
              <a:rPr lang="en-US" sz="3200" dirty="0" smtClean="0">
                <a:solidFill>
                  <a:prstClr val="black"/>
                </a:solidFill>
              </a:rPr>
              <a:t> moles of volatile liquid A and </a:t>
            </a:r>
            <a:r>
              <a:rPr lang="en-US" sz="3200" dirty="0" err="1" smtClean="0">
                <a:solidFill>
                  <a:prstClr val="black"/>
                </a:solidFill>
              </a:rPr>
              <a:t>n</a:t>
            </a:r>
            <a:r>
              <a:rPr lang="en-US" sz="3200" baseline="-25000" dirty="0" err="1" smtClean="0">
                <a:solidFill>
                  <a:prstClr val="black"/>
                </a:solidFill>
              </a:rPr>
              <a:t>B</a:t>
            </a:r>
            <a:r>
              <a:rPr lang="en-US" sz="3200" dirty="0" smtClean="0">
                <a:solidFill>
                  <a:prstClr val="black"/>
                </a:solidFill>
              </a:rPr>
              <a:t> moles of volatile liquid B.</a:t>
            </a:r>
          </a:p>
          <a:p>
            <a:pPr>
              <a:buFont typeface="Arial" pitchFamily="34" charset="0"/>
              <a:buChar char="•"/>
            </a:pPr>
            <a:r>
              <a:rPr lang="en-US" sz="3200" dirty="0" smtClean="0">
                <a:solidFill>
                  <a:prstClr val="black"/>
                </a:solidFill>
              </a:rPr>
              <a:t> If </a:t>
            </a:r>
            <a:r>
              <a:rPr lang="en-US" sz="3200" dirty="0" err="1" smtClean="0">
                <a:solidFill>
                  <a:prstClr val="black"/>
                </a:solidFill>
              </a:rPr>
              <a:t>p</a:t>
            </a:r>
            <a:r>
              <a:rPr lang="en-US" sz="3200" baseline="-25000" dirty="0" err="1" smtClean="0">
                <a:solidFill>
                  <a:prstClr val="black"/>
                </a:solidFill>
              </a:rPr>
              <a:t>A</a:t>
            </a:r>
            <a:r>
              <a:rPr lang="en-US" sz="3200" dirty="0" smtClean="0">
                <a:solidFill>
                  <a:prstClr val="black"/>
                </a:solidFill>
              </a:rPr>
              <a:t> and </a:t>
            </a:r>
            <a:r>
              <a:rPr lang="en-US" sz="3200" dirty="0" err="1" smtClean="0">
                <a:solidFill>
                  <a:prstClr val="black"/>
                </a:solidFill>
              </a:rPr>
              <a:t>p</a:t>
            </a:r>
            <a:r>
              <a:rPr lang="en-US" sz="3200" baseline="-25000" dirty="0" err="1" smtClean="0">
                <a:solidFill>
                  <a:prstClr val="black"/>
                </a:solidFill>
              </a:rPr>
              <a:t>B</a:t>
            </a:r>
            <a:r>
              <a:rPr lang="en-US" sz="3200" dirty="0" smtClean="0">
                <a:solidFill>
                  <a:prstClr val="black"/>
                </a:solidFill>
              </a:rPr>
              <a:t> are the partial pressures of the two liquid components, then according to Raoult’s law </a:t>
            </a:r>
            <a:endParaRPr lang="en-US" dirty="0"/>
          </a:p>
        </p:txBody>
      </p:sp>
      <p:pic>
        <p:nvPicPr>
          <p:cNvPr id="3"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86186" y="4953000"/>
            <a:ext cx="5813740" cy="783771"/>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Where </a:t>
            </a:r>
            <a:r>
              <a:rPr lang="en-US" dirty="0" err="1" smtClean="0"/>
              <a:t>x</a:t>
            </a:r>
            <a:r>
              <a:rPr lang="en-US" baseline="-25000" dirty="0" err="1" smtClean="0"/>
              <a:t>A</a:t>
            </a:r>
            <a:r>
              <a:rPr lang="en-US" dirty="0" smtClean="0"/>
              <a:t> is the mole fraction of A and </a:t>
            </a:r>
            <a:r>
              <a:rPr lang="en-US" dirty="0" err="1" smtClean="0"/>
              <a:t>x</a:t>
            </a:r>
            <a:r>
              <a:rPr lang="en-US" baseline="-25000" dirty="0" err="1" smtClean="0"/>
              <a:t>B</a:t>
            </a:r>
            <a:r>
              <a:rPr lang="en-US" dirty="0" smtClean="0"/>
              <a:t> is the mole fraction of B and   are the vapour pressures of pure components A and B respectively.</a:t>
            </a:r>
          </a:p>
          <a:p>
            <a:r>
              <a:rPr lang="en-US" dirty="0" smtClean="0"/>
              <a:t> According to Dalton’s law of partial pressures, the total vapour pressure P is given by </a:t>
            </a:r>
          </a:p>
          <a:p>
            <a:pPr>
              <a:buNone/>
            </a:pPr>
            <a:r>
              <a:rPr lang="en-US" b="1" dirty="0" smtClean="0"/>
              <a:t> </a:t>
            </a:r>
            <a:endParaRPr lang="en-US" dirty="0" smtClean="0"/>
          </a:p>
          <a:p>
            <a:endParaRPr lang="en-US" dirty="0" smtClean="0"/>
          </a:p>
          <a:p>
            <a:r>
              <a:rPr lang="en-US" dirty="0" smtClean="0"/>
              <a:t>In general Raoult’s law may be expressed as </a:t>
            </a:r>
            <a:endParaRPr lang="en-US" dirty="0"/>
          </a:p>
        </p:txBody>
      </p:sp>
      <p:pic>
        <p:nvPicPr>
          <p:cNvPr id="6861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23098" y="4615543"/>
            <a:ext cx="1584233" cy="489857"/>
          </a:xfrm>
          <a:prstGeom prst="rect">
            <a:avLst/>
          </a:prstGeom>
          <a:noFill/>
        </p:spPr>
      </p:pic>
      <p:pic>
        <p:nvPicPr>
          <p:cNvPr id="6860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47079" y="4615543"/>
            <a:ext cx="1792353" cy="489857"/>
          </a:xfrm>
          <a:prstGeom prst="rect">
            <a:avLst/>
          </a:prstGeom>
          <a:noFill/>
        </p:spPr>
      </p:pic>
      <p:sp>
        <p:nvSpPr>
          <p:cNvPr id="68611" name="Rectangle 3"/>
          <p:cNvSpPr>
            <a:spLocks noChangeArrowheads="1"/>
          </p:cNvSpPr>
          <p:nvPr/>
        </p:nvSpPr>
        <p:spPr bwMode="auto">
          <a:xfrm>
            <a:off x="0" y="60262"/>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612" name="Rectangle 4"/>
          <p:cNvSpPr>
            <a:spLocks noChangeArrowheads="1"/>
          </p:cNvSpPr>
          <p:nvPr/>
        </p:nvSpPr>
        <p:spPr bwMode="auto">
          <a:xfrm>
            <a:off x="4462034" y="820804"/>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13" name="Rectangle 5"/>
          <p:cNvSpPr>
            <a:spLocks noChangeArrowheads="1"/>
          </p:cNvSpPr>
          <p:nvPr/>
        </p:nvSpPr>
        <p:spPr bwMode="auto">
          <a:xfrm>
            <a:off x="0" y="1499217"/>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15" name="Rectangle 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8614"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962400" y="5987143"/>
            <a:ext cx="1075412" cy="489857"/>
          </a:xfrm>
          <a:prstGeom prst="rect">
            <a:avLst/>
          </a:prstGeom>
          <a:noFill/>
        </p:spPr>
      </p:pic>
      <p:pic>
        <p:nvPicPr>
          <p:cNvPr id="11"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761264" y="571500"/>
            <a:ext cx="5813740" cy="783771"/>
          </a:xfrm>
          <a:prstGeom prst="rect">
            <a:avLst/>
          </a:prstGeom>
          <a:noFill/>
        </p:spPr>
      </p:pic>
      <p:sp>
        <p:nvSpPr>
          <p:cNvPr id="12" name="Slide Number Placeholder 11"/>
          <p:cNvSpPr>
            <a:spLocks noGrp="1"/>
          </p:cNvSpPr>
          <p:nvPr>
            <p:ph type="sldNum" sz="quarter" idx="12"/>
          </p:nvPr>
        </p:nvSpPr>
        <p:spPr/>
        <p:txBody>
          <a:bodyPr/>
          <a:lstStyle/>
          <a:p>
            <a:fld id="{B6F15528-21DE-4FAA-801E-634DDDAF4B2B}" type="slidenum">
              <a:rPr lang="en-US" smtClean="0"/>
              <a:pPr/>
              <a:t>4</a:t>
            </a:fld>
            <a:endParaRPr lang="en-US"/>
          </a:p>
        </p:txBody>
      </p:sp>
      <p:sp>
        <p:nvSpPr>
          <p:cNvPr id="13" name="Footer Placeholder 12"/>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724"/>
            <a:ext cx="8229600" cy="705076"/>
          </a:xfrm>
        </p:spPr>
        <p:txBody>
          <a:bodyPr>
            <a:normAutofit fontScale="90000"/>
          </a:bodyPr>
          <a:lstStyle/>
          <a:p>
            <a:r>
              <a:rPr lang="en-US" b="1" dirty="0" smtClean="0"/>
              <a:t>Ideal solution</a:t>
            </a:r>
            <a:endParaRPr lang="en-US" dirty="0"/>
          </a:p>
        </p:txBody>
      </p:sp>
      <p:sp>
        <p:nvSpPr>
          <p:cNvPr id="3" name="Content Placeholder 2"/>
          <p:cNvSpPr>
            <a:spLocks noGrp="1"/>
          </p:cNvSpPr>
          <p:nvPr>
            <p:ph idx="1"/>
          </p:nvPr>
        </p:nvSpPr>
        <p:spPr>
          <a:xfrm>
            <a:off x="457200" y="2204358"/>
            <a:ext cx="8229600" cy="3358242"/>
          </a:xfrm>
        </p:spPr>
        <p:txBody>
          <a:bodyPr>
            <a:normAutofit/>
          </a:bodyPr>
          <a:lstStyle/>
          <a:p>
            <a:r>
              <a:rPr lang="en-US" dirty="0" smtClean="0"/>
              <a:t>An ideal solution may be defined as the solution which obeys Raoult’s law over the entire range of concentration and temperature and during the formation of which no change in enthalpy and no change in volume takes place. </a:t>
            </a:r>
            <a:endParaRPr lang="en-US" dirty="0"/>
          </a:p>
        </p:txBody>
      </p:sp>
      <p:sp>
        <p:nvSpPr>
          <p:cNvPr id="69634"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95400"/>
            <a:ext cx="8077200" cy="2357568"/>
          </a:xfrm>
          <a:prstGeom prst="rect">
            <a:avLst/>
          </a:prstGeom>
        </p:spPr>
        <p:txBody>
          <a:bodyPr wrap="square">
            <a:spAutoFit/>
          </a:bodyPr>
          <a:lstStyle/>
          <a:p>
            <a:pPr marL="342900" lvl="0" indent="-342900">
              <a:spcBef>
                <a:spcPct val="20000"/>
              </a:spcBef>
            </a:pPr>
            <a:r>
              <a:rPr lang="en-US" sz="3200" dirty="0" smtClean="0">
                <a:solidFill>
                  <a:prstClr val="black"/>
                </a:solidFill>
              </a:rPr>
              <a:t>  So for ideal solutions the conditions are,</a:t>
            </a:r>
          </a:p>
          <a:p>
            <a:pPr marL="342900" lvl="0" indent="-342900">
              <a:spcBef>
                <a:spcPct val="20000"/>
              </a:spcBef>
            </a:pPr>
            <a:r>
              <a:rPr lang="en-US" sz="3200" dirty="0" smtClean="0">
                <a:solidFill>
                  <a:prstClr val="black"/>
                </a:solidFill>
              </a:rPr>
              <a:t>   (i) It should obey Raoult’s law, </a:t>
            </a:r>
            <a:r>
              <a:rPr lang="en-US" sz="3200" i="1" dirty="0" smtClean="0">
                <a:solidFill>
                  <a:prstClr val="black"/>
                </a:solidFill>
              </a:rPr>
              <a:t>i.e.</a:t>
            </a:r>
            <a:r>
              <a:rPr lang="en-US" sz="3200" dirty="0" smtClean="0">
                <a:solidFill>
                  <a:prstClr val="black"/>
                </a:solidFill>
              </a:rPr>
              <a:t> </a:t>
            </a:r>
          </a:p>
          <a:p>
            <a:pPr marL="342900" lvl="0" indent="-342900">
              <a:spcBef>
                <a:spcPct val="20000"/>
              </a:spcBef>
            </a:pPr>
            <a:r>
              <a:rPr lang="en-US" sz="3200" dirty="0" smtClean="0">
                <a:solidFill>
                  <a:prstClr val="black"/>
                </a:solidFill>
              </a:rPr>
              <a:t>   (ii) </a:t>
            </a:r>
            <a:r>
              <a:rPr lang="en-US" sz="3200" dirty="0" err="1" smtClean="0">
                <a:solidFill>
                  <a:prstClr val="black"/>
                </a:solidFill>
              </a:rPr>
              <a:t>ΔH</a:t>
            </a:r>
            <a:r>
              <a:rPr lang="en-US" sz="3200" baseline="-25000" dirty="0" err="1" smtClean="0">
                <a:solidFill>
                  <a:prstClr val="black"/>
                </a:solidFill>
              </a:rPr>
              <a:t>mixing</a:t>
            </a:r>
            <a:r>
              <a:rPr lang="en-US" sz="3200" dirty="0" smtClean="0">
                <a:solidFill>
                  <a:prstClr val="black"/>
                </a:solidFill>
              </a:rPr>
              <a:t> = 0</a:t>
            </a:r>
          </a:p>
          <a:p>
            <a:pPr marL="342900" lvl="0" indent="-342900">
              <a:spcBef>
                <a:spcPct val="20000"/>
              </a:spcBef>
            </a:pPr>
            <a:r>
              <a:rPr lang="en-US" sz="3200" dirty="0" smtClean="0">
                <a:solidFill>
                  <a:prstClr val="black"/>
                </a:solidFill>
              </a:rPr>
              <a:t>   (iii) </a:t>
            </a:r>
            <a:r>
              <a:rPr lang="en-US" sz="3200" dirty="0" err="1" smtClean="0">
                <a:solidFill>
                  <a:prstClr val="black"/>
                </a:solidFill>
              </a:rPr>
              <a:t>ΔV</a:t>
            </a:r>
            <a:r>
              <a:rPr lang="en-US" sz="3200" baseline="-25000" dirty="0" err="1" smtClean="0">
                <a:solidFill>
                  <a:prstClr val="black"/>
                </a:solidFill>
              </a:rPr>
              <a:t>mixing</a:t>
            </a:r>
            <a:r>
              <a:rPr lang="en-US" sz="3200" dirty="0" smtClean="0">
                <a:solidFill>
                  <a:prstClr val="black"/>
                </a:solidFill>
              </a:rPr>
              <a:t> = 0</a:t>
            </a:r>
          </a:p>
        </p:txBody>
      </p:sp>
      <p:pic>
        <p:nvPicPr>
          <p:cNvPr id="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98058" y="4408714"/>
            <a:ext cx="4747884" cy="640080"/>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solutions </a:t>
            </a:r>
            <a:endParaRPr lang="en-US" dirty="0"/>
          </a:p>
        </p:txBody>
      </p:sp>
      <p:sp>
        <p:nvSpPr>
          <p:cNvPr id="3" name="Content Placeholder 2"/>
          <p:cNvSpPr>
            <a:spLocks noGrp="1"/>
          </p:cNvSpPr>
          <p:nvPr>
            <p:ph idx="1"/>
          </p:nvPr>
        </p:nvSpPr>
        <p:spPr/>
        <p:txBody>
          <a:bodyPr>
            <a:normAutofit lnSpcReduction="10000"/>
          </a:bodyPr>
          <a:lstStyle/>
          <a:p>
            <a:r>
              <a:rPr lang="en-US" dirty="0" smtClean="0"/>
              <a:t>For example, solutions of following pairs almost behave as ideal solutions</a:t>
            </a:r>
          </a:p>
          <a:p>
            <a:r>
              <a:rPr lang="en-US" i="1" dirty="0" smtClean="0"/>
              <a:t>n</a:t>
            </a:r>
            <a:r>
              <a:rPr lang="en-US" dirty="0" smtClean="0"/>
              <a:t>-</a:t>
            </a:r>
            <a:r>
              <a:rPr lang="en-US" dirty="0" err="1" smtClean="0"/>
              <a:t>Heptane</a:t>
            </a:r>
            <a:r>
              <a:rPr lang="en-US" dirty="0" smtClean="0"/>
              <a:t> and </a:t>
            </a:r>
            <a:r>
              <a:rPr lang="en-US" i="1" dirty="0" smtClean="0"/>
              <a:t>n</a:t>
            </a:r>
            <a:r>
              <a:rPr lang="en-US" dirty="0" smtClean="0"/>
              <a:t>-hexane; </a:t>
            </a:r>
          </a:p>
          <a:p>
            <a:r>
              <a:rPr lang="en-US" dirty="0" err="1" smtClean="0"/>
              <a:t>Chlorobenzene</a:t>
            </a:r>
            <a:r>
              <a:rPr lang="en-US" dirty="0" smtClean="0"/>
              <a:t> and </a:t>
            </a:r>
            <a:r>
              <a:rPr lang="en-US" dirty="0" err="1" smtClean="0"/>
              <a:t>bromobenzene</a:t>
            </a:r>
            <a:r>
              <a:rPr lang="en-US" dirty="0" smtClean="0"/>
              <a:t>;</a:t>
            </a:r>
          </a:p>
          <a:p>
            <a:r>
              <a:rPr lang="en-US" dirty="0" smtClean="0"/>
              <a:t> Benzene and toluene; </a:t>
            </a:r>
          </a:p>
          <a:p>
            <a:r>
              <a:rPr lang="en-US" dirty="0" smtClean="0"/>
              <a:t>Ethyl bromide and ethyl iodide; </a:t>
            </a:r>
          </a:p>
          <a:p>
            <a:r>
              <a:rPr lang="en-US" dirty="0" smtClean="0"/>
              <a:t>Ethylene bromide and ethylene chloride; </a:t>
            </a:r>
          </a:p>
          <a:p>
            <a:r>
              <a:rPr lang="en-US" dirty="0" smtClean="0"/>
              <a:t>Carbon tetrachloride and silicon tetrachloride.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ppts for students\phase rule\vp for ideal.jpg"/>
          <p:cNvPicPr/>
          <p:nvPr/>
        </p:nvPicPr>
        <p:blipFill>
          <a:blip r:embed="rId2" cstate="print"/>
          <a:srcRect/>
          <a:stretch>
            <a:fillRect/>
          </a:stretch>
        </p:blipFill>
        <p:spPr bwMode="auto">
          <a:xfrm>
            <a:off x="2248458" y="1469571"/>
            <a:ext cx="4647083" cy="4016829"/>
          </a:xfrm>
          <a:prstGeom prst="rect">
            <a:avLst/>
          </a:prstGeom>
          <a:noFill/>
          <a:ln w="9525">
            <a:noFill/>
            <a:miter lim="800000"/>
            <a:headEnd/>
            <a:tailEnd/>
          </a:ln>
        </p:spPr>
      </p:pic>
      <p:sp>
        <p:nvSpPr>
          <p:cNvPr id="71681" name="Rectangle 1"/>
          <p:cNvSpPr>
            <a:spLocks noChangeArrowheads="1"/>
          </p:cNvSpPr>
          <p:nvPr/>
        </p:nvSpPr>
        <p:spPr bwMode="auto">
          <a:xfrm>
            <a:off x="1583361" y="550119"/>
            <a:ext cx="597727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vapour pressure </a:t>
            </a:r>
            <a:r>
              <a:rPr kumimoji="0" lang="en-US"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composition curve for ideal solution</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ppts for students\phase rule\bp curve ideal soln.gif"/>
          <p:cNvPicPr/>
          <p:nvPr/>
        </p:nvPicPr>
        <p:blipFill>
          <a:blip r:embed="rId2" cstate="print">
            <a:grayscl/>
          </a:blip>
          <a:srcRect/>
          <a:stretch>
            <a:fillRect/>
          </a:stretch>
        </p:blipFill>
        <p:spPr bwMode="auto">
          <a:xfrm>
            <a:off x="2623223" y="1796143"/>
            <a:ext cx="3897553" cy="3526971"/>
          </a:xfrm>
          <a:prstGeom prst="rect">
            <a:avLst/>
          </a:prstGeom>
          <a:noFill/>
          <a:ln w="9525">
            <a:noFill/>
            <a:miter lim="800000"/>
            <a:headEnd/>
            <a:tailEnd/>
          </a:ln>
        </p:spPr>
      </p:pic>
      <p:sp>
        <p:nvSpPr>
          <p:cNvPr id="70657" name="Rectangle 1"/>
          <p:cNvSpPr>
            <a:spLocks noChangeArrowheads="1"/>
          </p:cNvSpPr>
          <p:nvPr/>
        </p:nvSpPr>
        <p:spPr bwMode="auto">
          <a:xfrm>
            <a:off x="1756646" y="597191"/>
            <a:ext cx="563070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boiling point </a:t>
            </a:r>
            <a:r>
              <a:rPr kumimoji="0" lang="en-US"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composition curve for ideal solution</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Dr. K. Shahul Hameed H.K.R.H. Colllege Upm</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392</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Raoult’s law and Ideal solutions </vt:lpstr>
      <vt:lpstr>Raoult’s law  </vt:lpstr>
      <vt:lpstr>Slide 3</vt:lpstr>
      <vt:lpstr>Slide 4</vt:lpstr>
      <vt:lpstr>Ideal solution</vt:lpstr>
      <vt:lpstr>Slide 6</vt:lpstr>
      <vt:lpstr>Ideal solutions </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Raoult’s law and Ideal solutions </dc:title>
  <dc:creator>Mr</dc:creator>
  <cp:lastModifiedBy>Staff</cp:lastModifiedBy>
  <cp:revision>2</cp:revision>
  <dcterms:created xsi:type="dcterms:W3CDTF">2006-08-16T00:00:00Z</dcterms:created>
  <dcterms:modified xsi:type="dcterms:W3CDTF">2021-01-27T05:06:25Z</dcterms:modified>
</cp:coreProperties>
</file>