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1" r:id="rId3"/>
    <p:sldId id="316" r:id="rId4"/>
    <p:sldId id="262" r:id="rId5"/>
    <p:sldId id="318" r:id="rId6"/>
    <p:sldId id="327" r:id="rId7"/>
    <p:sldId id="326" r:id="rId8"/>
    <p:sldId id="263" r:id="rId9"/>
    <p:sldId id="264" r:id="rId10"/>
    <p:sldId id="320" r:id="rId11"/>
    <p:sldId id="319" r:id="rId12"/>
    <p:sldId id="328" r:id="rId13"/>
    <p:sldId id="329" r:id="rId14"/>
    <p:sldId id="336" r:id="rId15"/>
    <p:sldId id="360" r:id="rId16"/>
    <p:sldId id="3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80"/>
    <a:srgbClr val="66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1" autoAdjust="0"/>
    <p:restoredTop sz="94660"/>
  </p:normalViewPr>
  <p:slideViewPr>
    <p:cSldViewPr>
      <p:cViewPr varScale="1">
        <p:scale>
          <a:sx n="68" d="100"/>
          <a:sy n="68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52E08-DC00-4C99-B51E-EE037B3619DF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8A65-6FC2-46A0-A04A-69A4E8FE11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8A65-6FC2-46A0-A04A-69A4E8FE11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B788E0-B5ED-4A03-8DDF-456C79E00CE5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E8F720-E949-44E4-B9A6-FD31C06E2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205359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/>
            </a:br>
            <a:r>
              <a:rPr lang="en-US" sz="4400" dirty="0">
                <a:solidFill>
                  <a:srgbClr val="FFFF00"/>
                </a:solidFill>
              </a:rPr>
              <a:t>UNIT-II</a:t>
            </a:r>
            <a:r>
              <a:rPr lang="en-US" dirty="0"/>
              <a:t> </a:t>
            </a:r>
            <a:br>
              <a:rPr lang="en-US" dirty="0"/>
            </a:br>
            <a:r>
              <a:rPr lang="en-US" sz="6600" dirty="0">
                <a:solidFill>
                  <a:srgbClr val="FFFF00"/>
                </a:solidFill>
              </a:rPr>
              <a:t>nuclear chemistry</a:t>
            </a:r>
            <a:endParaRPr lang="ar-SA" sz="6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889" y="2080553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              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               Course code: 17UCHC41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               Course title: Inorganic Chemistry–I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               Class: II B.Sc., Chemistry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algn="r"/>
            <a:r>
              <a:rPr lang="en-US" sz="3200" b="1" dirty="0">
                <a:solidFill>
                  <a:srgbClr val="00FF00"/>
                </a:solidFill>
              </a:rPr>
              <a:t>Dr. M. Jannathul Firdhouse</a:t>
            </a:r>
          </a:p>
          <a:p>
            <a:pPr algn="r"/>
            <a:r>
              <a:rPr lang="en-US" sz="3200" b="1" dirty="0">
                <a:solidFill>
                  <a:srgbClr val="00FF00"/>
                </a:solidFill>
              </a:rPr>
              <a:t>Assistant Professor</a:t>
            </a:r>
          </a:p>
          <a:p>
            <a:pPr algn="r"/>
            <a:r>
              <a:rPr lang="en-US" sz="3200" b="1" dirty="0">
                <a:solidFill>
                  <a:srgbClr val="00FF00"/>
                </a:solidFill>
              </a:rPr>
              <a:t>Department of Chemistry</a:t>
            </a:r>
          </a:p>
          <a:p>
            <a:pPr algn="r"/>
            <a:r>
              <a:rPr lang="en-US" sz="3200" b="1" dirty="0">
                <a:solidFill>
                  <a:srgbClr val="00FF00"/>
                </a:solidFill>
              </a:rPr>
              <a:t>HKRH College</a:t>
            </a:r>
            <a:endParaRPr lang="en-US" dirty="0">
              <a:solidFill>
                <a:srgbClr val="00FF00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43076"/>
            <a:ext cx="3124200" cy="133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694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D9659-783E-4F2C-85CF-AB194782A41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467600" cy="5635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800080"/>
                </a:solidFill>
                <a:ea typeface="ＭＳ Ｐゴシック" pitchFamily="50" charset="-128"/>
              </a:rPr>
              <a:t>Nuclear Forces</a:t>
            </a:r>
            <a:endParaRPr lang="en-US" sz="3600" b="1" dirty="0">
              <a:solidFill>
                <a:srgbClr val="800080"/>
              </a:solidFill>
              <a:ea typeface="ＭＳ Ｐゴシック" pitchFamily="50" charset="-128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28600" y="1028959"/>
            <a:ext cx="8610600" cy="19716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61893" rIns="0" bIns="6189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The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4C4C4C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rPr>
              <a:t>protons and neutrons are held together by the strong attractive forces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4C4C4C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inside the nucleus. These forces are called as</a:t>
            </a:r>
            <a:r>
              <a:rPr kumimoji="0" lang="en-US" sz="2400" b="0" i="0" strike="noStrike" cap="none" normalizeH="0" baseline="0" dirty="0">
                <a:ln>
                  <a:noFill/>
                </a:ln>
                <a:solidFill>
                  <a:srgbClr val="4C4C4C"/>
                </a:solidFill>
                <a:effectLst/>
                <a:cs typeface="Arial" pitchFamily="34" charset="0"/>
              </a:rPr>
              <a:t> </a:t>
            </a:r>
            <a:r>
              <a:rPr kumimoji="0" lang="en-US" sz="2400" b="1" i="0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cs typeface="Arial" pitchFamily="34" charset="0"/>
              </a:rPr>
              <a:t>nuclear forces</a:t>
            </a:r>
            <a:r>
              <a:rPr kumimoji="0" lang="en-US" sz="2400" b="0" i="0" strike="noStrike" cap="none" normalizeH="0" baseline="0" dirty="0">
                <a:ln>
                  <a:noFill/>
                </a:ln>
                <a:solidFill>
                  <a:srgbClr val="4C4C4C"/>
                </a:solidFill>
                <a:effectLst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These forces</a:t>
            </a:r>
            <a:r>
              <a:rPr kumimoji="0" lang="en-US" sz="2400" b="0" i="0" u="none" strike="noStrike" cap="none" normalizeH="0" dirty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are mainly responsible for the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stability of the nucleus. </a:t>
            </a:r>
          </a:p>
        </p:txBody>
      </p:sp>
      <p:pic>
        <p:nvPicPr>
          <p:cNvPr id="58371" name="Picture 3" descr="Image result for nuclear forc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7315200" cy="3523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D789065C-82CA-4B23-9032-6621092FC9E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457200" y="578108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cs typeface="Arial" pitchFamily="34" charset="0"/>
              </a:rPr>
              <a:t>Various characteristics of nuclear forces are given below: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cs typeface="Arial" pitchFamily="34" charset="0"/>
              </a:rPr>
              <a:t>(a) Nuclear forces are</a:t>
            </a:r>
            <a:r>
              <a:rPr lang="en-US" sz="2800" b="1" dirty="0">
                <a:cs typeface="Arial" pitchFamily="34" charset="0"/>
              </a:rPr>
              <a:t>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attractive</a:t>
            </a:r>
            <a:r>
              <a:rPr lang="en-US" sz="2800" dirty="0">
                <a:cs typeface="Arial" pitchFamily="34" charset="0"/>
              </a:rPr>
              <a:t> in nature.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cs typeface="Arial" pitchFamily="34" charset="0"/>
              </a:rPr>
              <a:t>(b) Nuclear forces are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charge independent.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cs typeface="Arial" pitchFamily="34" charset="0"/>
              </a:rPr>
              <a:t>(c) These are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short range</a:t>
            </a:r>
            <a:r>
              <a:rPr lang="en-US" sz="2800" dirty="0">
                <a:cs typeface="Arial" pitchFamily="34" charset="0"/>
              </a:rPr>
              <a:t> forces.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cs typeface="Arial" pitchFamily="34" charset="0"/>
              </a:rPr>
              <a:t>(d)Nuclear forces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decrease </a:t>
            </a:r>
            <a:r>
              <a:rPr lang="en-US" sz="2800" dirty="0">
                <a:cs typeface="Arial" pitchFamily="34" charset="0"/>
              </a:rPr>
              <a:t>very quickly with distance between two nucleons. The forces become negligible when the nucleons are more than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10</a:t>
            </a:r>
            <a:r>
              <a:rPr lang="en-US" sz="2800" b="1" baseline="30000" dirty="0">
                <a:solidFill>
                  <a:srgbClr val="C00000"/>
                </a:solidFill>
                <a:cs typeface="Arial" pitchFamily="34" charset="0"/>
              </a:rPr>
              <a:t>-12 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cm </a:t>
            </a:r>
            <a:r>
              <a:rPr lang="en-US" sz="2800" dirty="0">
                <a:cs typeface="Arial" pitchFamily="34" charset="0"/>
              </a:rPr>
              <a:t>apart.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cs typeface="Arial" pitchFamily="34" charset="0"/>
              </a:rPr>
              <a:t>(v) Nuclear forces are </a:t>
            </a: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spin dependent</a:t>
            </a:r>
            <a:r>
              <a:rPr lang="en-US" sz="2800" dirty="0">
                <a:solidFill>
                  <a:srgbClr val="C00000"/>
                </a:solidFill>
                <a:cs typeface="Arial" pitchFamily="34" charset="0"/>
              </a:rPr>
              <a:t>.</a:t>
            </a: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66"/>
                </a:solidFill>
              </a:rPr>
              <a:t>Meson Theory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They are the </a:t>
            </a:r>
            <a:r>
              <a:rPr lang="en-US" sz="2400" b="1" dirty="0">
                <a:solidFill>
                  <a:srgbClr val="FF0066"/>
                </a:solidFill>
              </a:rPr>
              <a:t>forces between p – p, p – n or n – n </a:t>
            </a:r>
            <a:r>
              <a:rPr lang="en-US" sz="2400" dirty="0"/>
              <a:t>in the nucleus.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They can be explained by Meson Theory.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There are three kinds of mesons – </a:t>
            </a:r>
            <a:r>
              <a:rPr lang="en-US" sz="2400" b="1" dirty="0">
                <a:solidFill>
                  <a:srgbClr val="FF0066"/>
                </a:solidFill>
              </a:rPr>
              <a:t>positive (π</a:t>
            </a:r>
            <a:r>
              <a:rPr lang="en-US" sz="2400" b="1" baseline="30000" dirty="0">
                <a:solidFill>
                  <a:srgbClr val="FF0066"/>
                </a:solidFill>
              </a:rPr>
              <a:t>+</a:t>
            </a:r>
            <a:r>
              <a:rPr lang="en-US" sz="2400" b="1" dirty="0">
                <a:solidFill>
                  <a:srgbClr val="FF0066"/>
                </a:solidFill>
              </a:rPr>
              <a:t>), negative (π</a:t>
            </a:r>
            <a:r>
              <a:rPr lang="en-US" sz="2400" b="1" baseline="30000" dirty="0">
                <a:solidFill>
                  <a:srgbClr val="FF0066"/>
                </a:solidFill>
              </a:rPr>
              <a:t>-</a:t>
            </a:r>
            <a:r>
              <a:rPr lang="en-US" sz="2400" b="1" dirty="0">
                <a:solidFill>
                  <a:srgbClr val="FF0066"/>
                </a:solidFill>
              </a:rPr>
              <a:t>) and neutral (π</a:t>
            </a:r>
            <a:r>
              <a:rPr lang="en-US" sz="2400" b="1" baseline="30000" dirty="0">
                <a:solidFill>
                  <a:srgbClr val="FF0066"/>
                </a:solidFill>
              </a:rPr>
              <a:t>0</a:t>
            </a:r>
            <a:r>
              <a:rPr lang="en-US" sz="2400" b="1" dirty="0">
                <a:solidFill>
                  <a:srgbClr val="FF0066"/>
                </a:solidFill>
              </a:rPr>
              <a:t>).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solidFill>
                  <a:srgbClr val="800080"/>
                </a:solidFill>
              </a:rPr>
              <a:t>π</a:t>
            </a:r>
            <a:r>
              <a:rPr lang="en-US" sz="2400" b="1" baseline="30000" dirty="0">
                <a:solidFill>
                  <a:srgbClr val="800080"/>
                </a:solidFill>
              </a:rPr>
              <a:t>+</a:t>
            </a:r>
            <a:r>
              <a:rPr lang="en-US" sz="2400" b="1" dirty="0">
                <a:solidFill>
                  <a:srgbClr val="800080"/>
                </a:solidFill>
              </a:rPr>
              <a:t> and π</a:t>
            </a:r>
            <a:r>
              <a:rPr lang="en-US" sz="2400" b="1" baseline="30000" dirty="0">
                <a:solidFill>
                  <a:srgbClr val="800080"/>
                </a:solidFill>
              </a:rPr>
              <a:t>-</a:t>
            </a:r>
            <a:r>
              <a:rPr lang="en-US" sz="2400" b="1" dirty="0">
                <a:solidFill>
                  <a:srgbClr val="800080"/>
                </a:solidFill>
              </a:rPr>
              <a:t> are 273 times heavier than an electron</a:t>
            </a:r>
            <a:r>
              <a:rPr lang="en-US" sz="2400" dirty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solidFill>
                  <a:srgbClr val="00B050"/>
                </a:solidFill>
              </a:rPr>
              <a:t>π</a:t>
            </a:r>
            <a:r>
              <a:rPr lang="en-US" sz="2400" b="1" baseline="30000" dirty="0">
                <a:solidFill>
                  <a:srgbClr val="00B050"/>
                </a:solidFill>
              </a:rPr>
              <a:t>0</a:t>
            </a:r>
            <a:r>
              <a:rPr lang="en-US" sz="2400" b="1" dirty="0">
                <a:solidFill>
                  <a:srgbClr val="00B050"/>
                </a:solidFill>
              </a:rPr>
              <a:t> is 264 times heavier than an electron.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Nucleons (protons and neutrons) are </a:t>
            </a:r>
            <a:r>
              <a:rPr lang="en-US" sz="2400" b="1" dirty="0">
                <a:solidFill>
                  <a:srgbClr val="002060"/>
                </a:solidFill>
              </a:rPr>
              <a:t>surrounded by mesons</a:t>
            </a:r>
            <a:r>
              <a:rPr lang="en-US" sz="2400" dirty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/>
              <a:t>There is a </a:t>
            </a:r>
            <a:r>
              <a:rPr lang="en-US" sz="2400" b="1" dirty="0">
                <a:solidFill>
                  <a:srgbClr val="002060"/>
                </a:solidFill>
              </a:rPr>
              <a:t>continuous exchange of a meson between one nucleon and other</a:t>
            </a:r>
            <a:r>
              <a:rPr lang="en-US" sz="2400" dirty="0"/>
              <a:t>. This gives rise to an </a:t>
            </a:r>
            <a:r>
              <a:rPr lang="en-US" sz="2400" b="1" dirty="0">
                <a:solidFill>
                  <a:srgbClr val="002060"/>
                </a:solidFill>
              </a:rPr>
              <a:t>exchange force between them and keep them bound.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400" dirty="0"/>
              <a:t>Within the nucleus, a neutron is never permanently a neutron and a proton is never permanently a proton. 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/>
              <a:t>They keep on changing into each other due to exchange of π-mesons.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The n – n forces arise due to exchange of π </a:t>
            </a:r>
            <a:r>
              <a:rPr lang="en-US" sz="2400" baseline="30000" dirty="0"/>
              <a:t>0</a:t>
            </a:r>
            <a:r>
              <a:rPr lang="en-US" sz="2400" dirty="0"/>
              <a:t> – mesons between the neutrons.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/>
          </a:p>
          <a:p>
            <a:pPr marL="342900" indent="-342900"/>
            <a:endParaRPr lang="en-US" sz="2400" dirty="0"/>
          </a:p>
          <a:p>
            <a:pPr marL="342900" indent="-342900"/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The p – p forces arise due to exchange of π </a:t>
            </a:r>
            <a:r>
              <a:rPr lang="en-US" sz="2400" baseline="30000" dirty="0"/>
              <a:t>0</a:t>
            </a:r>
            <a:r>
              <a:rPr lang="en-US" sz="2400" dirty="0"/>
              <a:t> – mesons between the protons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/>
          <a:srcRect l="4110" t="8511" r="4109" b="14894"/>
          <a:stretch>
            <a:fillRect/>
          </a:stretch>
        </p:blipFill>
        <p:spPr bwMode="auto">
          <a:xfrm>
            <a:off x="1676400" y="2057400"/>
            <a:ext cx="628356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724400"/>
            <a:ext cx="6575613" cy="126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6159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/>
              <a:t>The n – p forces arise due to exchange of π</a:t>
            </a:r>
            <a:r>
              <a:rPr lang="en-US" sz="2800" baseline="30000" dirty="0"/>
              <a:t>+</a:t>
            </a:r>
            <a:r>
              <a:rPr lang="en-US" sz="2800" dirty="0"/>
              <a:t> and π</a:t>
            </a:r>
            <a:r>
              <a:rPr lang="en-US" sz="2800" baseline="30000" dirty="0"/>
              <a:t>-</a:t>
            </a:r>
            <a:r>
              <a:rPr lang="en-US" sz="2800" dirty="0"/>
              <a:t> mesons between the nucleons.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algn="just">
              <a:buFont typeface="Wingdings" pitchFamily="2" charset="2"/>
              <a:buChar char="§"/>
            </a:pPr>
            <a:r>
              <a:rPr lang="en-US" sz="2800" dirty="0"/>
              <a:t>The time involved in such an exchange is so small that the free meson particles cannot be detected as such.</a:t>
            </a: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19200"/>
            <a:ext cx="6331276" cy="236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â¢ Two neutron can exchange Ï0 mesons,  which result in the exchange forces  between them.â¢ This exchange of meson is respo..."/>
          <p:cNvPicPr>
            <a:picLocks noChangeAspect="1" noChangeArrowheads="1"/>
          </p:cNvPicPr>
          <p:nvPr/>
        </p:nvPicPr>
        <p:blipFill>
          <a:blip r:embed="rId3"/>
          <a:srcRect l="8938" t="55952" r="5258" b="22619"/>
          <a:stretch>
            <a:fillRect/>
          </a:stretch>
        </p:blipFill>
        <p:spPr bwMode="auto">
          <a:xfrm>
            <a:off x="533400" y="5029200"/>
            <a:ext cx="73152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73527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References </a:t>
            </a:r>
          </a:p>
          <a:p>
            <a:pPr algn="just"/>
            <a:endParaRPr lang="en-US" sz="3200" b="1" dirty="0"/>
          </a:p>
          <a:p>
            <a:pPr algn="just">
              <a:buFont typeface="Wingdings" pitchFamily="2" charset="2"/>
              <a:buChar char="§"/>
            </a:pPr>
            <a:r>
              <a:rPr lang="en-US" sz="3200" dirty="0"/>
              <a:t>PL. </a:t>
            </a:r>
            <a:r>
              <a:rPr lang="en-US" sz="3200" dirty="0" err="1"/>
              <a:t>Soni</a:t>
            </a:r>
            <a:r>
              <a:rPr lang="en-US" sz="3200" dirty="0"/>
              <a:t>–Textbook of Inorganic chemistry.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err="1"/>
              <a:t>Puri</a:t>
            </a:r>
            <a:r>
              <a:rPr lang="en-US" sz="3200" dirty="0"/>
              <a:t>, Sharma and </a:t>
            </a:r>
            <a:r>
              <a:rPr lang="en-US" sz="3200" dirty="0" err="1"/>
              <a:t>Kalia</a:t>
            </a:r>
            <a:r>
              <a:rPr lang="en-US" sz="3200" dirty="0"/>
              <a:t> – Principles of Inorganic Chemistry.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err="1"/>
              <a:t>R.D.Madan</a:t>
            </a:r>
            <a:r>
              <a:rPr lang="en-US" sz="3200" dirty="0"/>
              <a:t>–Modern Inorganic Chemistry.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 err="1"/>
              <a:t>Arnikar</a:t>
            </a:r>
            <a:r>
              <a:rPr lang="en-US" sz="3200" dirty="0"/>
              <a:t> – Nuclear chemistry. </a:t>
            </a:r>
          </a:p>
          <a:p>
            <a:pPr algn="just"/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438400"/>
            <a:ext cx="73276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>
                <a:ln w="11430">
                  <a:solidFill>
                    <a:srgbClr val="FF0066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ln w="28575">
                  <a:solidFill>
                    <a:srgbClr val="002060"/>
                  </a:solidFill>
                </a:ln>
                <a:solidFill>
                  <a:srgbClr val="00FF00"/>
                </a:solidFill>
                <a:latin typeface="Arial Rounded MT Bold" pitchFamily="34" charset="0"/>
              </a:rPr>
              <a:t>Composition of the nucleus</a:t>
            </a:r>
            <a:endParaRPr lang="ar-SA" sz="3600" b="1" dirty="0">
              <a:ln w="28575">
                <a:solidFill>
                  <a:srgbClr val="002060"/>
                </a:solidFill>
              </a:ln>
              <a:solidFill>
                <a:srgbClr val="00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2438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algn="just" rtl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/>
              <a:t>An atom consists of two parts: </a:t>
            </a:r>
            <a:r>
              <a:rPr lang="en-US" b="1" dirty="0">
                <a:solidFill>
                  <a:srgbClr val="C00000"/>
                </a:solidFill>
              </a:rPr>
              <a:t>nucleus in centre </a:t>
            </a:r>
            <a:r>
              <a:rPr lang="en-US" dirty="0"/>
              <a:t>and extra nuclear portion containing </a:t>
            </a:r>
            <a:r>
              <a:rPr lang="en-US" b="1" dirty="0">
                <a:solidFill>
                  <a:srgbClr val="C00000"/>
                </a:solidFill>
              </a:rPr>
              <a:t>electrons</a:t>
            </a:r>
            <a:r>
              <a:rPr lang="en-US" dirty="0"/>
              <a:t>.</a:t>
            </a:r>
          </a:p>
          <a:p>
            <a:pPr lvl="0" algn="just">
              <a:defRPr/>
            </a:pPr>
            <a:r>
              <a:rPr lang="en-US" dirty="0"/>
              <a:t>The atomic nuclei are made up of two elementary particles - protons &amp; neutrons. </a:t>
            </a:r>
          </a:p>
          <a:p>
            <a:pPr lvl="0" algn="just">
              <a:defRPr/>
            </a:pPr>
            <a:r>
              <a:rPr lang="en-US" dirty="0"/>
              <a:t>The protons and the neutrons are jointly known as the </a:t>
            </a:r>
            <a:r>
              <a:rPr lang="en-US" b="1" dirty="0">
                <a:solidFill>
                  <a:srgbClr val="FF0000"/>
                </a:solidFill>
              </a:rPr>
              <a:t>nucleons</a:t>
            </a:r>
            <a:r>
              <a:rPr lang="en-US" dirty="0"/>
              <a:t>.</a:t>
            </a:r>
            <a:endParaRPr lang="ar-SA" dirty="0"/>
          </a:p>
          <a:p>
            <a:pPr marL="274320" indent="-274320" algn="just" rtl="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ar-SA" dirty="0"/>
          </a:p>
        </p:txBody>
      </p:sp>
      <p:pic>
        <p:nvPicPr>
          <p:cNvPr id="5122" name="Picture 2" descr="The Atom&#10;The atom consists of two parts:&#10;1. The nucleus which contains:&#10;2. Orbiting electrons.&#10;protons&#10;neutrons&#10; "/>
          <p:cNvPicPr>
            <a:picLocks noChangeAspect="1" noChangeArrowheads="1"/>
          </p:cNvPicPr>
          <p:nvPr/>
        </p:nvPicPr>
        <p:blipFill>
          <a:blip r:embed="rId2"/>
          <a:srcRect l="10031" t="28392" r="5956" b="21503"/>
          <a:stretch>
            <a:fillRect/>
          </a:stretch>
        </p:blipFill>
        <p:spPr bwMode="auto">
          <a:xfrm>
            <a:off x="151537" y="3581400"/>
            <a:ext cx="8611463" cy="2865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921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457200" y="228600"/>
            <a:ext cx="821848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None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kumimoji="0" lang="en-US" altLang="ja-JP" sz="24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</a:pPr>
            <a:endParaRPr kumimoji="0" lang="en-US" altLang="ja-JP" sz="2400" dirty="0">
              <a:solidFill>
                <a:srgbClr val="000000"/>
              </a:solidFill>
            </a:endParaRPr>
          </a:p>
        </p:txBody>
      </p:sp>
      <p:pic>
        <p:nvPicPr>
          <p:cNvPr id="3" name="Picture 7" descr="12T01"/>
          <p:cNvPicPr preferRelativeResize="0">
            <a:picLocks noChangeAspect="1" noChangeArrowheads="1"/>
          </p:cNvPicPr>
          <p:nvPr/>
        </p:nvPicPr>
        <p:blipFill>
          <a:blip r:embed="rId2"/>
          <a:srcRect b="11383"/>
          <a:stretch>
            <a:fillRect/>
          </a:stretch>
        </p:blipFill>
        <p:spPr bwMode="auto">
          <a:xfrm>
            <a:off x="228600" y="3124200"/>
            <a:ext cx="872748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81000"/>
            <a:ext cx="8153400" cy="2667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(p) has positive charge(+e) and a mass about 1836 times the electronic mass m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Neutrons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(n) is electrically neutral and is slightly heavier than the protons.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protons and the neutrons are held together inside the nucleus by very strong short range attractive force.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159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</a:rPr>
              <a:t>Mass number and Atomic number</a:t>
            </a:r>
            <a:endParaRPr lang="ar-SA" sz="3600" b="1" dirty="0">
              <a:ln>
                <a:solidFill>
                  <a:srgbClr val="0070C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2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altLang="en-US" dirty="0">
                <a:cs typeface="Times New Roman" pitchFamily="18" charset="0"/>
              </a:rPr>
              <a:t>The sum of the numbers of protons(Z) and the neutrons(N) inside the nucleus is known as its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mass number </a:t>
            </a:r>
            <a:r>
              <a:rPr lang="en-US" altLang="en-US" dirty="0">
                <a:cs typeface="Times New Roman" pitchFamily="18" charset="0"/>
              </a:rPr>
              <a:t>A, (number of nucleons)</a:t>
            </a:r>
          </a:p>
          <a:p>
            <a:pPr algn="ctr" rtl="0">
              <a:buNone/>
            </a:pPr>
            <a:r>
              <a:rPr lang="en-US" altLang="en-US" dirty="0">
                <a:cs typeface="Times New Roman" pitchFamily="18" charset="0"/>
              </a:rPr>
              <a:t>A= Z+N.</a:t>
            </a:r>
          </a:p>
          <a:p>
            <a:pPr algn="just" rtl="0"/>
            <a:r>
              <a:rPr lang="en-US" altLang="en-US" dirty="0">
                <a:cs typeface="Times New Roman" pitchFamily="18" charset="0"/>
              </a:rPr>
              <a:t>Number of protons (Z) is equal to the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atomic number</a:t>
            </a:r>
            <a:r>
              <a:rPr lang="en-US" altLang="en-US" dirty="0">
                <a:cs typeface="Times New Roman" pitchFamily="18" charset="0"/>
              </a:rPr>
              <a:t> of the element in the periodic table.</a:t>
            </a:r>
          </a:p>
          <a:p>
            <a:pPr algn="just"/>
            <a:r>
              <a:rPr lang="en-US" altLang="en-US" dirty="0">
                <a:cs typeface="Times New Roman" pitchFamily="18" charset="0"/>
              </a:rPr>
              <a:t>Number of Neutrons(N) =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mass number - atomic number</a:t>
            </a:r>
            <a:r>
              <a:rPr lang="en-US" altLang="en-US" dirty="0">
                <a:cs typeface="Times New Roman" pitchFamily="18" charset="0"/>
              </a:rPr>
              <a:t> = (A – Z)</a:t>
            </a:r>
          </a:p>
          <a:p>
            <a:pPr algn="just" rtl="0"/>
            <a:r>
              <a:rPr lang="en-US" altLang="en-US" dirty="0">
                <a:cs typeface="Times New Roman" pitchFamily="18" charset="0"/>
              </a:rPr>
              <a:t>A nucleus of an atom X of an atomic number Z and mass number A is symbolically written as , </a:t>
            </a:r>
          </a:p>
          <a:p>
            <a:pPr algn="just" rtl="0"/>
            <a:endParaRPr lang="en-US" altLang="en-US" dirty="0">
              <a:cs typeface="Times New Roman" pitchFamily="18" charset="0"/>
            </a:endParaRPr>
          </a:p>
          <a:p>
            <a:pPr algn="just" rtl="0"/>
            <a:r>
              <a:rPr lang="en-US" altLang="en-US" dirty="0">
                <a:cs typeface="Times New Roman" pitchFamily="18" charset="0"/>
              </a:rPr>
              <a:t>for example        </a:t>
            </a:r>
          </a:p>
          <a:p>
            <a:pPr algn="just" rtl="0">
              <a:buNone/>
            </a:pPr>
            <a:r>
              <a:rPr lang="en-US" altLang="en-US" dirty="0">
                <a:cs typeface="Times New Roman" pitchFamily="18" charset="0"/>
              </a:rPr>
              <a:t>  denotes the nucleus of the helium atom of atomic number 2 and mass number 4. </a:t>
            </a:r>
          </a:p>
          <a:p>
            <a:pPr algn="just"/>
            <a:endParaRPr lang="ar-SA" altLang="en-US" dirty="0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9pPr>
          </a:lstStyle>
          <a:p>
            <a:endParaRPr lang="ar-SA" altLang="en-U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858000" y="4343400"/>
          <a:ext cx="71913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2" imgW="266584" imgH="228501" progId="Equation.3">
                  <p:embed/>
                </p:oleObj>
              </mc:Choice>
              <mc:Fallback>
                <p:oleObj name="معادلة" r:id="rId2" imgW="266584" imgH="228501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343400"/>
                        <a:ext cx="719137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defRPr>
            </a:lvl9pPr>
          </a:lstStyle>
          <a:p>
            <a:endParaRPr lang="ar-SA" alt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244518"/>
              </p:ext>
            </p:extLst>
          </p:nvPr>
        </p:nvGraphicFramePr>
        <p:xfrm>
          <a:off x="2438400" y="5029200"/>
          <a:ext cx="792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معادلة" r:id="rId4" imgW="304668" imgH="228501" progId="Equation.3">
                  <p:embed/>
                </p:oleObj>
              </mc:Choice>
              <mc:Fallback>
                <p:oleObj name="معادلة" r:id="rId4" imgW="304668" imgH="228501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29200"/>
                        <a:ext cx="792162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49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96723C72-CD46-4A78-B9FC-C85EBF4E9F2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467600" cy="579438"/>
          </a:xfrm>
        </p:spPr>
        <p:txBody>
          <a:bodyPr>
            <a:noAutofit/>
          </a:bodyPr>
          <a:lstStyle/>
          <a:p>
            <a:r>
              <a:rPr lang="en-US" altLang="ja-JP" sz="4000" b="1" dirty="0">
                <a:solidFill>
                  <a:srgbClr val="C00000"/>
                </a:solidFill>
                <a:ea typeface="ＭＳ Ｐゴシック" pitchFamily="50" charset="-128"/>
              </a:rPr>
              <a:t>Nuclear Size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Rutherford concluded that the radius of the nucleus is about </a:t>
            </a:r>
            <a:r>
              <a:rPr lang="en-US" altLang="ja-JP" b="1" dirty="0">
                <a:solidFill>
                  <a:srgbClr val="002060"/>
                </a:solidFill>
                <a:ea typeface="ＭＳ Ｐゴシック" pitchFamily="50" charset="-128"/>
              </a:rPr>
              <a:t>10</a:t>
            </a:r>
            <a:r>
              <a:rPr lang="en-US" b="1" baseline="30000" dirty="0">
                <a:solidFill>
                  <a:srgbClr val="002060"/>
                </a:solidFill>
                <a:cs typeface="Arial" charset="0"/>
              </a:rPr>
              <a:t>−</a:t>
            </a:r>
            <a:r>
              <a:rPr lang="en-US" altLang="ja-JP" b="1" baseline="30000" dirty="0">
                <a:solidFill>
                  <a:srgbClr val="002060"/>
                </a:solidFill>
                <a:ea typeface="ＭＳ Ｐゴシック" pitchFamily="50" charset="-128"/>
                <a:cs typeface="Arial" charset="0"/>
              </a:rPr>
              <a:t>14</a:t>
            </a:r>
            <a:r>
              <a:rPr lang="en-US" altLang="ja-JP" b="1" dirty="0">
                <a:solidFill>
                  <a:srgbClr val="002060"/>
                </a:solidFill>
                <a:ea typeface="ＭＳ Ｐゴシック" pitchFamily="50" charset="-128"/>
                <a:cs typeface="Arial" charset="0"/>
              </a:rPr>
              <a:t> m</a:t>
            </a:r>
            <a:r>
              <a:rPr lang="en-US" altLang="ja-JP" b="1" dirty="0">
                <a:solidFill>
                  <a:srgbClr val="000000"/>
                </a:solidFill>
                <a:ea typeface="ＭＳ Ｐゴシック" pitchFamily="50" charset="-128"/>
                <a:cs typeface="Arial" charset="0"/>
              </a:rPr>
              <a:t> to </a:t>
            </a:r>
            <a:r>
              <a:rPr lang="en-US" altLang="ja-JP" b="1" dirty="0">
                <a:solidFill>
                  <a:srgbClr val="002060"/>
                </a:solidFill>
                <a:ea typeface="ＭＳ Ｐゴシック" pitchFamily="50" charset="-128"/>
              </a:rPr>
              <a:t>10</a:t>
            </a:r>
            <a:r>
              <a:rPr lang="en-US" b="1" baseline="30000" dirty="0">
                <a:solidFill>
                  <a:srgbClr val="002060"/>
                </a:solidFill>
                <a:cs typeface="Arial" charset="0"/>
              </a:rPr>
              <a:t>−</a:t>
            </a:r>
            <a:r>
              <a:rPr lang="en-US" altLang="ja-JP" b="1" baseline="30000" dirty="0">
                <a:solidFill>
                  <a:srgbClr val="002060"/>
                </a:solidFill>
                <a:ea typeface="ＭＳ Ｐゴシック" pitchFamily="50" charset="-128"/>
                <a:cs typeface="Arial" charset="0"/>
              </a:rPr>
              <a:t>15</a:t>
            </a:r>
            <a:r>
              <a:rPr lang="en-US" altLang="ja-JP" b="1" dirty="0">
                <a:solidFill>
                  <a:srgbClr val="002060"/>
                </a:solidFill>
                <a:ea typeface="ＭＳ Ｐゴシック" pitchFamily="50" charset="-128"/>
                <a:cs typeface="Arial" charset="0"/>
              </a:rPr>
              <a:t> m</a:t>
            </a:r>
            <a:endParaRPr lang="en-US" altLang="ja-JP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algn="just"/>
            <a:r>
              <a:rPr lang="en-US" altLang="ja-JP" dirty="0">
                <a:ea typeface="ＭＳ Ｐゴシック" pitchFamily="50" charset="-128"/>
              </a:rPr>
              <a:t>We use the </a:t>
            </a:r>
            <a:r>
              <a:rPr lang="en-US" altLang="ja-JP" b="1" dirty="0" err="1">
                <a:ea typeface="ＭＳ Ｐゴシック" pitchFamily="50" charset="-128"/>
              </a:rPr>
              <a:t>femtometer</a:t>
            </a:r>
            <a:r>
              <a:rPr lang="en-US" altLang="ja-JP" dirty="0">
                <a:ea typeface="ＭＳ Ｐゴシック" pitchFamily="50" charset="-128"/>
              </a:rPr>
              <a:t> with 1 fm = 10</a:t>
            </a:r>
            <a:r>
              <a:rPr lang="en-US" baseline="30000" dirty="0">
                <a:cs typeface="Arial" charset="0"/>
              </a:rPr>
              <a:t>−</a:t>
            </a:r>
            <a:r>
              <a:rPr lang="en-US" altLang="ja-JP" baseline="30000" dirty="0">
                <a:ea typeface="ＭＳ Ｐゴシック" pitchFamily="50" charset="-128"/>
              </a:rPr>
              <a:t>15</a:t>
            </a:r>
            <a:r>
              <a:rPr lang="en-US" altLang="ja-JP" dirty="0">
                <a:ea typeface="ＭＳ Ｐゴシック" pitchFamily="50" charset="-128"/>
              </a:rPr>
              <a:t> m, or the </a:t>
            </a:r>
            <a:r>
              <a:rPr lang="en-US" altLang="ja-JP" dirty="0" err="1">
                <a:ea typeface="ＭＳ Ｐゴシック" pitchFamily="50" charset="-128"/>
              </a:rPr>
              <a:t>fermi</a:t>
            </a:r>
            <a:r>
              <a:rPr lang="en-US" altLang="ja-JP" dirty="0">
                <a:ea typeface="ＭＳ Ｐゴシック" pitchFamily="50" charset="-128"/>
              </a:rPr>
              <a:t>.</a:t>
            </a:r>
          </a:p>
          <a:p>
            <a:pPr algn="just" eaLnBrk="1" hangingPunct="1"/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Assume that nuclei are spherical of radius </a:t>
            </a:r>
            <a:r>
              <a:rPr lang="en-US" altLang="ja-JP" i="1" dirty="0">
                <a:solidFill>
                  <a:srgbClr val="000000"/>
                </a:solidFill>
                <a:ea typeface="ＭＳ Ｐゴシック" pitchFamily="50" charset="-128"/>
              </a:rPr>
              <a:t>R</a:t>
            </a:r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.</a:t>
            </a:r>
          </a:p>
          <a:p>
            <a:pPr algn="just" eaLnBrk="1" hangingPunct="1"/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Particles (electrons, protons, neutrons, and alphas) scatter when projected close to the nucleus.</a:t>
            </a:r>
          </a:p>
          <a:p>
            <a:pPr algn="just" eaLnBrk="1" hangingPunct="1"/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The </a:t>
            </a:r>
            <a:r>
              <a:rPr lang="en-US" altLang="ja-JP" b="1" dirty="0">
                <a:solidFill>
                  <a:srgbClr val="002060"/>
                </a:solidFill>
                <a:ea typeface="ＭＳ Ｐゴシック" pitchFamily="50" charset="-128"/>
              </a:rPr>
              <a:t>nuclear force </a:t>
            </a:r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is often called the </a:t>
            </a:r>
            <a:r>
              <a:rPr lang="en-US" altLang="ja-JP" b="1" dirty="0">
                <a:solidFill>
                  <a:srgbClr val="002060"/>
                </a:solidFill>
                <a:ea typeface="ＭＳ Ｐゴシック" pitchFamily="50" charset="-128"/>
              </a:rPr>
              <a:t>strong force</a:t>
            </a:r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.</a:t>
            </a:r>
          </a:p>
          <a:p>
            <a:pPr algn="just"/>
            <a:r>
              <a:rPr lang="en-US" altLang="ja-JP" dirty="0">
                <a:ea typeface="ＭＳ Ｐゴシック" pitchFamily="50" charset="-128"/>
              </a:rPr>
              <a:t>The nuclear radius may be approximated to be </a:t>
            </a:r>
          </a:p>
          <a:p>
            <a:pPr algn="just">
              <a:buNone/>
            </a:pPr>
            <a:r>
              <a:rPr lang="en-US" altLang="ja-JP" i="1" dirty="0">
                <a:ea typeface="ＭＳ Ｐゴシック" pitchFamily="50" charset="-128"/>
              </a:rPr>
              <a:t>                                       </a:t>
            </a:r>
            <a:r>
              <a:rPr lang="en-US" altLang="ja-JP" sz="3200" b="1" i="1" dirty="0">
                <a:solidFill>
                  <a:srgbClr val="002060"/>
                </a:solidFill>
                <a:ea typeface="ＭＳ Ｐゴシック" pitchFamily="50" charset="-128"/>
              </a:rPr>
              <a:t>R</a:t>
            </a:r>
            <a:r>
              <a:rPr lang="en-US" altLang="ja-JP" sz="3200" b="1" dirty="0">
                <a:solidFill>
                  <a:srgbClr val="002060"/>
                </a:solidFill>
                <a:ea typeface="ＭＳ Ｐゴシック" pitchFamily="50" charset="-128"/>
              </a:rPr>
              <a:t> = </a:t>
            </a:r>
            <a:r>
              <a:rPr lang="en-US" altLang="ja-JP" sz="3200" b="1" i="1" dirty="0">
                <a:solidFill>
                  <a:srgbClr val="002060"/>
                </a:solidFill>
                <a:ea typeface="ＭＳ Ｐゴシック" pitchFamily="50" charset="-128"/>
              </a:rPr>
              <a:t>r</a:t>
            </a:r>
            <a:r>
              <a:rPr lang="en-US" altLang="ja-JP" sz="3200" b="1" baseline="-25000" dirty="0">
                <a:solidFill>
                  <a:srgbClr val="002060"/>
                </a:solidFill>
                <a:ea typeface="ＭＳ Ｐゴシック" pitchFamily="50" charset="-128"/>
              </a:rPr>
              <a:t>0</a:t>
            </a:r>
            <a:r>
              <a:rPr lang="en-US" altLang="ja-JP" sz="3200" b="1" i="1" dirty="0">
                <a:solidFill>
                  <a:srgbClr val="002060"/>
                </a:solidFill>
                <a:ea typeface="ＭＳ Ｐゴシック" pitchFamily="50" charset="-128"/>
              </a:rPr>
              <a:t>A</a:t>
            </a:r>
            <a:r>
              <a:rPr lang="en-US" altLang="ja-JP" sz="3200" b="1" baseline="30000" dirty="0">
                <a:solidFill>
                  <a:srgbClr val="002060"/>
                </a:solidFill>
                <a:ea typeface="ＭＳ Ｐゴシック" pitchFamily="50" charset="-128"/>
              </a:rPr>
              <a:t>1/3</a:t>
            </a:r>
            <a:r>
              <a:rPr lang="en-US" altLang="ja-JP" sz="3200" b="1" dirty="0">
                <a:solidFill>
                  <a:srgbClr val="002060"/>
                </a:solidFill>
                <a:ea typeface="ＭＳ Ｐゴシック" pitchFamily="50" charset="-128"/>
              </a:rPr>
              <a:t> </a:t>
            </a:r>
            <a:endParaRPr lang="en-US" altLang="ja-JP" b="1" dirty="0">
              <a:solidFill>
                <a:srgbClr val="002060"/>
              </a:solidFill>
              <a:ea typeface="ＭＳ Ｐゴシック" pitchFamily="50" charset="-128"/>
            </a:endParaRPr>
          </a:p>
          <a:p>
            <a:pPr algn="just">
              <a:buNone/>
            </a:pPr>
            <a:r>
              <a:rPr lang="en-US" altLang="ja-JP" dirty="0">
                <a:ea typeface="ＭＳ Ｐゴシック" pitchFamily="50" charset="-128"/>
              </a:rPr>
              <a:t>	where </a:t>
            </a:r>
            <a:r>
              <a:rPr lang="en-US" altLang="ja-JP" i="1" dirty="0">
                <a:ea typeface="ＭＳ Ｐゴシック" pitchFamily="50" charset="-128"/>
              </a:rPr>
              <a:t>r</a:t>
            </a:r>
            <a:r>
              <a:rPr lang="en-US" altLang="ja-JP" baseline="-25000" dirty="0">
                <a:ea typeface="ＭＳ Ｐゴシック" pitchFamily="50" charset="-128"/>
              </a:rPr>
              <a:t>0</a:t>
            </a:r>
            <a:r>
              <a:rPr lang="en-US" altLang="ja-JP" dirty="0">
                <a:ea typeface="ＭＳ Ｐゴシック" pitchFamily="50" charset="-128"/>
              </a:rPr>
              <a:t> </a:t>
            </a:r>
            <a:r>
              <a:rPr lang="en-US" dirty="0">
                <a:cs typeface="Arial" charset="0"/>
              </a:rPr>
              <a:t>≈</a:t>
            </a:r>
            <a:r>
              <a:rPr lang="en-US" altLang="ja-JP" dirty="0">
                <a:ea typeface="ＭＳ Ｐゴシック" pitchFamily="50" charset="-128"/>
                <a:cs typeface="Arial" charset="0"/>
              </a:rPr>
              <a:t> 1.2 </a:t>
            </a:r>
            <a:r>
              <a:rPr lang="en-US" dirty="0">
                <a:cs typeface="Arial" charset="0"/>
              </a:rPr>
              <a:t>×</a:t>
            </a:r>
            <a:r>
              <a:rPr lang="en-US" altLang="ja-JP" dirty="0">
                <a:ea typeface="ＭＳ Ｐゴシック" pitchFamily="50" charset="-128"/>
              </a:rPr>
              <a:t> 10</a:t>
            </a:r>
            <a:r>
              <a:rPr lang="en-US" baseline="30000" dirty="0">
                <a:cs typeface="Arial" charset="0"/>
              </a:rPr>
              <a:t>−</a:t>
            </a:r>
            <a:r>
              <a:rPr lang="en-US" altLang="ja-JP" baseline="30000" dirty="0">
                <a:ea typeface="ＭＳ Ｐゴシック" pitchFamily="50" charset="-128"/>
              </a:rPr>
              <a:t>15</a:t>
            </a:r>
            <a:r>
              <a:rPr lang="en-US" altLang="ja-JP" dirty="0">
                <a:ea typeface="ＭＳ Ｐゴシック" pitchFamily="50" charset="-128"/>
              </a:rPr>
              <a:t> m (radius constant)</a:t>
            </a:r>
          </a:p>
          <a:p>
            <a:pPr algn="just">
              <a:buNone/>
            </a:pPr>
            <a:r>
              <a:rPr lang="en-US" altLang="ja-JP" dirty="0">
                <a:ea typeface="ＭＳ Ｐゴシック" pitchFamily="50" charset="-128"/>
              </a:rPr>
              <a:t>              A – Mass number</a:t>
            </a:r>
          </a:p>
          <a:p>
            <a:pPr algn="just">
              <a:buNone/>
            </a:pPr>
            <a:endParaRPr lang="en-US" altLang="ja-JP" dirty="0">
              <a:ea typeface="ＭＳ Ｐゴシック" pitchFamily="50" charset="-128"/>
            </a:endParaRPr>
          </a:p>
          <a:p>
            <a:pPr eaLnBrk="1" hangingPunct="1"/>
            <a:endParaRPr lang="en-US" altLang="ja-JP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ja-JP" dirty="0">
                <a:solidFill>
                  <a:srgbClr val="000000"/>
                </a:solidFill>
                <a:ea typeface="ＭＳ Ｐゴシック" pitchFamily="50" charset="-128"/>
              </a:rPr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19200"/>
            <a:ext cx="8077200" cy="5262979"/>
          </a:xfrm>
          <a:prstGeom prst="rect">
            <a:avLst/>
          </a:prstGeom>
          <a:ln w="57150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r>
              <a:rPr lang="en-US" altLang="ja-JP" sz="2400" dirty="0">
                <a:solidFill>
                  <a:srgbClr val="000000"/>
                </a:solidFill>
              </a:rPr>
              <a:t>Nuclear mass (Kg) = mass number / 6.023 X 10</a:t>
            </a:r>
            <a:r>
              <a:rPr lang="en-US" altLang="ja-JP" sz="2400" baseline="30000" dirty="0">
                <a:solidFill>
                  <a:srgbClr val="000000"/>
                </a:solidFill>
              </a:rPr>
              <a:t>26</a:t>
            </a: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r>
              <a:rPr lang="en-US" altLang="ja-JP" sz="2400" dirty="0">
                <a:solidFill>
                  <a:srgbClr val="000000"/>
                </a:solidFill>
              </a:rPr>
              <a:t>Mass of the atom concentrated on its nucleus, nuclear mass represents the atomic mass.</a:t>
            </a:r>
            <a:endParaRPr lang="en-US" altLang="ja-JP" sz="2400" baseline="300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r>
              <a:rPr lang="en-US" altLang="ja-JP" sz="2400" dirty="0">
                <a:solidFill>
                  <a:srgbClr val="000000"/>
                </a:solidFill>
              </a:rPr>
              <a:t>Atomic masses are denoted by the symbol </a:t>
            </a:r>
            <a:r>
              <a:rPr lang="en-US" altLang="ja-JP" sz="2400" dirty="0" err="1">
                <a:solidFill>
                  <a:srgbClr val="000000"/>
                </a:solidFill>
              </a:rPr>
              <a:t>a.m.u</a:t>
            </a:r>
            <a:r>
              <a:rPr lang="en-US" altLang="ja-JP" sz="2400" dirty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r>
              <a:rPr lang="en-US" altLang="ja-JP" sz="2400" b="1" dirty="0">
                <a:solidFill>
                  <a:srgbClr val="800080"/>
                </a:solidFill>
              </a:rPr>
              <a:t>1 </a:t>
            </a:r>
            <a:r>
              <a:rPr lang="en-US" altLang="ja-JP" sz="2400" b="1" dirty="0" err="1">
                <a:solidFill>
                  <a:srgbClr val="800080"/>
                </a:solidFill>
              </a:rPr>
              <a:t>a.m.u</a:t>
            </a:r>
            <a:r>
              <a:rPr lang="en-US" altLang="ja-JP" sz="2400" b="1" dirty="0">
                <a:solidFill>
                  <a:srgbClr val="800080"/>
                </a:solidFill>
              </a:rPr>
              <a:t> = 1.66054 </a:t>
            </a:r>
            <a:r>
              <a:rPr lang="en-US" sz="2400" b="1" dirty="0">
                <a:solidFill>
                  <a:srgbClr val="800080"/>
                </a:solidFill>
                <a:cs typeface="Arial" charset="0"/>
              </a:rPr>
              <a:t>×</a:t>
            </a:r>
            <a:r>
              <a:rPr lang="en-US" altLang="ja-JP" sz="2400" b="1" dirty="0">
                <a:solidFill>
                  <a:srgbClr val="800080"/>
                </a:solidFill>
              </a:rPr>
              <a:t> 10</a:t>
            </a:r>
            <a:r>
              <a:rPr lang="en-US" sz="2400" b="1" baseline="30000" dirty="0">
                <a:solidFill>
                  <a:srgbClr val="800080"/>
                </a:solidFill>
                <a:cs typeface="Arial" charset="0"/>
              </a:rPr>
              <a:t>−</a:t>
            </a:r>
            <a:r>
              <a:rPr lang="en-US" altLang="ja-JP" sz="2400" b="1" baseline="30000" dirty="0">
                <a:solidFill>
                  <a:srgbClr val="800080"/>
                </a:solidFill>
              </a:rPr>
              <a:t>27</a:t>
            </a:r>
            <a:r>
              <a:rPr lang="en-US" altLang="ja-JP" sz="2400" b="1" dirty="0">
                <a:solidFill>
                  <a:srgbClr val="800080"/>
                </a:solidFill>
              </a:rPr>
              <a:t> kg = 931.49 </a:t>
            </a:r>
            <a:r>
              <a:rPr lang="en-US" altLang="ja-JP" sz="2400" b="1" dirty="0" err="1">
                <a:solidFill>
                  <a:srgbClr val="800080"/>
                </a:solidFill>
              </a:rPr>
              <a:t>MeV</a:t>
            </a:r>
            <a:r>
              <a:rPr lang="en-US" altLang="ja-JP" sz="2400" b="1" dirty="0">
                <a:solidFill>
                  <a:srgbClr val="800080"/>
                </a:solidFill>
              </a:rPr>
              <a:t>/</a:t>
            </a:r>
            <a:r>
              <a:rPr lang="en-US" altLang="ja-JP" sz="2400" b="1" i="1" dirty="0">
                <a:solidFill>
                  <a:srgbClr val="800080"/>
                </a:solidFill>
              </a:rPr>
              <a:t>c</a:t>
            </a:r>
            <a:r>
              <a:rPr lang="en-US" altLang="ja-JP" sz="2400" b="1" baseline="30000" dirty="0">
                <a:solidFill>
                  <a:srgbClr val="800080"/>
                </a:solidFill>
              </a:rPr>
              <a:t>2</a:t>
            </a:r>
            <a:r>
              <a:rPr lang="en-US" altLang="ja-JP" sz="2400" baseline="30000" dirty="0">
                <a:solidFill>
                  <a:srgbClr val="800080"/>
                </a:solidFill>
              </a:rPr>
              <a:t> </a:t>
            </a:r>
            <a:r>
              <a:rPr lang="en-US" altLang="ja-JP" sz="2400" dirty="0">
                <a:solidFill>
                  <a:srgbClr val="80008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</a:pPr>
            <a:endParaRPr lang="en-US" altLang="ja-JP" sz="2400" dirty="0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r>
              <a:rPr lang="en-US" altLang="ja-JP" sz="2400" dirty="0">
                <a:solidFill>
                  <a:srgbClr val="800080"/>
                </a:solidFill>
              </a:rPr>
              <a:t>Ex: Atomic mass of carbon = 12 / </a:t>
            </a:r>
            <a:r>
              <a:rPr lang="en-US" altLang="ja-JP" sz="2400" dirty="0">
                <a:solidFill>
                  <a:srgbClr val="000000"/>
                </a:solidFill>
              </a:rPr>
              <a:t>6.023 X 10</a:t>
            </a:r>
            <a:r>
              <a:rPr lang="en-US" altLang="ja-JP" sz="2400" baseline="30000" dirty="0">
                <a:solidFill>
                  <a:srgbClr val="000000"/>
                </a:solidFill>
              </a:rPr>
              <a:t>26</a:t>
            </a:r>
          </a:p>
          <a:p>
            <a:pPr marL="342900" indent="-342900" algn="r">
              <a:spcBef>
                <a:spcPct val="20000"/>
              </a:spcBef>
              <a:buClr>
                <a:srgbClr val="3333CC"/>
              </a:buClr>
              <a:buSzPct val="65000"/>
            </a:pPr>
            <a:r>
              <a:rPr lang="en-US" altLang="ja-JP" sz="2400" dirty="0">
                <a:solidFill>
                  <a:srgbClr val="000000"/>
                </a:solidFill>
              </a:rPr>
              <a:t>                                = 1.992 X 10</a:t>
            </a:r>
            <a:r>
              <a:rPr lang="en-US" altLang="ja-JP" sz="2400" baseline="30000" dirty="0">
                <a:solidFill>
                  <a:srgbClr val="000000"/>
                </a:solidFill>
              </a:rPr>
              <a:t>-26 kg</a:t>
            </a:r>
            <a:r>
              <a:rPr lang="en-US" altLang="ja-JP" sz="2400" dirty="0">
                <a:solidFill>
                  <a:srgbClr val="800080"/>
                </a:solidFill>
              </a:rPr>
              <a:t>                                                                           =</a:t>
            </a:r>
            <a:r>
              <a:rPr lang="en-US" altLang="ja-JP" sz="2400" dirty="0">
                <a:solidFill>
                  <a:srgbClr val="000000"/>
                </a:solidFill>
              </a:rPr>
              <a:t> 1.992 X 10</a:t>
            </a:r>
            <a:r>
              <a:rPr lang="en-US" altLang="ja-JP" sz="2400" baseline="30000" dirty="0">
                <a:solidFill>
                  <a:srgbClr val="000000"/>
                </a:solidFill>
              </a:rPr>
              <a:t>-26 </a:t>
            </a:r>
            <a:r>
              <a:rPr lang="en-US" altLang="ja-JP" sz="2400" dirty="0">
                <a:solidFill>
                  <a:srgbClr val="000000"/>
                </a:solidFill>
              </a:rPr>
              <a:t>kg /</a:t>
            </a:r>
            <a:r>
              <a:rPr lang="en-US" altLang="ja-JP" sz="2400" baseline="30000" dirty="0">
                <a:solidFill>
                  <a:srgbClr val="000000"/>
                </a:solidFill>
              </a:rPr>
              <a:t> </a:t>
            </a:r>
            <a:r>
              <a:rPr lang="en-US" altLang="ja-JP" sz="2400" b="1" dirty="0">
                <a:solidFill>
                  <a:srgbClr val="800080"/>
                </a:solidFill>
              </a:rPr>
              <a:t>1.66 </a:t>
            </a:r>
            <a:r>
              <a:rPr lang="en-US" sz="2400" b="1" dirty="0">
                <a:solidFill>
                  <a:srgbClr val="800080"/>
                </a:solidFill>
                <a:cs typeface="Arial" charset="0"/>
              </a:rPr>
              <a:t>×</a:t>
            </a:r>
            <a:r>
              <a:rPr lang="en-US" altLang="ja-JP" sz="2400" b="1" dirty="0">
                <a:solidFill>
                  <a:srgbClr val="800080"/>
                </a:solidFill>
              </a:rPr>
              <a:t> 10</a:t>
            </a:r>
            <a:r>
              <a:rPr lang="en-US" sz="2400" b="1" baseline="30000" dirty="0">
                <a:solidFill>
                  <a:srgbClr val="800080"/>
                </a:solidFill>
                <a:cs typeface="Arial" charset="0"/>
              </a:rPr>
              <a:t>−</a:t>
            </a:r>
            <a:r>
              <a:rPr lang="en-US" altLang="ja-JP" sz="2400" b="1" baseline="30000" dirty="0">
                <a:solidFill>
                  <a:srgbClr val="800080"/>
                </a:solidFill>
              </a:rPr>
              <a:t>27</a:t>
            </a:r>
            <a:r>
              <a:rPr lang="en-US" altLang="ja-JP" sz="2400" b="1" dirty="0">
                <a:solidFill>
                  <a:srgbClr val="80008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</a:pPr>
            <a:r>
              <a:rPr lang="en-US" altLang="ja-JP" sz="2400" b="1" dirty="0">
                <a:solidFill>
                  <a:srgbClr val="800080"/>
                </a:solidFill>
              </a:rPr>
              <a:t>                                         = 12 </a:t>
            </a:r>
            <a:r>
              <a:rPr lang="en-US" altLang="ja-JP" sz="2400" b="1" dirty="0" err="1">
                <a:solidFill>
                  <a:srgbClr val="800080"/>
                </a:solidFill>
              </a:rPr>
              <a:t>a.m.u</a:t>
            </a:r>
            <a:endParaRPr lang="en-US" altLang="ja-JP" sz="2400" dirty="0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lang="en-US" altLang="ja-JP" sz="2400" dirty="0">
              <a:solidFill>
                <a:srgbClr val="80008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Char char="n"/>
            </a:pPr>
            <a:endParaRPr lang="en-US" altLang="ja-JP" sz="2400" dirty="0">
              <a:solidFill>
                <a:srgbClr val="80008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57200"/>
            <a:ext cx="3409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>
                <a:solidFill>
                  <a:srgbClr val="C00000"/>
                </a:solidFill>
                <a:ea typeface="ＭＳ Ｐゴシック" pitchFamily="50" charset="-128"/>
              </a:rPr>
              <a:t>Nuclear mass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657FA-51DA-4ADA-9534-A31BBCB26FD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387749" y="216963"/>
            <a:ext cx="7467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b="1" dirty="0">
                <a:solidFill>
                  <a:srgbClr val="C00000"/>
                </a:solidFill>
                <a:ea typeface="ＭＳ Ｐゴシック" pitchFamily="50" charset="-128"/>
              </a:rPr>
              <a:t>Nuclear Properties</a:t>
            </a:r>
            <a:endParaRPr lang="en-US" sz="4000" b="1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30306" y="826563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tabLst>
                <a:tab pos="1257300" algn="l"/>
              </a:tabLst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The symbol of an atomic nucleus is         .</a:t>
            </a:r>
          </a:p>
          <a:p>
            <a:pPr eaLnBrk="1" hangingPunct="1">
              <a:buFont typeface="Wingdings" pitchFamily="2" charset="2"/>
              <a:buNone/>
              <a:tabLst>
                <a:tab pos="1257300" algn="l"/>
              </a:tabLst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	where 	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Z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= atomic number (number of protons)</a:t>
            </a:r>
          </a:p>
          <a:p>
            <a:pPr eaLnBrk="1" hangingPunct="1">
              <a:buFont typeface="Wingdings" pitchFamily="2" charset="2"/>
              <a:buNone/>
              <a:tabLst>
                <a:tab pos="1257300" algn="l"/>
              </a:tabLst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		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N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= neutron number (number of neutrons)</a:t>
            </a:r>
          </a:p>
          <a:p>
            <a:pPr eaLnBrk="1" hangingPunct="1">
              <a:buFont typeface="Wingdings" pitchFamily="2" charset="2"/>
              <a:buNone/>
              <a:tabLst>
                <a:tab pos="1257300" algn="l"/>
              </a:tabLst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		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A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= mass number (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Z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+ 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N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  <a:tabLst>
                <a:tab pos="1257300" algn="l"/>
              </a:tabLst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		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X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= chemical element symbol</a:t>
            </a:r>
          </a:p>
          <a:p>
            <a:pPr eaLnBrk="1" hangingPunct="1">
              <a:buFont typeface="Wingdings" pitchFamily="2" charset="2"/>
              <a:buNone/>
              <a:tabLst>
                <a:tab pos="1257300" algn="l"/>
              </a:tabLst>
            </a:pPr>
            <a:endParaRPr lang="en-US" altLang="ja-JP" sz="2900" dirty="0">
              <a:solidFill>
                <a:srgbClr val="000000"/>
              </a:solidFill>
              <a:ea typeface="ＭＳ Ｐゴシック" pitchFamily="50" charset="-128"/>
            </a:endParaRPr>
          </a:p>
          <a:p>
            <a:pPr eaLnBrk="1" hangingPunct="1">
              <a:tabLst>
                <a:tab pos="1257300" algn="l"/>
              </a:tabLst>
            </a:pPr>
            <a:r>
              <a:rPr lang="en-US" altLang="ja-JP" sz="2900" b="1" dirty="0">
                <a:solidFill>
                  <a:srgbClr val="C00000"/>
                </a:solidFill>
                <a:ea typeface="ＭＳ Ｐゴシック" pitchFamily="50" charset="-128"/>
              </a:rPr>
              <a:t>Each nuclear species with a given </a:t>
            </a:r>
            <a:r>
              <a:rPr lang="en-US" altLang="ja-JP" sz="2900" b="1" i="1" dirty="0">
                <a:solidFill>
                  <a:srgbClr val="C00000"/>
                </a:solidFill>
                <a:ea typeface="ＭＳ Ｐゴシック" pitchFamily="50" charset="-128"/>
              </a:rPr>
              <a:t>Z</a:t>
            </a:r>
            <a:r>
              <a:rPr lang="en-US" altLang="ja-JP" sz="2900" b="1" dirty="0">
                <a:solidFill>
                  <a:srgbClr val="C00000"/>
                </a:solidFill>
                <a:ea typeface="ＭＳ Ｐゴシック" pitchFamily="50" charset="-128"/>
              </a:rPr>
              <a:t> and </a:t>
            </a:r>
            <a:r>
              <a:rPr lang="en-US" altLang="ja-JP" sz="2900" b="1" i="1" dirty="0">
                <a:solidFill>
                  <a:srgbClr val="C00000"/>
                </a:solidFill>
                <a:ea typeface="ＭＳ Ｐゴシック" pitchFamily="50" charset="-128"/>
              </a:rPr>
              <a:t>A</a:t>
            </a:r>
            <a:r>
              <a:rPr lang="en-US" altLang="ja-JP" sz="2900" b="1" dirty="0">
                <a:solidFill>
                  <a:srgbClr val="C00000"/>
                </a:solidFill>
                <a:ea typeface="ＭＳ Ｐゴシック" pitchFamily="50" charset="-128"/>
              </a:rPr>
              <a:t> is called a nuclide.</a:t>
            </a:r>
          </a:p>
          <a:p>
            <a:pPr algn="just" eaLnBrk="1" hangingPunct="1">
              <a:lnSpc>
                <a:spcPct val="120000"/>
              </a:lnSpc>
              <a:tabLst>
                <a:tab pos="1257300" algn="l"/>
              </a:tabLst>
            </a:pP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Z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characterizes a chemical element.</a:t>
            </a:r>
          </a:p>
          <a:p>
            <a:pPr algn="just" eaLnBrk="1" hangingPunct="1">
              <a:lnSpc>
                <a:spcPct val="120000"/>
              </a:lnSpc>
              <a:tabLst>
                <a:tab pos="1257300" algn="l"/>
              </a:tabLst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The dependence of the chemical properties on 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N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is negligible.</a:t>
            </a:r>
          </a:p>
          <a:p>
            <a:pPr algn="just">
              <a:lnSpc>
                <a:spcPct val="120000"/>
              </a:lnSpc>
            </a:pP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Nuclides with the same neutron number are called </a:t>
            </a:r>
            <a:r>
              <a:rPr lang="en-US" altLang="ja-JP" sz="2900" b="1" i="1" dirty="0">
                <a:solidFill>
                  <a:srgbClr val="C00000"/>
                </a:solidFill>
                <a:ea typeface="ＭＳ Ｐゴシック" pitchFamily="50" charset="-128"/>
              </a:rPr>
              <a:t>isotones</a:t>
            </a:r>
            <a:r>
              <a:rPr lang="en-US" altLang="ja-JP" sz="2900" b="1" dirty="0">
                <a:solidFill>
                  <a:srgbClr val="000000"/>
                </a:solidFill>
                <a:ea typeface="ＭＳ Ｐゴシック" pitchFamily="50" charset="-128"/>
              </a:rPr>
              <a:t> 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and the same value of </a:t>
            </a:r>
            <a:r>
              <a:rPr lang="en-US" altLang="ja-JP" sz="2900" i="1" dirty="0">
                <a:solidFill>
                  <a:srgbClr val="000000"/>
                </a:solidFill>
                <a:ea typeface="ＭＳ Ｐゴシック" pitchFamily="50" charset="-128"/>
              </a:rPr>
              <a:t>A</a:t>
            </a:r>
            <a:r>
              <a:rPr lang="en-US" altLang="ja-JP" sz="2900" dirty="0">
                <a:solidFill>
                  <a:srgbClr val="000000"/>
                </a:solidFill>
                <a:ea typeface="ＭＳ Ｐゴシック" pitchFamily="50" charset="-128"/>
              </a:rPr>
              <a:t> are called </a:t>
            </a:r>
            <a:r>
              <a:rPr lang="en-US" altLang="ja-JP" sz="2900" b="1" i="1" dirty="0">
                <a:solidFill>
                  <a:srgbClr val="C00000"/>
                </a:solidFill>
                <a:ea typeface="ＭＳ Ｐゴシック" pitchFamily="50" charset="-128"/>
              </a:rPr>
              <a:t>isobars</a:t>
            </a:r>
            <a:r>
              <a:rPr lang="en-US" altLang="ja-JP" sz="2900" b="1" dirty="0">
                <a:solidFill>
                  <a:srgbClr val="C00000"/>
                </a:solidFill>
                <a:ea typeface="ＭＳ Ｐゴシック" pitchFamily="50" charset="-128"/>
              </a:rPr>
              <a:t>.</a:t>
            </a:r>
            <a:r>
              <a:rPr lang="en-US" altLang="en-US" sz="2900" b="1" dirty="0"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altLang="en-US" sz="2900" b="1" dirty="0">
                <a:cs typeface="Times New Roman" pitchFamily="18" charset="0"/>
              </a:rPr>
              <a:t>Nuclei with the same A, but different Z are called </a:t>
            </a:r>
            <a:r>
              <a:rPr lang="en-US" altLang="en-US" sz="2900" b="1" dirty="0">
                <a:solidFill>
                  <a:srgbClr val="FF0000"/>
                </a:solidFill>
                <a:cs typeface="Times New Roman" pitchFamily="18" charset="0"/>
              </a:rPr>
              <a:t>isobars</a:t>
            </a:r>
            <a:r>
              <a:rPr lang="en-US" altLang="en-US" sz="2900" b="1" dirty="0">
                <a:cs typeface="Times New Roman" pitchFamily="18" charset="0"/>
              </a:rPr>
              <a:t>, while nuclei with the same number of n are known as </a:t>
            </a:r>
            <a:r>
              <a:rPr lang="en-US" altLang="en-US" sz="2900" b="1" dirty="0">
                <a:solidFill>
                  <a:srgbClr val="FF0000"/>
                </a:solidFill>
                <a:cs typeface="Times New Roman" pitchFamily="18" charset="0"/>
              </a:rPr>
              <a:t>isotones</a:t>
            </a:r>
            <a:endParaRPr lang="en-US" altLang="ja-JP" sz="2100" b="1" dirty="0">
              <a:solidFill>
                <a:srgbClr val="C00000"/>
              </a:solidFill>
              <a:ea typeface="ＭＳ Ｐゴシック" pitchFamily="50" charset="-128"/>
            </a:endParaRPr>
          </a:p>
        </p:txBody>
      </p:sp>
      <p:pic>
        <p:nvPicPr>
          <p:cNvPr id="13317" name="Picture 9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813754"/>
            <a:ext cx="558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Isotopes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077200" cy="5330825"/>
          </a:xfrm>
        </p:spPr>
        <p:txBody>
          <a:bodyPr>
            <a:normAutofit/>
          </a:bodyPr>
          <a:lstStyle/>
          <a:p>
            <a:pPr marL="274320" indent="-274320" algn="just" rtl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Nuclei with the same Z, but different A are called </a:t>
            </a:r>
            <a:r>
              <a:rPr lang="en-US" b="1" dirty="0">
                <a:solidFill>
                  <a:srgbClr val="FF0000"/>
                </a:solidFill>
              </a:rPr>
              <a:t>isotopes</a:t>
            </a:r>
            <a:r>
              <a:rPr lang="en-US" b="1" dirty="0"/>
              <a:t>. </a:t>
            </a:r>
          </a:p>
          <a:p>
            <a:pPr marL="274320" indent="-274320" algn="just" rtl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>
                <a:solidFill>
                  <a:srgbClr val="7030A0"/>
                </a:solidFill>
              </a:rPr>
              <a:t>A particular element with  a given Z may have isotopes of different mass numbers. Their nuclei contain the same number of protons and different number of neutrons.</a:t>
            </a:r>
            <a:r>
              <a:rPr lang="en-US" b="1" dirty="0"/>
              <a:t> </a:t>
            </a:r>
          </a:p>
          <a:p>
            <a:pPr marL="274320" indent="-274320" algn="just" rtl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J.J. Thomson was the first to discover stable isotopes of neon (Z=10), viz., </a:t>
            </a:r>
            <a:r>
              <a:rPr lang="en-US" b="1" baseline="30000" dirty="0"/>
              <a:t>20</a:t>
            </a:r>
            <a:r>
              <a:rPr lang="en-US" b="1" dirty="0"/>
              <a:t>Ne and </a:t>
            </a:r>
            <a:r>
              <a:rPr lang="en-US" b="1" baseline="30000" dirty="0"/>
              <a:t>22</a:t>
            </a:r>
            <a:r>
              <a:rPr lang="en-US" b="1" dirty="0"/>
              <a:t>Ne </a:t>
            </a:r>
          </a:p>
          <a:p>
            <a:pPr marL="274320" indent="-274320" algn="just" rtl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/>
              <a:t>Many elements have more than one stable isotope. </a:t>
            </a:r>
            <a:r>
              <a:rPr lang="en-US" b="1" dirty="0">
                <a:solidFill>
                  <a:srgbClr val="FF0000"/>
                </a:solidFill>
              </a:rPr>
              <a:t>Elements having more than one stable isotope in the natural state are mixtures of these isotopes in fixed proportions, known as their relative abundances .</a:t>
            </a:r>
          </a:p>
        </p:txBody>
      </p:sp>
    </p:spTree>
    <p:extLst>
      <p:ext uri="{BB962C8B-B14F-4D97-AF65-F5344CB8AC3E}">
        <p14:creationId xmlns:p14="http://schemas.microsoft.com/office/powerpoint/2010/main" val="375181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772400" cy="4873625"/>
          </a:xfrm>
        </p:spPr>
        <p:txBody>
          <a:bodyPr>
            <a:normAutofit/>
          </a:bodyPr>
          <a:lstStyle/>
          <a:p>
            <a:pPr>
              <a:tabLst>
                <a:tab pos="685800" algn="l"/>
              </a:tabLst>
            </a:pP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Hydrogen’s </a:t>
            </a:r>
            <a:r>
              <a:rPr lang="en-US" altLang="ja-JP" sz="2800" b="1" dirty="0">
                <a:solidFill>
                  <a:srgbClr val="000000"/>
                </a:solidFill>
                <a:ea typeface="ＭＳ Ｐゴシック" pitchFamily="50" charset="-128"/>
              </a:rPr>
              <a:t>isotopes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:</a:t>
            </a:r>
          </a:p>
          <a:p>
            <a:pPr lvl="1">
              <a:tabLst>
                <a:tab pos="685800" algn="l"/>
              </a:tabLst>
            </a:pPr>
            <a:r>
              <a:rPr lang="en-US" altLang="ja-JP" sz="2800" b="1" dirty="0">
                <a:solidFill>
                  <a:srgbClr val="000000"/>
                </a:solidFill>
                <a:ea typeface="ＭＳ Ｐゴシック" pitchFamily="50" charset="-128"/>
              </a:rPr>
              <a:t>Deuterium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: Heavy hydrogen. Has a neutron as well as a proton in its nucleus.</a:t>
            </a:r>
          </a:p>
          <a:p>
            <a:pPr lvl="1">
              <a:tabLst>
                <a:tab pos="685800" algn="l"/>
              </a:tabLst>
            </a:pPr>
            <a:r>
              <a:rPr lang="en-US" altLang="ja-JP" sz="2800" b="1" dirty="0">
                <a:solidFill>
                  <a:srgbClr val="000000"/>
                </a:solidFill>
                <a:ea typeface="ＭＳ Ｐゴシック" pitchFamily="50" charset="-128"/>
              </a:rPr>
              <a:t>Tritium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: Has two neutrons and one proton.</a:t>
            </a:r>
          </a:p>
          <a:p>
            <a:pPr lvl="1">
              <a:tabLst>
                <a:tab pos="685800" algn="l"/>
              </a:tabLst>
            </a:pPr>
            <a:endParaRPr lang="en-US" altLang="ja-JP" sz="2800" dirty="0">
              <a:solidFill>
                <a:srgbClr val="000000"/>
              </a:solidFill>
              <a:ea typeface="ＭＳ Ｐゴシック" pitchFamily="50" charset="-128"/>
            </a:endParaRPr>
          </a:p>
          <a:p>
            <a:pPr>
              <a:tabLst>
                <a:tab pos="685800" algn="l"/>
              </a:tabLst>
            </a:pP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The nuclei of the deuterium and tritium atoms are called </a:t>
            </a:r>
            <a:r>
              <a:rPr lang="en-US" altLang="ja-JP" sz="2800" i="1" dirty="0">
                <a:solidFill>
                  <a:srgbClr val="000000"/>
                </a:solidFill>
                <a:ea typeface="ＭＳ Ｐゴシック" pitchFamily="50" charset="-128"/>
              </a:rPr>
              <a:t>deuterons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 and </a:t>
            </a:r>
            <a:r>
              <a:rPr lang="en-US" altLang="ja-JP" sz="2800" i="1" dirty="0">
                <a:solidFill>
                  <a:srgbClr val="000000"/>
                </a:solidFill>
                <a:ea typeface="ＭＳ Ｐゴシック" pitchFamily="50" charset="-128"/>
              </a:rPr>
              <a:t>tritons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.</a:t>
            </a:r>
          </a:p>
          <a:p>
            <a:pPr>
              <a:tabLst>
                <a:tab pos="685800" algn="l"/>
              </a:tabLst>
            </a:pP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Atoms with the same </a:t>
            </a:r>
            <a:r>
              <a:rPr lang="en-US" altLang="ja-JP" sz="2800" i="1" dirty="0">
                <a:solidFill>
                  <a:srgbClr val="000000"/>
                </a:solidFill>
                <a:ea typeface="ＭＳ Ｐゴシック" pitchFamily="50" charset="-128"/>
              </a:rPr>
              <a:t>Z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, but different mass number </a:t>
            </a:r>
            <a:r>
              <a:rPr lang="en-US" altLang="ja-JP" sz="2800" i="1" dirty="0">
                <a:solidFill>
                  <a:srgbClr val="000000"/>
                </a:solidFill>
                <a:ea typeface="ＭＳ Ｐゴシック" pitchFamily="50" charset="-128"/>
              </a:rPr>
              <a:t>A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, are called </a:t>
            </a:r>
            <a:r>
              <a:rPr lang="en-US" altLang="ja-JP" sz="2800" b="1" dirty="0">
                <a:solidFill>
                  <a:srgbClr val="000000"/>
                </a:solidFill>
                <a:ea typeface="ＭＳ Ｐゴシック" pitchFamily="50" charset="-128"/>
              </a:rPr>
              <a:t>isotopes</a:t>
            </a:r>
            <a:r>
              <a:rPr lang="en-US" altLang="ja-JP" sz="2800" dirty="0">
                <a:solidFill>
                  <a:srgbClr val="000000"/>
                </a:solidFill>
                <a:ea typeface="ＭＳ Ｐゴシック" pitchFamily="50" charset="-128"/>
              </a:rPr>
              <a:t>.</a:t>
            </a:r>
          </a:p>
          <a:p>
            <a:pPr algn="just" rtl="0"/>
            <a:endParaRPr lang="ar-SA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13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6527</TotalTime>
  <Words>1131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Rounded MT Bold</vt:lpstr>
      <vt:lpstr>Calibri</vt:lpstr>
      <vt:lpstr>Century Schoolbook</vt:lpstr>
      <vt:lpstr>Wingdings</vt:lpstr>
      <vt:lpstr>Wingdings 2</vt:lpstr>
      <vt:lpstr>Oriel</vt:lpstr>
      <vt:lpstr>معادلة</vt:lpstr>
      <vt:lpstr> UNIT-II  nuclear chemistry</vt:lpstr>
      <vt:lpstr>Composition of the nucleus</vt:lpstr>
      <vt:lpstr>PowerPoint Presentation</vt:lpstr>
      <vt:lpstr>Mass number and Atomic number</vt:lpstr>
      <vt:lpstr>Nuclear Size</vt:lpstr>
      <vt:lpstr>PowerPoint Presentation</vt:lpstr>
      <vt:lpstr>Nuclear Properties</vt:lpstr>
      <vt:lpstr>Isotopes</vt:lpstr>
      <vt:lpstr>PowerPoint Presentation</vt:lpstr>
      <vt:lpstr>Nuclear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jannathul firdhouse</cp:lastModifiedBy>
  <cp:revision>136</cp:revision>
  <dcterms:created xsi:type="dcterms:W3CDTF">2015-09-07T17:24:58Z</dcterms:created>
  <dcterms:modified xsi:type="dcterms:W3CDTF">2021-01-26T14:31:16Z</dcterms:modified>
</cp:coreProperties>
</file>