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11" r:id="rId3"/>
    <p:sldId id="414" r:id="rId4"/>
    <p:sldId id="468" r:id="rId5"/>
    <p:sldId id="470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71" r:id="rId17"/>
    <p:sldId id="41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26" y="-3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A754-9980-46EF-BE23-45EDE056DBB4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D423-B23A-479C-A100-EB58A90062F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44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FBB3F-0071-4940-894D-66DE56799797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56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A590-5012-4EC6-BCF0-75A8B975F34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10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FCAC-8892-447B-8AFB-A9A64B7DDD6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10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E06B-2167-468C-B4BF-D8A15FBDE546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75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CC8FC-B5B0-479B-8158-A0F7CBCBA85B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47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B279-7886-4A08-8A92-5E5F7BF672D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95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5ED6F-F648-4E33-B836-132367F2F97D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61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BE47-A388-4E78-9932-EF3333073BA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9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5467-F4D6-412E-9FAE-16F3FD73E13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C241-1C4C-46FA-AC96-4FE40C3B75C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64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585D-3485-48DE-9837-95A3BD93736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9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E9D3-8BBA-40C6-8B0B-DC6B6CABA998}" type="datetimeFigureOut">
              <a:rPr lang="en-IN" smtClean="0"/>
              <a:pPr/>
              <a:t>26-01-2021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EA3C-0FD4-4A56-8428-BAC43689874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939C-E117-4843-9EB9-801461233B1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26-01-2021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EA3C-0FD4-4A56-8428-BAC43689874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2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7984" y="188640"/>
            <a:ext cx="8712968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 smtClean="0">
                <a:latin typeface="Comic Sans MS" pitchFamily="66" charset="0"/>
              </a:rPr>
              <a:t>ALKALOIDS </a:t>
            </a:r>
            <a:r>
              <a:rPr lang="en-US" sz="3600" b="1" dirty="0" smtClean="0">
                <a:latin typeface="Comic Sans MS" pitchFamily="66" charset="0"/>
              </a:rPr>
              <a:t>AND ANTIBIOTICS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46116" y="4152880"/>
            <a:ext cx="6056704" cy="23762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000" b="1" dirty="0" smtClean="0">
                <a:latin typeface="Comic Sans MS" pitchFamily="66" charset="0"/>
              </a:rPr>
              <a:t>Presented by</a:t>
            </a:r>
          </a:p>
          <a:p>
            <a:pPr marL="0" indent="0" algn="ctr">
              <a:buNone/>
            </a:pPr>
            <a:r>
              <a:rPr lang="en-IN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Dr.</a:t>
            </a:r>
            <a:r>
              <a:rPr lang="en-IN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M.P. KESAVAN M.Sc., Ph.D.,</a:t>
            </a:r>
          </a:p>
          <a:p>
            <a:pPr marL="0" indent="0" algn="ctr">
              <a:buNone/>
            </a:pPr>
            <a:r>
              <a:rPr lang="en-IN" sz="2000" b="1" dirty="0" smtClean="0">
                <a:solidFill>
                  <a:srgbClr val="002060"/>
                </a:solidFill>
                <a:latin typeface="Comic Sans MS" pitchFamily="66" charset="0"/>
              </a:rPr>
              <a:t>Assistant Professor</a:t>
            </a:r>
          </a:p>
          <a:p>
            <a:pPr marL="0" indent="0" algn="ctr">
              <a:buNone/>
            </a:pPr>
            <a:r>
              <a:rPr lang="en-IN" sz="2000" b="1" dirty="0" smtClean="0">
                <a:solidFill>
                  <a:srgbClr val="002060"/>
                </a:solidFill>
                <a:latin typeface="Comic Sans MS" pitchFamily="66" charset="0"/>
              </a:rPr>
              <a:t>Department of Chemistry</a:t>
            </a:r>
          </a:p>
          <a:p>
            <a:pPr marL="0" indent="0" algn="ctr">
              <a:buNone/>
            </a:pPr>
            <a:r>
              <a:rPr lang="en-IN" sz="2000" b="1" dirty="0" smtClean="0">
                <a:solidFill>
                  <a:srgbClr val="002060"/>
                </a:solidFill>
                <a:latin typeface="Comic Sans MS" pitchFamily="66" charset="0"/>
              </a:rPr>
              <a:t>HKRH College</a:t>
            </a:r>
          </a:p>
          <a:p>
            <a:pPr marL="0" indent="0" algn="ctr">
              <a:buNone/>
            </a:pPr>
            <a:r>
              <a:rPr lang="en-IN" sz="2000" b="1" dirty="0" err="1" smtClean="0">
                <a:solidFill>
                  <a:srgbClr val="002060"/>
                </a:solidFill>
                <a:latin typeface="Comic Sans MS" pitchFamily="66" charset="0"/>
              </a:rPr>
              <a:t>Uthamapalayam</a:t>
            </a:r>
            <a:r>
              <a:rPr lang="en-IN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en-IN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1" y="1508764"/>
            <a:ext cx="3162246" cy="237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212442" cy="239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10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ANTIBIOTICS</a:t>
            </a: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99" y="764704"/>
            <a:ext cx="5152051" cy="50295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I. On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the basis of mechanism of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action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3" y="1317653"/>
            <a:ext cx="87849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1588" lvl="0" indent="-342900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Protein Synthesis inhibitor </a:t>
            </a:r>
            <a:r>
              <a:rPr lang="en-US" sz="2000" dirty="0" err="1" smtClean="0">
                <a:solidFill>
                  <a:prstClr val="black"/>
                </a:solidFill>
              </a:rPr>
              <a:t>Eg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</a:rPr>
              <a:t>Tetracyclines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1271588" lvl="0" indent="-342900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Cell </a:t>
            </a:r>
            <a:r>
              <a:rPr lang="en-US" sz="2000" dirty="0">
                <a:solidFill>
                  <a:prstClr val="black"/>
                </a:solidFill>
              </a:rPr>
              <a:t>wall Synthesis inhibitor </a:t>
            </a:r>
            <a:r>
              <a:rPr lang="en-US" sz="2000" dirty="0" err="1">
                <a:solidFill>
                  <a:prstClr val="black"/>
                </a:solidFill>
              </a:rPr>
              <a:t>Eg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</a:rPr>
              <a:t>Pencillins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1271588" lvl="0" indent="-342900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DNA Synthesis </a:t>
            </a:r>
            <a:r>
              <a:rPr lang="en-US" sz="2000" dirty="0">
                <a:solidFill>
                  <a:prstClr val="black"/>
                </a:solidFill>
              </a:rPr>
              <a:t>inhibitor </a:t>
            </a:r>
            <a:r>
              <a:rPr lang="en-US" sz="2000" dirty="0" err="1">
                <a:solidFill>
                  <a:prstClr val="black"/>
                </a:solidFill>
              </a:rPr>
              <a:t>Eg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</a:rPr>
              <a:t>Fluoroquinolones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1271588" lvl="0" indent="-342900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RNA Synthesis </a:t>
            </a:r>
            <a:r>
              <a:rPr lang="en-US" sz="2000" dirty="0">
                <a:solidFill>
                  <a:prstClr val="black"/>
                </a:solidFill>
              </a:rPr>
              <a:t>inhibitor </a:t>
            </a:r>
            <a:r>
              <a:rPr lang="en-US" sz="2000" dirty="0" err="1">
                <a:solidFill>
                  <a:prstClr val="black"/>
                </a:solidFill>
              </a:rPr>
              <a:t>Eg</a:t>
            </a:r>
            <a:r>
              <a:rPr lang="en-US" sz="2000" dirty="0">
                <a:solidFill>
                  <a:prstClr val="black"/>
                </a:solidFill>
              </a:rPr>
              <a:t>: </a:t>
            </a:r>
            <a:r>
              <a:rPr lang="en-US" sz="2000" dirty="0" smtClean="0">
                <a:solidFill>
                  <a:prstClr val="black"/>
                </a:solidFill>
              </a:rPr>
              <a:t>Rifampin</a:t>
            </a:r>
          </a:p>
          <a:p>
            <a:pPr marL="1271588" lvl="0" indent="-342900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</a:t>
            </a:r>
            <a:r>
              <a:rPr lang="en-US" sz="2000" dirty="0" smtClean="0">
                <a:solidFill>
                  <a:prstClr val="black"/>
                </a:solidFill>
              </a:rPr>
              <a:t>olic </a:t>
            </a:r>
            <a:r>
              <a:rPr lang="en-US" sz="2000" dirty="0">
                <a:solidFill>
                  <a:prstClr val="black"/>
                </a:solidFill>
              </a:rPr>
              <a:t>acid inhibitor </a:t>
            </a:r>
            <a:r>
              <a:rPr lang="en-US" sz="2000" dirty="0" err="1">
                <a:solidFill>
                  <a:prstClr val="black"/>
                </a:solidFill>
              </a:rPr>
              <a:t>Eg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  <a:r>
              <a:rPr lang="en-US" sz="2000" dirty="0" smtClean="0">
                <a:solidFill>
                  <a:prstClr val="black"/>
                </a:solidFill>
              </a:rPr>
              <a:t>Sulfonamides</a:t>
            </a:r>
          </a:p>
          <a:p>
            <a:pPr marL="1271588" lvl="0" indent="-342900" algn="just"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Mycolic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acid Synthesis inhibitor </a:t>
            </a:r>
            <a:r>
              <a:rPr lang="en-US" sz="2000" dirty="0" err="1">
                <a:solidFill>
                  <a:prstClr val="black"/>
                </a:solidFill>
              </a:rPr>
              <a:t>Eg</a:t>
            </a:r>
            <a:r>
              <a:rPr lang="en-US" sz="2000" dirty="0">
                <a:solidFill>
                  <a:prstClr val="black"/>
                </a:solidFill>
              </a:rPr>
              <a:t>. Isoniazid</a:t>
            </a:r>
          </a:p>
        </p:txBody>
      </p:sp>
    </p:spTree>
    <p:extLst>
      <p:ext uri="{BB962C8B-B14F-4D97-AF65-F5344CB8AC3E}">
        <p14:creationId xmlns:p14="http://schemas.microsoft.com/office/powerpoint/2010/main" val="53258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ANTIBIOTICS</a:t>
            </a: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99" y="764704"/>
            <a:ext cx="5291513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 On the basis of spectrum of activity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2132856"/>
            <a:ext cx="8784976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The broad spectrum antibiotics refers to </a:t>
            </a:r>
            <a:r>
              <a:rPr lang="en-US" sz="2000" dirty="0" smtClean="0">
                <a:solidFill>
                  <a:prstClr val="black"/>
                </a:solidFill>
              </a:rPr>
              <a:t>an antibiotics that are act </a:t>
            </a:r>
            <a:r>
              <a:rPr lang="en-US" sz="2000" dirty="0">
                <a:solidFill>
                  <a:prstClr val="black"/>
                </a:solidFill>
              </a:rPr>
              <a:t>against a wide range </a:t>
            </a:r>
            <a:r>
              <a:rPr lang="en-US" sz="2000" dirty="0" smtClean="0">
                <a:solidFill>
                  <a:prstClr val="black"/>
                </a:solidFill>
              </a:rPr>
              <a:t>of disease </a:t>
            </a:r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causing </a:t>
            </a:r>
            <a:r>
              <a:rPr lang="en-US" sz="2000" dirty="0">
                <a:solidFill>
                  <a:prstClr val="black"/>
                </a:solidFill>
              </a:rPr>
              <a:t>microorganisms.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3" y="1473806"/>
            <a:ext cx="3526606" cy="502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Broad spectrum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antibiotics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99" y="4193793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Tetracycline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Chlorampenicol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Amoxicillin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Erythromycin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99" y="3534743"/>
            <a:ext cx="1330492" cy="502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85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ANTIBIOTICS</a:t>
            </a: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99" y="764704"/>
            <a:ext cx="6120265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 On the basis of spectrum of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activity (</a:t>
            </a:r>
            <a:r>
              <a:rPr lang="en-US" sz="2000" b="1" dirty="0" err="1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cont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)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3" y="2132856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The </a:t>
            </a:r>
            <a:r>
              <a:rPr lang="en-US" sz="2000" dirty="0" smtClean="0">
                <a:solidFill>
                  <a:prstClr val="black"/>
                </a:solidFill>
              </a:rPr>
              <a:t>narrow </a:t>
            </a:r>
            <a:r>
              <a:rPr lang="en-US" sz="2000" dirty="0">
                <a:solidFill>
                  <a:prstClr val="black"/>
                </a:solidFill>
              </a:rPr>
              <a:t>spectrum antibiotics refers to </a:t>
            </a:r>
            <a:r>
              <a:rPr lang="en-US" sz="2000" dirty="0" smtClean="0">
                <a:solidFill>
                  <a:prstClr val="black"/>
                </a:solidFill>
              </a:rPr>
              <a:t>an antibiotics that are act </a:t>
            </a:r>
            <a:r>
              <a:rPr lang="en-US" sz="2000" dirty="0">
                <a:solidFill>
                  <a:prstClr val="black"/>
                </a:solidFill>
              </a:rPr>
              <a:t>against a </a:t>
            </a:r>
            <a:r>
              <a:rPr lang="en-US" sz="2000" dirty="0" smtClean="0">
                <a:solidFill>
                  <a:prstClr val="black"/>
                </a:solidFill>
              </a:rPr>
              <a:t>narrow </a:t>
            </a:r>
            <a:r>
              <a:rPr lang="en-US" sz="2000" dirty="0">
                <a:solidFill>
                  <a:prstClr val="black"/>
                </a:solidFill>
              </a:rPr>
              <a:t>range </a:t>
            </a:r>
            <a:r>
              <a:rPr lang="en-US" sz="2000" dirty="0" smtClean="0">
                <a:solidFill>
                  <a:prstClr val="black"/>
                </a:solidFill>
              </a:rPr>
              <a:t>of disease </a:t>
            </a:r>
            <a:r>
              <a:rPr lang="en-US" sz="2000" dirty="0">
                <a:solidFill>
                  <a:prstClr val="black"/>
                </a:solidFill>
              </a:rPr>
              <a:t>- </a:t>
            </a:r>
            <a:r>
              <a:rPr lang="en-US" sz="2000" dirty="0" smtClean="0">
                <a:solidFill>
                  <a:prstClr val="black"/>
                </a:solidFill>
              </a:rPr>
              <a:t>causing </a:t>
            </a:r>
            <a:r>
              <a:rPr lang="en-US" sz="2000" dirty="0">
                <a:solidFill>
                  <a:prstClr val="black"/>
                </a:solidFill>
              </a:rPr>
              <a:t>microorganisms.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3" y="1473806"/>
            <a:ext cx="3720570" cy="5029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Narrow spectrum 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antibiotics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99" y="4193793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Pencillin</a:t>
            </a:r>
            <a:r>
              <a:rPr lang="en-US" sz="2000" dirty="0" smtClean="0">
                <a:solidFill>
                  <a:prstClr val="black"/>
                </a:solidFill>
              </a:rPr>
              <a:t>-G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C</a:t>
            </a:r>
            <a:r>
              <a:rPr lang="en-US" sz="2000" dirty="0" err="1" smtClean="0">
                <a:solidFill>
                  <a:prstClr val="black"/>
                </a:solidFill>
              </a:rPr>
              <a:t>loxacillin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Vancomycin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Fluxacillin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99" y="3534743"/>
            <a:ext cx="1330492" cy="502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594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ANTIBIOTICS</a:t>
            </a: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99" y="764704"/>
            <a:ext cx="4764125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III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 On the basis of mode of 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2132856"/>
            <a:ext cx="8784976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А bacteriostatic agent is a biological (or) chemical agent that </a:t>
            </a:r>
            <a:r>
              <a:rPr lang="en-US" sz="2000" dirty="0">
                <a:solidFill>
                  <a:prstClr val="black"/>
                </a:solidFill>
              </a:rPr>
              <a:t>stops bacteria from </a:t>
            </a:r>
            <a:r>
              <a:rPr lang="en-US" sz="2000" dirty="0" smtClean="0">
                <a:solidFill>
                  <a:prstClr val="black"/>
                </a:solidFill>
              </a:rPr>
              <a:t>reproducing, while </a:t>
            </a:r>
            <a:r>
              <a:rPr lang="en-US" sz="2000" dirty="0">
                <a:solidFill>
                  <a:prstClr val="black"/>
                </a:solidFill>
              </a:rPr>
              <a:t>not necessarily killing them otherwise.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3" y="1473806"/>
            <a:ext cx="3331040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Bacteriostatic antibiotics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99" y="4193793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Tetracyclin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C</a:t>
            </a:r>
            <a:r>
              <a:rPr lang="en-US" sz="2000" dirty="0" err="1" smtClean="0">
                <a:solidFill>
                  <a:prstClr val="black"/>
                </a:solidFill>
              </a:rPr>
              <a:t>hlorampenicol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Erythromycin 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Lincomycin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99" y="3534743"/>
            <a:ext cx="1330492" cy="502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56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ANTIBIOTICS</a:t>
            </a: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99" y="764704"/>
            <a:ext cx="4764125" cy="55399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III</a:t>
            </a: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. On the basis of mode of 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213285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А </a:t>
            </a:r>
            <a:r>
              <a:rPr lang="en-US" sz="2000" dirty="0" smtClean="0">
                <a:solidFill>
                  <a:prstClr val="black"/>
                </a:solidFill>
              </a:rPr>
              <a:t>bactericidal </a:t>
            </a:r>
            <a:r>
              <a:rPr lang="en-US" sz="2000" dirty="0">
                <a:solidFill>
                  <a:prstClr val="black"/>
                </a:solidFill>
              </a:rPr>
              <a:t>agent is a </a:t>
            </a:r>
            <a:r>
              <a:rPr lang="en-US" sz="2000" dirty="0" smtClean="0">
                <a:solidFill>
                  <a:prstClr val="black"/>
                </a:solidFill>
              </a:rPr>
              <a:t>biological (or) chemical agent that kills the bacteria.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473806"/>
            <a:ext cx="3052118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Bactericidal antibiotics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99" y="372801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</a:rPr>
              <a:t>Pencillin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Erythromycin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Aminoglycosides  </a:t>
            </a:r>
          </a:p>
          <a:p>
            <a:pPr marL="1258888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ephalosporin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999" y="3068960"/>
            <a:ext cx="1330492" cy="5029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Examples</a:t>
            </a:r>
            <a:endParaRPr lang="en-US" sz="20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44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7351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References</a:t>
            </a:r>
          </a:p>
          <a:p>
            <a:pPr marL="457200" lvl="0" indent="-457200" algn="just">
              <a:lnSpc>
                <a:spcPct val="200000"/>
              </a:lnSpc>
              <a:buAutoNum type="arabicPeriod"/>
            </a:pPr>
            <a:r>
              <a:rPr lang="en-US" sz="2000" dirty="0">
                <a:latin typeface="Comic Sans MS" pitchFamily="66" charset="0"/>
              </a:rPr>
              <a:t>K.W. </a:t>
            </a:r>
            <a:r>
              <a:rPr lang="en-US" sz="2000" dirty="0" err="1">
                <a:latin typeface="Comic Sans MS" pitchFamily="66" charset="0"/>
              </a:rPr>
              <a:t>Bently</a:t>
            </a:r>
            <a:r>
              <a:rPr lang="en-US" sz="2000" dirty="0">
                <a:latin typeface="Comic Sans MS" pitchFamily="66" charset="0"/>
              </a:rPr>
              <a:t>, Alkaloids, </a:t>
            </a:r>
            <a:r>
              <a:rPr lang="en-US" sz="2000" dirty="0" err="1">
                <a:latin typeface="Comic Sans MS" pitchFamily="66" charset="0"/>
              </a:rPr>
              <a:t>Vol</a:t>
            </a:r>
            <a:r>
              <a:rPr lang="en-US" sz="2000" dirty="0">
                <a:latin typeface="Comic Sans MS" pitchFamily="66" charset="0"/>
              </a:rPr>
              <a:t> I &amp; II, </a:t>
            </a:r>
            <a:r>
              <a:rPr lang="en-US" sz="2000" dirty="0" err="1">
                <a:latin typeface="Comic Sans MS" pitchFamily="66" charset="0"/>
              </a:rPr>
              <a:t>Intersicence</a:t>
            </a:r>
            <a:r>
              <a:rPr lang="en-US" sz="2000" dirty="0">
                <a:latin typeface="Comic Sans MS" pitchFamily="66" charset="0"/>
              </a:rPr>
              <a:t>, 1957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marL="457200" lvl="0" indent="-457200" algn="just">
              <a:lnSpc>
                <a:spcPct val="200000"/>
              </a:lnSpc>
              <a:buAutoNum type="arabicPeriod"/>
            </a:pPr>
            <a:r>
              <a:rPr lang="en-US" sz="2000" dirty="0" smtClean="0">
                <a:latin typeface="Comic Sans MS" pitchFamily="66" charset="0"/>
              </a:rPr>
              <a:t>I</a:t>
            </a:r>
            <a:r>
              <a:rPr lang="en-US" sz="2000" dirty="0">
                <a:latin typeface="Comic Sans MS" pitchFamily="66" charset="0"/>
              </a:rPr>
              <a:t>. L. </a:t>
            </a:r>
            <a:r>
              <a:rPr lang="en-US" sz="2000" dirty="0" err="1">
                <a:latin typeface="Comic Sans MS" pitchFamily="66" charset="0"/>
              </a:rPr>
              <a:t>FInar</a:t>
            </a:r>
            <a:r>
              <a:rPr lang="en-US" sz="2000" dirty="0">
                <a:latin typeface="Comic Sans MS" pitchFamily="66" charset="0"/>
              </a:rPr>
              <a:t>, Organic chemistry, Vol. II. ELBS, 1975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8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" t="12285" r="7530" b="18000"/>
          <a:stretch/>
        </p:blipFill>
        <p:spPr bwMode="auto">
          <a:xfrm>
            <a:off x="1995585" y="2950447"/>
            <a:ext cx="5198550" cy="37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18061" r="14001" b="25261"/>
          <a:stretch/>
        </p:blipFill>
        <p:spPr bwMode="auto">
          <a:xfrm>
            <a:off x="3177560" y="476672"/>
            <a:ext cx="2834600" cy="212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2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ALKALOIDS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99" y="764704"/>
            <a:ext cx="1452321" cy="5055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Definition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285003"/>
            <a:ext cx="877049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7145" lvl="0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A class of nitrogenous organic compounds of plant origin which have pronounced physiological actions on humans. They include many drugs (morphine, quinine) and poisons (atropine, coniine).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22826" r="6390" b="8053"/>
          <a:stretch/>
        </p:blipFill>
        <p:spPr bwMode="auto">
          <a:xfrm>
            <a:off x="1760241" y="2996952"/>
            <a:ext cx="5623520" cy="335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65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ALKALOIDS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99" y="764704"/>
            <a:ext cx="3220433" cy="5055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True (Typical) alkaloids 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345992"/>
            <a:ext cx="877049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7145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The alkaloids that are derived from amino acids and have nitrogen in a heterocyclic ring. </a:t>
            </a:r>
            <a:endParaRPr lang="en-US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17145" algn="just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ea typeface="Calibri"/>
                <a:cs typeface="Times New Roman"/>
              </a:rPr>
              <a:t>Example</a:t>
            </a:r>
          </a:p>
          <a:p>
            <a:pPr marL="1143000" marR="17145" indent="-2889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Atropine</a:t>
            </a: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999" y="3573016"/>
            <a:ext cx="2008563" cy="5055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Proto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alkaloids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3" y="4154304"/>
            <a:ext cx="877049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7145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The alkaloids that are derived from amino acids and do not have nitrogen in a heterocyclic ring. </a:t>
            </a:r>
            <a:endParaRPr lang="en-US" sz="20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17145" algn="just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Example</a:t>
            </a:r>
            <a:endParaRPr lang="en-US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0" marR="17145" indent="-2889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Ephedrine</a:t>
            </a:r>
          </a:p>
        </p:txBody>
      </p:sp>
    </p:spTree>
    <p:extLst>
      <p:ext uri="{BB962C8B-B14F-4D97-AF65-F5344CB8AC3E}">
        <p14:creationId xmlns:p14="http://schemas.microsoft.com/office/powerpoint/2010/main" val="136846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CLASSIFICATION OF ALKALOIDS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3999" y="764704"/>
            <a:ext cx="2181687" cy="5055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Pseudo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alkaloids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3" y="1345992"/>
            <a:ext cx="877049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7145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The alkaloids that are not derived from amino acids but have nitrogen in a heterocyclic ring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.</a:t>
            </a:r>
          </a:p>
          <a:p>
            <a:pPr marR="17145" algn="just">
              <a:lnSpc>
                <a:spcPct val="150000"/>
              </a:lnSpc>
            </a:pPr>
            <a:r>
              <a:rPr lang="en-US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Example</a:t>
            </a:r>
            <a:endParaRPr lang="en-US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0" marR="17145" indent="-28892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Caffeine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999" y="3573016"/>
            <a:ext cx="1995739" cy="50558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False </a:t>
            </a:r>
            <a:r>
              <a:rPr lang="en-US" sz="20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alkaloids</a:t>
            </a: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3" y="4154304"/>
            <a:ext cx="8770490" cy="9679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7145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The alkaloids that are non alkaloids give false positive reaction with </a:t>
            </a:r>
            <a:r>
              <a:rPr lang="en-US" sz="2000" dirty="0" err="1">
                <a:solidFill>
                  <a:prstClr val="black"/>
                </a:solidFill>
                <a:ea typeface="Calibri"/>
                <a:cs typeface="Times New Roman"/>
              </a:rPr>
              <a:t>alkaloidal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a typeface="Calibri"/>
                <a:cs typeface="Times New Roman"/>
              </a:rPr>
              <a:t>reagents.</a:t>
            </a:r>
            <a:endParaRPr lang="en-US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16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General Methods of Extraction and Isolation of Alkaloids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908720"/>
            <a:ext cx="8784976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dirty="0">
                <a:solidFill>
                  <a:prstClr val="black"/>
                </a:solidFill>
              </a:rPr>
              <a:t>The general methods of extraction of alkaloids from the plant sources followed five steps namely,</a:t>
            </a:r>
          </a:p>
          <a:p>
            <a:pPr marL="2286000" lvl="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Sample preparation</a:t>
            </a:r>
          </a:p>
          <a:p>
            <a:pPr marL="2286000" lvl="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Liberation of free </a:t>
            </a:r>
            <a:r>
              <a:rPr lang="en-US" sz="2000" dirty="0" err="1">
                <a:solidFill>
                  <a:srgbClr val="FF0000"/>
                </a:solidFill>
              </a:rPr>
              <a:t>alkaloidal</a:t>
            </a:r>
            <a:r>
              <a:rPr lang="en-US" sz="2000" dirty="0">
                <a:solidFill>
                  <a:srgbClr val="FF0000"/>
                </a:solidFill>
              </a:rPr>
              <a:t> base</a:t>
            </a:r>
          </a:p>
          <a:p>
            <a:pPr marL="2286000" lvl="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Extraction of </a:t>
            </a:r>
            <a:r>
              <a:rPr lang="en-US" sz="2000" dirty="0" err="1">
                <a:solidFill>
                  <a:srgbClr val="FF0000"/>
                </a:solidFill>
              </a:rPr>
              <a:t>alkaloidal</a:t>
            </a:r>
            <a:r>
              <a:rPr lang="en-US" sz="2000" dirty="0">
                <a:solidFill>
                  <a:srgbClr val="FF0000"/>
                </a:solidFill>
              </a:rPr>
              <a:t> base with organic solvent</a:t>
            </a:r>
          </a:p>
          <a:p>
            <a:pPr marL="2286000" lvl="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Purification of crude </a:t>
            </a:r>
            <a:r>
              <a:rPr lang="en-US" sz="2000" dirty="0" err="1">
                <a:solidFill>
                  <a:srgbClr val="FF0000"/>
                </a:solidFill>
              </a:rPr>
              <a:t>alkaloidal</a:t>
            </a:r>
            <a:r>
              <a:rPr lang="en-US" sz="2000" dirty="0">
                <a:solidFill>
                  <a:srgbClr val="FF0000"/>
                </a:solidFill>
              </a:rPr>
              <a:t> extract</a:t>
            </a:r>
          </a:p>
          <a:p>
            <a:pPr marL="2286000" lvl="0" indent="-4572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Fractionation of crude alkaloids</a:t>
            </a:r>
          </a:p>
        </p:txBody>
      </p:sp>
    </p:spTree>
    <p:extLst>
      <p:ext uri="{BB962C8B-B14F-4D97-AF65-F5344CB8AC3E}">
        <p14:creationId xmlns:p14="http://schemas.microsoft.com/office/powerpoint/2010/main" val="28223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General Methods of Extraction and Isolation of Alkaloids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 t="5206" r="11539" b="7184"/>
          <a:stretch/>
        </p:blipFill>
        <p:spPr bwMode="auto">
          <a:xfrm>
            <a:off x="1268017" y="724654"/>
            <a:ext cx="6607968" cy="592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General Properties of Alkaloids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" y="908720"/>
            <a:ext cx="8784976" cy="493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Alkaloids are </a:t>
            </a:r>
            <a:r>
              <a:rPr lang="en-US" sz="2000" dirty="0" err="1">
                <a:solidFill>
                  <a:prstClr val="black"/>
                </a:solidFill>
              </a:rPr>
              <a:t>colourless</a:t>
            </a:r>
            <a:r>
              <a:rPr lang="en-US" sz="2000" dirty="0">
                <a:solidFill>
                  <a:prstClr val="black"/>
                </a:solidFill>
              </a:rPr>
              <a:t>, crystalline, non-volatile, solids; a few such as coniine and nicotine are liquids and a few even </a:t>
            </a:r>
            <a:r>
              <a:rPr lang="en-US" sz="2000" dirty="0" err="1">
                <a:solidFill>
                  <a:prstClr val="black"/>
                </a:solidFill>
              </a:rPr>
              <a:t>coloured</a:t>
            </a:r>
            <a:r>
              <a:rPr lang="en-US" sz="2000" dirty="0">
                <a:solidFill>
                  <a:prstClr val="black"/>
                </a:solidFill>
              </a:rPr>
              <a:t>, viz. </a:t>
            </a:r>
            <a:r>
              <a:rPr lang="en-US" sz="2000" dirty="0" err="1">
                <a:solidFill>
                  <a:prstClr val="black"/>
                </a:solidFill>
              </a:rPr>
              <a:t>berberine</a:t>
            </a:r>
            <a:r>
              <a:rPr lang="en-US" sz="2000" dirty="0">
                <a:solidFill>
                  <a:prstClr val="black"/>
                </a:solidFill>
              </a:rPr>
              <a:t> is yellow. </a:t>
            </a:r>
          </a:p>
          <a:p>
            <a:pPr marL="342900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The free bases (i.e. alkaloids themselves) are insoluble in water but soluble in most of the organic solvents. Most of the alkaloids are laevorotatory (optically active), although a few are dextrorotatory (e.g. coniine), while a few are even optically inactive, viz. </a:t>
            </a:r>
            <a:r>
              <a:rPr lang="en-US" sz="2000" dirty="0" err="1">
                <a:solidFill>
                  <a:prstClr val="black"/>
                </a:solidFill>
              </a:rPr>
              <a:t>papaverine</a:t>
            </a:r>
            <a:r>
              <a:rPr lang="en-US" sz="2000" dirty="0">
                <a:solidFill>
                  <a:prstClr val="black"/>
                </a:solidFill>
              </a:rPr>
              <a:t>. </a:t>
            </a:r>
          </a:p>
          <a:p>
            <a:pPr marL="342900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Generally, the alkaloids are bitter in taste and have pronounced physiological activity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764704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Although many of the alkaloids possess curative properties and are of great value in medicine, they are powerful poisons.</a:t>
            </a:r>
          </a:p>
          <a:p>
            <a:pPr marL="342900" lvl="0" indent="-342900" algn="just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Chemically, the alkaloids are generally basic in nature and precipitated out by the common alkaloid reagents.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General Properties of Alkaloids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771" y="3584104"/>
            <a:ext cx="3878460" cy="290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3" y="116632"/>
            <a:ext cx="8784976" cy="588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R="17145" lvl="0"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ANTIBIOTICS</a:t>
            </a:r>
            <a:endParaRPr lang="en-US" sz="2400" b="1" dirty="0">
              <a:solidFill>
                <a:prstClr val="black"/>
              </a:solidFill>
              <a:latin typeface="Comic Sans MS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999" y="764704"/>
            <a:ext cx="1399422" cy="50295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R="17145" lvl="0">
              <a:lnSpc>
                <a:spcPct val="150000"/>
              </a:lnSpc>
            </a:pPr>
            <a:r>
              <a:rPr lang="en-US" sz="2000" b="1" dirty="0">
                <a:solidFill>
                  <a:prstClr val="black"/>
                </a:solidFill>
                <a:latin typeface="Comic Sans MS"/>
                <a:ea typeface="Calibri"/>
                <a:cs typeface="Times New Roman"/>
              </a:rPr>
              <a:t>Definition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3" y="1360161"/>
            <a:ext cx="8784976" cy="18528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Antibiotics are </a:t>
            </a:r>
            <a:r>
              <a:rPr lang="en-US" sz="2000" dirty="0">
                <a:solidFill>
                  <a:prstClr val="black"/>
                </a:solidFill>
              </a:rPr>
              <a:t>specific chemical substances </a:t>
            </a:r>
            <a:r>
              <a:rPr lang="en-US" sz="2000" dirty="0" smtClean="0">
                <a:solidFill>
                  <a:prstClr val="black"/>
                </a:solidFill>
              </a:rPr>
              <a:t>derived from (or) </a:t>
            </a:r>
            <a:r>
              <a:rPr lang="en-US" sz="2000" dirty="0">
                <a:solidFill>
                  <a:prstClr val="black"/>
                </a:solidFill>
              </a:rPr>
              <a:t>produced by living </a:t>
            </a:r>
            <a:r>
              <a:rPr lang="en-US" sz="2000" dirty="0" smtClean="0">
                <a:solidFill>
                  <a:prstClr val="black"/>
                </a:solidFill>
              </a:rPr>
              <a:t>organisms </a:t>
            </a:r>
            <a:r>
              <a:rPr lang="en-US" sz="2000" dirty="0">
                <a:solidFill>
                  <a:prstClr val="black"/>
                </a:solidFill>
              </a:rPr>
              <a:t>that are capable </a:t>
            </a:r>
            <a:r>
              <a:rPr lang="en-US" sz="2000" dirty="0" smtClean="0">
                <a:solidFill>
                  <a:prstClr val="black"/>
                </a:solidFill>
              </a:rPr>
              <a:t>of inhibiting the growth </a:t>
            </a:r>
            <a:r>
              <a:rPr lang="en-US" sz="2000" dirty="0">
                <a:solidFill>
                  <a:prstClr val="black"/>
                </a:solidFill>
              </a:rPr>
              <a:t>of other microorganisms like bacteria </a:t>
            </a:r>
            <a:r>
              <a:rPr lang="en-US" sz="2000" dirty="0" smtClean="0">
                <a:solidFill>
                  <a:prstClr val="black"/>
                </a:solidFill>
              </a:rPr>
              <a:t>and fungi</a:t>
            </a:r>
            <a:r>
              <a:rPr lang="en-US" sz="20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10351" r="5000" b="23567"/>
          <a:stretch/>
        </p:blipFill>
        <p:spPr bwMode="auto">
          <a:xfrm>
            <a:off x="3827905" y="3445202"/>
            <a:ext cx="5162480" cy="292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7200"/>
          <a:stretch/>
        </p:blipFill>
        <p:spPr bwMode="auto">
          <a:xfrm>
            <a:off x="533480" y="3318992"/>
            <a:ext cx="3067768" cy="335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6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624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Characterization of DNA targeting Micro/Nanocrystalline materials for drug delivery system</dc:title>
  <dc:creator>M.P. KESAVAN</dc:creator>
  <cp:lastModifiedBy>ADMIN</cp:lastModifiedBy>
  <cp:revision>627</cp:revision>
  <dcterms:created xsi:type="dcterms:W3CDTF">2016-12-03T12:49:08Z</dcterms:created>
  <dcterms:modified xsi:type="dcterms:W3CDTF">2021-01-26T13:45:33Z</dcterms:modified>
</cp:coreProperties>
</file>