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411" r:id="rId3"/>
    <p:sldId id="438" r:id="rId4"/>
    <p:sldId id="448" r:id="rId5"/>
    <p:sldId id="449" r:id="rId6"/>
    <p:sldId id="441" r:id="rId7"/>
    <p:sldId id="442" r:id="rId8"/>
    <p:sldId id="443" r:id="rId9"/>
    <p:sldId id="444" r:id="rId10"/>
    <p:sldId id="445" r:id="rId11"/>
    <p:sldId id="446" r:id="rId12"/>
    <p:sldId id="447"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8" r:id="rId32"/>
    <p:sldId id="41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326" y="-3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F8A754-9980-46EF-BE23-45EDE056DBB4}" type="datetimeFigureOut">
              <a:rPr lang="en-IN" smtClean="0"/>
              <a:pPr/>
              <a:t>26-01-2021</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57D423-B23A-479C-A100-EB58A90062FC}" type="slidenum">
              <a:rPr lang="en-IN" smtClean="0"/>
              <a:pPr/>
              <a:t>‹#›</a:t>
            </a:fld>
            <a:endParaRPr lang="en-IN"/>
          </a:p>
        </p:txBody>
      </p:sp>
    </p:spTree>
    <p:extLst>
      <p:ext uri="{BB962C8B-B14F-4D97-AF65-F5344CB8AC3E}">
        <p14:creationId xmlns:p14="http://schemas.microsoft.com/office/powerpoint/2010/main" val="382944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93FBB3F-0071-4940-894D-66DE56799797}" type="datetime1">
              <a:rPr lang="en-IN" smtClean="0">
                <a:solidFill>
                  <a:prstClr val="black">
                    <a:tint val="75000"/>
                  </a:prstClr>
                </a:solidFill>
              </a:rPr>
              <a:pPr/>
              <a:t>26-01-2021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0425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89FA590-5012-4EC6-BCF0-75A8B975F343}" type="datetime1">
              <a:rPr lang="en-IN" smtClean="0">
                <a:solidFill>
                  <a:prstClr val="black">
                    <a:tint val="75000"/>
                  </a:prstClr>
                </a:solidFill>
              </a:rPr>
              <a:pPr/>
              <a:t>26-01-2021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96010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60FCAC-8892-447B-8AFB-A9A64B7DDD60}" type="datetime1">
              <a:rPr lang="en-IN" smtClean="0">
                <a:solidFill>
                  <a:prstClr val="black">
                    <a:tint val="75000"/>
                  </a:prstClr>
                </a:solidFill>
              </a:rPr>
              <a:pPr/>
              <a:t>26-01-2021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344510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D95CE06B-2167-468C-B4BF-D8A15FBDE546}" type="datetime1">
              <a:rPr lang="en-IN" smtClean="0">
                <a:solidFill>
                  <a:prstClr val="black">
                    <a:tint val="75000"/>
                  </a:prstClr>
                </a:solidFill>
              </a:rPr>
              <a:pPr/>
              <a:t>26-01-2021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867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66CC8FC-B5B0-479B-8158-A0F7CBCBA85B}" type="datetime1">
              <a:rPr lang="en-IN" smtClean="0">
                <a:solidFill>
                  <a:prstClr val="black">
                    <a:tint val="75000"/>
                  </a:prstClr>
                </a:solidFill>
              </a:rPr>
              <a:pPr/>
              <a:t>26-01-2021</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5347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0FF1B279-7886-4A08-8A92-5E5F7BF672D3}" type="datetime1">
              <a:rPr lang="en-IN" smtClean="0">
                <a:solidFill>
                  <a:prstClr val="black">
                    <a:tint val="75000"/>
                  </a:prstClr>
                </a:solidFill>
              </a:rPr>
              <a:pPr/>
              <a:t>26-01-2021</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39895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5ED6F-F648-4E33-B836-132367F2F97D}" type="datetime1">
              <a:rPr lang="en-IN" smtClean="0">
                <a:solidFill>
                  <a:prstClr val="black">
                    <a:tint val="75000"/>
                  </a:prstClr>
                </a:solidFill>
              </a:rPr>
              <a:pPr/>
              <a:t>26-01-2021</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624661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EBE47-A388-4E78-9932-EF3333073BA3}" type="datetime1">
              <a:rPr lang="en-IN" smtClean="0">
                <a:solidFill>
                  <a:prstClr val="black">
                    <a:tint val="75000"/>
                  </a:prstClr>
                </a:solidFill>
              </a:rPr>
              <a:pPr/>
              <a:t>26-01-2021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31229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F5467-F4D6-412E-9FAE-16F3FD73E13F}" type="datetime1">
              <a:rPr lang="en-IN" smtClean="0">
                <a:solidFill>
                  <a:prstClr val="black">
                    <a:tint val="75000"/>
                  </a:prstClr>
                </a:solidFill>
              </a:rPr>
              <a:pPr/>
              <a:t>26-01-2021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767038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60AC241-1C4C-46FA-AC96-4FE40C3B75CC}" type="datetime1">
              <a:rPr lang="en-IN" smtClean="0">
                <a:solidFill>
                  <a:prstClr val="black">
                    <a:tint val="75000"/>
                  </a:prstClr>
                </a:solidFill>
              </a:rPr>
              <a:pPr/>
              <a:t>26-01-2021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532464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FF1585D-3485-48DE-9837-95A3BD93736C}" type="datetime1">
              <a:rPr lang="en-IN" smtClean="0">
                <a:solidFill>
                  <a:prstClr val="black">
                    <a:tint val="75000"/>
                  </a:prstClr>
                </a:solidFill>
              </a:rPr>
              <a:pPr/>
              <a:t>26-01-2021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2899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6CE9D3-8BBA-40C6-8B0B-DC6B6CABA998}" type="datetimeFigureOut">
              <a:rPr lang="en-IN" smtClean="0"/>
              <a:pPr/>
              <a:t>26-01-2021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7EFEA3C-0FD4-4A56-8428-BAC436898742}"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CE9D3-8BBA-40C6-8B0B-DC6B6CABA998}" type="datetimeFigureOut">
              <a:rPr lang="en-IN" smtClean="0"/>
              <a:pPr/>
              <a:t>26-01-2021</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FEA3C-0FD4-4A56-8428-BAC436898742}"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9939C-E117-4843-9EB9-801461233B1C}" type="datetime1">
              <a:rPr lang="en-IN" smtClean="0">
                <a:solidFill>
                  <a:prstClr val="black">
                    <a:tint val="75000"/>
                  </a:prstClr>
                </a:solidFill>
              </a:rPr>
              <a:pPr/>
              <a:t>26-01-2021</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FEA3C-0FD4-4A56-8428-BAC43689874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96425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746508" y="4747592"/>
            <a:ext cx="5652080" cy="1993776"/>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a:effectLst>
            <a:outerShdw blurRad="63500" sx="102000" sy="102000" algn="ctr" rotWithShape="0">
              <a:prstClr val="black">
                <a:alpha val="40000"/>
              </a:prstClr>
            </a:outerShdw>
          </a:effectLst>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pPr>
            <a:r>
              <a:rPr lang="en-IN" sz="2000" b="1" dirty="0">
                <a:solidFill>
                  <a:prstClr val="black"/>
                </a:solidFill>
                <a:latin typeface="Comic Sans MS" pitchFamily="66" charset="0"/>
              </a:rPr>
              <a:t>Presented by</a:t>
            </a:r>
          </a:p>
          <a:p>
            <a:pPr marL="0" lvl="0" indent="0" algn="ctr">
              <a:spcBef>
                <a:spcPts val="0"/>
              </a:spcBef>
              <a:buNone/>
            </a:pPr>
            <a:r>
              <a:rPr lang="en-IN" sz="2400" b="1" dirty="0" err="1">
                <a:solidFill>
                  <a:srgbClr val="FF0000"/>
                </a:solidFill>
                <a:effectLst>
                  <a:outerShdw blurRad="38100" dist="38100" dir="2700000" algn="tl">
                    <a:srgbClr val="000000">
                      <a:alpha val="43137"/>
                    </a:srgbClr>
                  </a:outerShdw>
                </a:effectLst>
                <a:latin typeface="Comic Sans MS" pitchFamily="66" charset="0"/>
              </a:rPr>
              <a:t>Dr.</a:t>
            </a:r>
            <a:r>
              <a:rPr lang="en-IN" sz="2400" b="1" dirty="0">
                <a:solidFill>
                  <a:srgbClr val="FF0000"/>
                </a:solidFill>
                <a:effectLst>
                  <a:outerShdw blurRad="38100" dist="38100" dir="2700000" algn="tl">
                    <a:srgbClr val="000000">
                      <a:alpha val="43137"/>
                    </a:srgbClr>
                  </a:outerShdw>
                </a:effectLst>
                <a:latin typeface="Comic Sans MS" pitchFamily="66" charset="0"/>
              </a:rPr>
              <a:t> M.P. KESAVAN M.Sc., Ph.D.,</a:t>
            </a:r>
          </a:p>
          <a:p>
            <a:pPr marL="0" lvl="0" indent="0" algn="ctr">
              <a:spcBef>
                <a:spcPts val="0"/>
              </a:spcBef>
              <a:buNone/>
            </a:pPr>
            <a:r>
              <a:rPr lang="en-IN" sz="2000" b="1" dirty="0">
                <a:solidFill>
                  <a:srgbClr val="002060"/>
                </a:solidFill>
                <a:latin typeface="Comic Sans MS" pitchFamily="66" charset="0"/>
              </a:rPr>
              <a:t>Assistant Professor</a:t>
            </a:r>
          </a:p>
          <a:p>
            <a:pPr marL="0" lvl="0" indent="0" algn="ctr">
              <a:spcBef>
                <a:spcPts val="0"/>
              </a:spcBef>
              <a:buNone/>
            </a:pPr>
            <a:r>
              <a:rPr lang="en-IN" sz="2000" b="1" dirty="0">
                <a:solidFill>
                  <a:srgbClr val="002060"/>
                </a:solidFill>
                <a:latin typeface="Comic Sans MS" pitchFamily="66" charset="0"/>
              </a:rPr>
              <a:t>Department of Chemistry</a:t>
            </a:r>
          </a:p>
          <a:p>
            <a:pPr marL="0" lvl="0" indent="0" algn="ctr">
              <a:spcBef>
                <a:spcPts val="0"/>
              </a:spcBef>
              <a:buNone/>
            </a:pPr>
            <a:r>
              <a:rPr lang="en-IN" sz="2000" b="1" dirty="0">
                <a:solidFill>
                  <a:srgbClr val="002060"/>
                </a:solidFill>
                <a:latin typeface="Comic Sans MS" pitchFamily="66" charset="0"/>
              </a:rPr>
              <a:t>HKRH College</a:t>
            </a:r>
          </a:p>
          <a:p>
            <a:pPr marL="0" lvl="0" indent="0" algn="ctr">
              <a:spcBef>
                <a:spcPts val="0"/>
              </a:spcBef>
              <a:buNone/>
            </a:pPr>
            <a:r>
              <a:rPr lang="en-IN" sz="2000" b="1" dirty="0" err="1">
                <a:solidFill>
                  <a:srgbClr val="002060"/>
                </a:solidFill>
                <a:latin typeface="Comic Sans MS" pitchFamily="66" charset="0"/>
              </a:rPr>
              <a:t>Uthamapalayam</a:t>
            </a:r>
            <a:r>
              <a:rPr lang="en-IN" sz="2000" b="1" dirty="0">
                <a:solidFill>
                  <a:srgbClr val="002060"/>
                </a:solidFill>
                <a:latin typeface="Comic Sans MS" pitchFamily="66" charset="0"/>
              </a:rPr>
              <a:t>.</a:t>
            </a:r>
          </a:p>
          <a:p>
            <a:endParaRPr lang="en-IN" sz="1400" dirty="0">
              <a:solidFill>
                <a:srgbClr val="00B050"/>
              </a:solidFill>
              <a:effectLst>
                <a:outerShdw blurRad="38100" dist="38100" dir="2700000" algn="tl">
                  <a:srgbClr val="000000">
                    <a:alpha val="43137"/>
                  </a:srgbClr>
                </a:outerShdw>
              </a:effectLst>
              <a:latin typeface="Comic Sans MS" pitchFamily="66" charset="0"/>
            </a:endParaRPr>
          </a:p>
        </p:txBody>
      </p:sp>
      <p:sp>
        <p:nvSpPr>
          <p:cNvPr id="4" name="Title 1"/>
          <p:cNvSpPr txBox="1">
            <a:spLocks/>
          </p:cNvSpPr>
          <p:nvPr/>
        </p:nvSpPr>
        <p:spPr>
          <a:xfrm>
            <a:off x="237024" y="188640"/>
            <a:ext cx="8640960" cy="608564"/>
          </a:xfrm>
          <a:prstGeom prst="rect">
            <a:avLst/>
          </a:prstGeom>
          <a:solidFill>
            <a:srgbClr val="FFFF0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tx2">
                    <a:lumMod val="50000"/>
                  </a:schemeClr>
                </a:solidFill>
                <a:effectLst>
                  <a:outerShdw blurRad="38100" dist="38100" dir="2700000" algn="tl">
                    <a:srgbClr val="000000">
                      <a:alpha val="43137"/>
                    </a:srgbClr>
                  </a:outerShdw>
                </a:effectLst>
                <a:latin typeface="Comic Sans MS" pitchFamily="66" charset="0"/>
              </a:rPr>
              <a:t>COVALENT BOND</a:t>
            </a:r>
            <a:endParaRPr lang="en-US" sz="3600" b="1" dirty="0">
              <a:solidFill>
                <a:schemeClr val="tx2">
                  <a:lumMod val="50000"/>
                </a:schemeClr>
              </a:solidFill>
              <a:effectLst>
                <a:outerShdw blurRad="38100" dist="38100" dir="2700000" algn="tl">
                  <a:srgbClr val="000000">
                    <a:alpha val="43137"/>
                  </a:srgbClr>
                </a:outerShdw>
              </a:effectLst>
              <a:latin typeface="Comic Sans MS" pitchFamily="66" charset="0"/>
            </a:endParaRPr>
          </a:p>
        </p:txBody>
      </p:sp>
      <p:pic>
        <p:nvPicPr>
          <p:cNvPr id="6" name="Picture 5" descr="Bonding: Covalent and Ionic Bonds - Shmoop Chemistry | Covalent bonding,  Teaching chemistry, Ionic bonding"/>
          <p:cNvPicPr/>
          <p:nvPr/>
        </p:nvPicPr>
        <p:blipFill rotWithShape="1">
          <a:blip r:embed="rId2">
            <a:extLst>
              <a:ext uri="{28A0092B-C50C-407E-A947-70E740481C1C}">
                <a14:useLocalDpi xmlns:a14="http://schemas.microsoft.com/office/drawing/2010/main" val="0"/>
              </a:ext>
            </a:extLst>
          </a:blip>
          <a:srcRect t="9274"/>
          <a:stretch/>
        </p:blipFill>
        <p:spPr bwMode="auto">
          <a:xfrm>
            <a:off x="2142024" y="950700"/>
            <a:ext cx="4830960" cy="38121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510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VALANCE BOND (VB) THEORY</a:t>
            </a:r>
            <a:endParaRPr lang="en-US" dirty="0">
              <a:solidFill>
                <a:prstClr val="black"/>
              </a:solidFill>
              <a:ea typeface="Calibri"/>
              <a:cs typeface="Times New Roman"/>
            </a:endParaRPr>
          </a:p>
        </p:txBody>
      </p:sp>
      <p:sp>
        <p:nvSpPr>
          <p:cNvPr id="3" name="Rectangle 2"/>
          <p:cNvSpPr/>
          <p:nvPr/>
        </p:nvSpPr>
        <p:spPr>
          <a:xfrm>
            <a:off x="193999" y="764704"/>
            <a:ext cx="1853071"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Hybridization</a:t>
            </a:r>
            <a:endParaRPr lang="en-US" dirty="0">
              <a:solidFill>
                <a:prstClr val="black"/>
              </a:solidFill>
              <a:ea typeface="Calibri"/>
              <a:cs typeface="Times New Roman"/>
            </a:endParaRPr>
          </a:p>
        </p:txBody>
      </p:sp>
      <p:sp>
        <p:nvSpPr>
          <p:cNvPr id="4" name="Rectangle 3"/>
          <p:cNvSpPr/>
          <p:nvPr/>
        </p:nvSpPr>
        <p:spPr>
          <a:xfrm>
            <a:off x="179513" y="1285003"/>
            <a:ext cx="5256583" cy="3170099"/>
          </a:xfrm>
          <a:prstGeom prst="rect">
            <a:avLst/>
          </a:prstGeom>
          <a:solidFill>
            <a:schemeClr val="bg1"/>
          </a:solidFill>
        </p:spPr>
        <p:txBody>
          <a:bodyPr wrap="square">
            <a:spAutoFit/>
          </a:bodyPr>
          <a:lstStyle/>
          <a:p>
            <a:pPr marR="17145" lvl="0" algn="just">
              <a:lnSpc>
                <a:spcPct val="200000"/>
              </a:lnSpc>
            </a:pPr>
            <a:r>
              <a:rPr lang="en-US" sz="2000" dirty="0">
                <a:solidFill>
                  <a:prstClr val="black"/>
                </a:solidFill>
                <a:ea typeface="Calibri"/>
                <a:cs typeface="Times New Roman"/>
              </a:rPr>
              <a:t>According to VB theory, the atomic orbitals are mixed together (hybridize) to yield a set of new equivalent orbitals of definite geometry suitable for the pairing of electrons to form chemical bonds.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3" y="1052974"/>
            <a:ext cx="3456386" cy="2968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344" r="-4344" b="25566"/>
          <a:stretch/>
        </p:blipFill>
        <p:spPr bwMode="auto">
          <a:xfrm>
            <a:off x="179513" y="4280872"/>
            <a:ext cx="4524375" cy="2467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C:\Users\ADMIN\Desktop\methane_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9160" y="4546542"/>
            <a:ext cx="4752528" cy="172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randombar(horizontal)">
                                      <p:cBhvr>
                                        <p:cTn id="26" dur="500"/>
                                        <p:tgtEl>
                                          <p:spTgt spid="512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randombar(horizontal)">
                                      <p:cBhvr>
                                        <p:cTn id="31" dur="500"/>
                                        <p:tgtEl>
                                          <p:spTgt spid="512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126"/>
                                        </p:tgtEl>
                                        <p:attrNameLst>
                                          <p:attrName>style.visibility</p:attrName>
                                        </p:attrNameLst>
                                      </p:cBhvr>
                                      <p:to>
                                        <p:strVal val="visible"/>
                                      </p:to>
                                    </p:set>
                                    <p:anim calcmode="lin" valueType="num">
                                      <p:cBhvr>
                                        <p:cTn id="36" dur="500" fill="hold"/>
                                        <p:tgtEl>
                                          <p:spTgt spid="5126"/>
                                        </p:tgtEl>
                                        <p:attrNameLst>
                                          <p:attrName>ppt_w</p:attrName>
                                        </p:attrNameLst>
                                      </p:cBhvr>
                                      <p:tavLst>
                                        <p:tav tm="0">
                                          <p:val>
                                            <p:fltVal val="0"/>
                                          </p:val>
                                        </p:tav>
                                        <p:tav tm="100000">
                                          <p:val>
                                            <p:strVal val="#ppt_w"/>
                                          </p:val>
                                        </p:tav>
                                      </p:tavLst>
                                    </p:anim>
                                    <p:anim calcmode="lin" valueType="num">
                                      <p:cBhvr>
                                        <p:cTn id="37" dur="500" fill="hold"/>
                                        <p:tgtEl>
                                          <p:spTgt spid="5126"/>
                                        </p:tgtEl>
                                        <p:attrNameLst>
                                          <p:attrName>ppt_h</p:attrName>
                                        </p:attrNameLst>
                                      </p:cBhvr>
                                      <p:tavLst>
                                        <p:tav tm="0">
                                          <p:val>
                                            <p:fltVal val="0"/>
                                          </p:val>
                                        </p:tav>
                                        <p:tav tm="100000">
                                          <p:val>
                                            <p:strVal val="#ppt_h"/>
                                          </p:val>
                                        </p:tav>
                                      </p:tavLst>
                                    </p:anim>
                                    <p:animEffect transition="in" filter="fade">
                                      <p:cBhvr>
                                        <p:cTn id="38"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VALANCE BOND (VB) THEORY</a:t>
            </a:r>
            <a:endParaRPr lang="en-US" dirty="0">
              <a:solidFill>
                <a:prstClr val="black"/>
              </a:solidFill>
              <a:ea typeface="Calibri"/>
              <a:cs typeface="Times New Roman"/>
            </a:endParaRPr>
          </a:p>
        </p:txBody>
      </p:sp>
      <p:sp>
        <p:nvSpPr>
          <p:cNvPr id="3" name="Rectangle 2"/>
          <p:cNvSpPr/>
          <p:nvPr/>
        </p:nvSpPr>
        <p:spPr>
          <a:xfrm>
            <a:off x="193999" y="764704"/>
            <a:ext cx="2784417" cy="553998"/>
          </a:xfrm>
          <a:prstGeom prst="rect">
            <a:avLst/>
          </a:prstGeom>
          <a:solidFill>
            <a:srgbClr val="FFFF00"/>
          </a:solidFill>
        </p:spPr>
        <p:txBody>
          <a:bodyPr wrap="none">
            <a:spAutoFit/>
          </a:bodyPr>
          <a:lstStyle/>
          <a:p>
            <a:pPr marR="17145" lvl="0">
              <a:lnSpc>
                <a:spcPct val="150000"/>
              </a:lnSpc>
            </a:pPr>
            <a:r>
              <a:rPr lang="en-US" sz="2000" b="1" dirty="0" smtClean="0">
                <a:solidFill>
                  <a:prstClr val="black"/>
                </a:solidFill>
                <a:latin typeface="Comic Sans MS"/>
                <a:ea typeface="Calibri"/>
                <a:cs typeface="Times New Roman"/>
              </a:rPr>
              <a:t>Hybridization (cont.)</a:t>
            </a:r>
            <a:endParaRPr lang="en-US" dirty="0">
              <a:solidFill>
                <a:prstClr val="black"/>
              </a:solidFill>
              <a:ea typeface="Calibri"/>
              <a:cs typeface="Times New Roman"/>
            </a:endParaRPr>
          </a:p>
        </p:txBody>
      </p:sp>
      <p:graphicFrame>
        <p:nvGraphicFramePr>
          <p:cNvPr id="4" name="Table 3"/>
          <p:cNvGraphicFramePr>
            <a:graphicFrameLocks noGrp="1"/>
          </p:cNvGraphicFramePr>
          <p:nvPr>
            <p:extLst>
              <p:ext uri="{D42A27DB-BD31-4B8C-83A1-F6EECF244321}">
                <p14:modId xmlns:p14="http://schemas.microsoft.com/office/powerpoint/2010/main" val="48505086"/>
              </p:ext>
            </p:extLst>
          </p:nvPr>
        </p:nvGraphicFramePr>
        <p:xfrm>
          <a:off x="194000" y="1412776"/>
          <a:ext cx="8770490" cy="2952327"/>
        </p:xfrm>
        <a:graphic>
          <a:graphicData uri="http://schemas.openxmlformats.org/drawingml/2006/table">
            <a:tbl>
              <a:tblPr firstRow="1" firstCol="1" bandRow="1"/>
              <a:tblGrid>
                <a:gridCol w="4384834"/>
                <a:gridCol w="4385656"/>
              </a:tblGrid>
              <a:tr h="421761">
                <a:tc>
                  <a:txBody>
                    <a:bodyPr/>
                    <a:lstStyle/>
                    <a:p>
                      <a:pPr marL="0" marR="17145" algn="ctr">
                        <a:lnSpc>
                          <a:spcPct val="150000"/>
                        </a:lnSpc>
                        <a:spcBef>
                          <a:spcPts val="0"/>
                        </a:spcBef>
                        <a:spcAft>
                          <a:spcPts val="0"/>
                        </a:spcAft>
                        <a:tabLst>
                          <a:tab pos="285750" algn="l"/>
                        </a:tabLst>
                      </a:pPr>
                      <a:r>
                        <a:rPr lang="en-US" sz="1800" b="1" dirty="0">
                          <a:effectLst/>
                          <a:latin typeface="Times New Roman"/>
                          <a:ea typeface="Calibri"/>
                          <a:cs typeface="Times New Roman"/>
                        </a:rPr>
                        <a:t>Type of hybridization</a:t>
                      </a:r>
                      <a:endParaRPr lang="en-US" sz="18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17145" algn="ctr">
                        <a:lnSpc>
                          <a:spcPct val="150000"/>
                        </a:lnSpc>
                        <a:spcBef>
                          <a:spcPts val="0"/>
                        </a:spcBef>
                        <a:spcAft>
                          <a:spcPts val="0"/>
                        </a:spcAft>
                        <a:tabLst>
                          <a:tab pos="285750" algn="l"/>
                        </a:tabLst>
                      </a:pPr>
                      <a:r>
                        <a:rPr lang="en-US" sz="1800" b="1" dirty="0">
                          <a:effectLst/>
                          <a:latin typeface="Times New Roman"/>
                          <a:ea typeface="Calibri"/>
                          <a:cs typeface="Times New Roman"/>
                        </a:rPr>
                        <a:t>Shape</a:t>
                      </a:r>
                      <a:endParaRPr lang="en-US" sz="18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421761">
                <a:tc>
                  <a:txBody>
                    <a:bodyPr/>
                    <a:lstStyle/>
                    <a:p>
                      <a:pPr marL="0" marR="17145" algn="ctr">
                        <a:lnSpc>
                          <a:spcPct val="150000"/>
                        </a:lnSpc>
                        <a:spcBef>
                          <a:spcPts val="0"/>
                        </a:spcBef>
                        <a:spcAft>
                          <a:spcPts val="0"/>
                        </a:spcAft>
                        <a:tabLst>
                          <a:tab pos="285750" algn="l"/>
                        </a:tabLst>
                      </a:pPr>
                      <a:r>
                        <a:rPr lang="en-US" sz="1800" dirty="0" err="1">
                          <a:effectLst/>
                          <a:latin typeface="Times New Roman"/>
                          <a:ea typeface="Calibri"/>
                          <a:cs typeface="Times New Roman"/>
                        </a:rPr>
                        <a:t>sp</a:t>
                      </a:r>
                      <a:endParaRPr lang="en-US" sz="18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17145" algn="ctr">
                        <a:lnSpc>
                          <a:spcPct val="150000"/>
                        </a:lnSpc>
                        <a:spcBef>
                          <a:spcPts val="0"/>
                        </a:spcBef>
                        <a:spcAft>
                          <a:spcPts val="0"/>
                        </a:spcAft>
                        <a:tabLst>
                          <a:tab pos="285750" algn="l"/>
                        </a:tabLst>
                      </a:pPr>
                      <a:r>
                        <a:rPr lang="en-US" sz="1800" dirty="0">
                          <a:effectLst/>
                          <a:latin typeface="Times New Roman"/>
                          <a:ea typeface="Calibri"/>
                          <a:cs typeface="Times New Roman"/>
                        </a:rPr>
                        <a:t>linear</a:t>
                      </a:r>
                      <a:endParaRPr lang="en-US" sz="18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r>
              <a:tr h="421761">
                <a:tc>
                  <a:txBody>
                    <a:bodyPr/>
                    <a:lstStyle/>
                    <a:p>
                      <a:pPr marL="0" marR="17145" algn="ctr">
                        <a:lnSpc>
                          <a:spcPct val="150000"/>
                        </a:lnSpc>
                        <a:spcBef>
                          <a:spcPts val="0"/>
                        </a:spcBef>
                        <a:spcAft>
                          <a:spcPts val="0"/>
                        </a:spcAft>
                        <a:tabLst>
                          <a:tab pos="285750" algn="l"/>
                        </a:tabLst>
                      </a:pPr>
                      <a:r>
                        <a:rPr lang="en-US" sz="1800" dirty="0">
                          <a:effectLst/>
                          <a:latin typeface="Times New Roman"/>
                          <a:ea typeface="Calibri"/>
                          <a:cs typeface="Times New Roman"/>
                        </a:rPr>
                        <a:t>sp</a:t>
                      </a:r>
                      <a:r>
                        <a:rPr lang="en-US" sz="1800" baseline="30000" dirty="0">
                          <a:effectLst/>
                          <a:latin typeface="Times New Roman"/>
                          <a:ea typeface="Calibri"/>
                          <a:cs typeface="Times New Roman"/>
                        </a:rPr>
                        <a:t>2</a:t>
                      </a:r>
                      <a:endParaRPr lang="en-US" sz="1800" dirty="0">
                        <a:effectLst/>
                        <a:latin typeface="Calibri"/>
                        <a:ea typeface="Calibri"/>
                        <a:cs typeface="Times New Roman"/>
                      </a:endParaRPr>
                    </a:p>
                  </a:txBody>
                  <a:tcPr marL="68580" marR="68580" marT="0" marB="0" anchor="ctr">
                    <a:lnL>
                      <a:noFill/>
                    </a:lnL>
                    <a:lnR>
                      <a:noFill/>
                    </a:lnR>
                    <a:lnT>
                      <a:noFill/>
                    </a:lnT>
                    <a:lnB>
                      <a:noFill/>
                    </a:lnB>
                    <a:solidFill>
                      <a:schemeClr val="accent6">
                        <a:lumMod val="20000"/>
                        <a:lumOff val="80000"/>
                      </a:schemeClr>
                    </a:solidFill>
                  </a:tcPr>
                </a:tc>
                <a:tc>
                  <a:txBody>
                    <a:bodyPr/>
                    <a:lstStyle/>
                    <a:p>
                      <a:pPr marL="0" marR="17145" algn="ctr">
                        <a:lnSpc>
                          <a:spcPct val="150000"/>
                        </a:lnSpc>
                        <a:spcBef>
                          <a:spcPts val="0"/>
                        </a:spcBef>
                        <a:spcAft>
                          <a:spcPts val="0"/>
                        </a:spcAft>
                        <a:tabLst>
                          <a:tab pos="285750" algn="l"/>
                        </a:tabLst>
                      </a:pPr>
                      <a:r>
                        <a:rPr lang="en-US" sz="1800" dirty="0" err="1">
                          <a:effectLst/>
                          <a:latin typeface="Times New Roman"/>
                          <a:ea typeface="Calibri"/>
                          <a:cs typeface="Times New Roman"/>
                        </a:rPr>
                        <a:t>trigonal</a:t>
                      </a:r>
                      <a:r>
                        <a:rPr lang="en-US" sz="1800" dirty="0">
                          <a:effectLst/>
                          <a:latin typeface="Times New Roman"/>
                          <a:ea typeface="Calibri"/>
                          <a:cs typeface="Times New Roman"/>
                        </a:rPr>
                        <a:t> planar</a:t>
                      </a:r>
                      <a:endParaRPr lang="en-US" sz="1800" dirty="0">
                        <a:effectLst/>
                        <a:latin typeface="Calibri"/>
                        <a:ea typeface="Calibri"/>
                        <a:cs typeface="Times New Roman"/>
                      </a:endParaRPr>
                    </a:p>
                  </a:txBody>
                  <a:tcPr marL="68580" marR="68580" marT="0" marB="0" anchor="ctr">
                    <a:lnL>
                      <a:noFill/>
                    </a:lnL>
                    <a:lnR>
                      <a:noFill/>
                    </a:lnR>
                    <a:lnT>
                      <a:noFill/>
                    </a:lnT>
                    <a:lnB>
                      <a:noFill/>
                    </a:lnB>
                    <a:solidFill>
                      <a:schemeClr val="accent6">
                        <a:lumMod val="20000"/>
                        <a:lumOff val="80000"/>
                      </a:schemeClr>
                    </a:solidFill>
                  </a:tcPr>
                </a:tc>
              </a:tr>
              <a:tr h="421761">
                <a:tc>
                  <a:txBody>
                    <a:bodyPr/>
                    <a:lstStyle/>
                    <a:p>
                      <a:pPr marL="0" marR="17145" algn="ctr">
                        <a:lnSpc>
                          <a:spcPct val="150000"/>
                        </a:lnSpc>
                        <a:spcBef>
                          <a:spcPts val="0"/>
                        </a:spcBef>
                        <a:spcAft>
                          <a:spcPts val="0"/>
                        </a:spcAft>
                        <a:tabLst>
                          <a:tab pos="285750" algn="l"/>
                        </a:tabLst>
                      </a:pPr>
                      <a:r>
                        <a:rPr lang="en-US" sz="1800">
                          <a:effectLst/>
                          <a:latin typeface="Times New Roman"/>
                          <a:ea typeface="Calibri"/>
                          <a:cs typeface="Times New Roman"/>
                        </a:rPr>
                        <a:t>sp</a:t>
                      </a:r>
                      <a:r>
                        <a:rPr lang="en-US" sz="1800" baseline="30000">
                          <a:effectLst/>
                          <a:latin typeface="Times New Roman"/>
                          <a:ea typeface="Calibri"/>
                          <a:cs typeface="Times New Roman"/>
                        </a:rPr>
                        <a:t>3</a:t>
                      </a:r>
                      <a:endParaRPr lang="en-US" sz="1800">
                        <a:effectLst/>
                        <a:latin typeface="Calibri"/>
                        <a:ea typeface="Calibri"/>
                        <a:cs typeface="Times New Roman"/>
                      </a:endParaRPr>
                    </a:p>
                  </a:txBody>
                  <a:tcPr marL="68580" marR="68580" marT="0" marB="0" anchor="ctr">
                    <a:lnL>
                      <a:noFill/>
                    </a:lnL>
                    <a:lnR>
                      <a:noFill/>
                    </a:lnR>
                    <a:lnT>
                      <a:noFill/>
                    </a:lnT>
                    <a:lnB>
                      <a:noFill/>
                    </a:lnB>
                    <a:solidFill>
                      <a:schemeClr val="accent6">
                        <a:lumMod val="20000"/>
                        <a:lumOff val="80000"/>
                      </a:schemeClr>
                    </a:solidFill>
                  </a:tcPr>
                </a:tc>
                <a:tc>
                  <a:txBody>
                    <a:bodyPr/>
                    <a:lstStyle/>
                    <a:p>
                      <a:pPr marL="0" marR="17145" algn="ctr">
                        <a:lnSpc>
                          <a:spcPct val="150000"/>
                        </a:lnSpc>
                        <a:spcBef>
                          <a:spcPts val="0"/>
                        </a:spcBef>
                        <a:spcAft>
                          <a:spcPts val="0"/>
                        </a:spcAft>
                        <a:tabLst>
                          <a:tab pos="285750" algn="l"/>
                        </a:tabLst>
                      </a:pPr>
                      <a:r>
                        <a:rPr lang="en-US" sz="1800" dirty="0">
                          <a:effectLst/>
                          <a:latin typeface="Times New Roman"/>
                          <a:ea typeface="Calibri"/>
                          <a:cs typeface="Times New Roman"/>
                        </a:rPr>
                        <a:t>tetrahedral</a:t>
                      </a:r>
                      <a:endParaRPr lang="en-US" sz="1800" dirty="0">
                        <a:effectLst/>
                        <a:latin typeface="Calibri"/>
                        <a:ea typeface="Calibri"/>
                        <a:cs typeface="Times New Roman"/>
                      </a:endParaRPr>
                    </a:p>
                  </a:txBody>
                  <a:tcPr marL="68580" marR="68580" marT="0" marB="0" anchor="ctr">
                    <a:lnL>
                      <a:noFill/>
                    </a:lnL>
                    <a:lnR>
                      <a:noFill/>
                    </a:lnR>
                    <a:lnT>
                      <a:noFill/>
                    </a:lnT>
                    <a:lnB>
                      <a:noFill/>
                    </a:lnB>
                    <a:solidFill>
                      <a:schemeClr val="accent6">
                        <a:lumMod val="20000"/>
                        <a:lumOff val="80000"/>
                      </a:schemeClr>
                    </a:solidFill>
                  </a:tcPr>
                </a:tc>
              </a:tr>
              <a:tr h="421761">
                <a:tc>
                  <a:txBody>
                    <a:bodyPr/>
                    <a:lstStyle/>
                    <a:p>
                      <a:pPr marL="0" marR="17145" algn="ctr">
                        <a:lnSpc>
                          <a:spcPct val="150000"/>
                        </a:lnSpc>
                        <a:spcBef>
                          <a:spcPts val="0"/>
                        </a:spcBef>
                        <a:spcAft>
                          <a:spcPts val="0"/>
                        </a:spcAft>
                        <a:tabLst>
                          <a:tab pos="285750" algn="l"/>
                        </a:tabLst>
                      </a:pPr>
                      <a:r>
                        <a:rPr lang="en-US" sz="1800" dirty="0">
                          <a:effectLst/>
                          <a:latin typeface="Times New Roman"/>
                          <a:ea typeface="Calibri"/>
                          <a:cs typeface="Times New Roman"/>
                        </a:rPr>
                        <a:t>dsp</a:t>
                      </a:r>
                      <a:r>
                        <a:rPr lang="en-US" sz="1800" baseline="30000" dirty="0">
                          <a:effectLst/>
                          <a:latin typeface="Times New Roman"/>
                          <a:ea typeface="Calibri"/>
                          <a:cs typeface="Times New Roman"/>
                        </a:rPr>
                        <a:t>2</a:t>
                      </a:r>
                      <a:endParaRPr lang="en-US" sz="1800" dirty="0">
                        <a:effectLst/>
                        <a:latin typeface="Calibri"/>
                        <a:ea typeface="Calibri"/>
                        <a:cs typeface="Times New Roman"/>
                      </a:endParaRPr>
                    </a:p>
                  </a:txBody>
                  <a:tcPr marL="68580" marR="68580" marT="0" marB="0" anchor="ctr">
                    <a:lnL>
                      <a:noFill/>
                    </a:lnL>
                    <a:lnR>
                      <a:noFill/>
                    </a:lnR>
                    <a:lnT>
                      <a:noFill/>
                    </a:lnT>
                    <a:lnB>
                      <a:noFill/>
                    </a:lnB>
                    <a:solidFill>
                      <a:schemeClr val="accent6">
                        <a:lumMod val="20000"/>
                        <a:lumOff val="80000"/>
                      </a:schemeClr>
                    </a:solidFill>
                  </a:tcPr>
                </a:tc>
                <a:tc>
                  <a:txBody>
                    <a:bodyPr/>
                    <a:lstStyle/>
                    <a:p>
                      <a:pPr marL="0" marR="17145" algn="ctr">
                        <a:lnSpc>
                          <a:spcPct val="150000"/>
                        </a:lnSpc>
                        <a:spcBef>
                          <a:spcPts val="0"/>
                        </a:spcBef>
                        <a:spcAft>
                          <a:spcPts val="0"/>
                        </a:spcAft>
                        <a:tabLst>
                          <a:tab pos="285750" algn="l"/>
                        </a:tabLst>
                      </a:pPr>
                      <a:r>
                        <a:rPr lang="en-US" sz="1800" dirty="0">
                          <a:effectLst/>
                          <a:latin typeface="Times New Roman"/>
                          <a:ea typeface="Calibri"/>
                          <a:cs typeface="Times New Roman"/>
                        </a:rPr>
                        <a:t>square planar</a:t>
                      </a:r>
                      <a:endParaRPr lang="en-US" sz="1800" dirty="0">
                        <a:effectLst/>
                        <a:latin typeface="Calibri"/>
                        <a:ea typeface="Calibri"/>
                        <a:cs typeface="Times New Roman"/>
                      </a:endParaRPr>
                    </a:p>
                  </a:txBody>
                  <a:tcPr marL="68580" marR="68580" marT="0" marB="0" anchor="ctr">
                    <a:lnL>
                      <a:noFill/>
                    </a:lnL>
                    <a:lnR>
                      <a:noFill/>
                    </a:lnR>
                    <a:lnT>
                      <a:noFill/>
                    </a:lnT>
                    <a:lnB>
                      <a:noFill/>
                    </a:lnB>
                    <a:solidFill>
                      <a:schemeClr val="accent6">
                        <a:lumMod val="20000"/>
                        <a:lumOff val="80000"/>
                      </a:schemeClr>
                    </a:solidFill>
                  </a:tcPr>
                </a:tc>
              </a:tr>
              <a:tr h="421761">
                <a:tc>
                  <a:txBody>
                    <a:bodyPr/>
                    <a:lstStyle/>
                    <a:p>
                      <a:pPr marL="0" marR="17145" algn="ctr">
                        <a:lnSpc>
                          <a:spcPct val="150000"/>
                        </a:lnSpc>
                        <a:spcBef>
                          <a:spcPts val="0"/>
                        </a:spcBef>
                        <a:spcAft>
                          <a:spcPts val="0"/>
                        </a:spcAft>
                        <a:tabLst>
                          <a:tab pos="285750" algn="l"/>
                        </a:tabLst>
                      </a:pPr>
                      <a:r>
                        <a:rPr lang="en-US" sz="1800">
                          <a:effectLst/>
                          <a:latin typeface="Times New Roman"/>
                          <a:ea typeface="Calibri"/>
                          <a:cs typeface="Times New Roman"/>
                        </a:rPr>
                        <a:t>sp</a:t>
                      </a:r>
                      <a:r>
                        <a:rPr lang="en-US" sz="1800" baseline="30000">
                          <a:effectLst/>
                          <a:latin typeface="Times New Roman"/>
                          <a:ea typeface="Calibri"/>
                          <a:cs typeface="Times New Roman"/>
                        </a:rPr>
                        <a:t>3</a:t>
                      </a:r>
                      <a:r>
                        <a:rPr lang="en-US" sz="1800">
                          <a:effectLst/>
                          <a:latin typeface="Times New Roman"/>
                          <a:ea typeface="Calibri"/>
                          <a:cs typeface="Times New Roman"/>
                        </a:rPr>
                        <a:t>d</a:t>
                      </a:r>
                      <a:endParaRPr lang="en-US" sz="1800">
                        <a:effectLst/>
                        <a:latin typeface="Calibri"/>
                        <a:ea typeface="Calibri"/>
                        <a:cs typeface="Times New Roman"/>
                      </a:endParaRPr>
                    </a:p>
                  </a:txBody>
                  <a:tcPr marL="68580" marR="68580" marT="0" marB="0" anchor="ctr">
                    <a:lnL>
                      <a:noFill/>
                    </a:lnL>
                    <a:lnR>
                      <a:noFill/>
                    </a:lnR>
                    <a:lnT>
                      <a:noFill/>
                    </a:lnT>
                    <a:lnB>
                      <a:noFill/>
                    </a:lnB>
                    <a:solidFill>
                      <a:schemeClr val="accent6">
                        <a:lumMod val="20000"/>
                        <a:lumOff val="80000"/>
                      </a:schemeClr>
                    </a:solidFill>
                  </a:tcPr>
                </a:tc>
                <a:tc>
                  <a:txBody>
                    <a:bodyPr/>
                    <a:lstStyle/>
                    <a:p>
                      <a:pPr marL="0" marR="17145" algn="ctr">
                        <a:lnSpc>
                          <a:spcPct val="150000"/>
                        </a:lnSpc>
                        <a:spcBef>
                          <a:spcPts val="0"/>
                        </a:spcBef>
                        <a:spcAft>
                          <a:spcPts val="0"/>
                        </a:spcAft>
                        <a:tabLst>
                          <a:tab pos="285750" algn="l"/>
                        </a:tabLst>
                      </a:pPr>
                      <a:r>
                        <a:rPr lang="en-US" sz="1800" dirty="0" err="1">
                          <a:effectLst/>
                          <a:latin typeface="Times New Roman"/>
                          <a:ea typeface="Calibri"/>
                          <a:cs typeface="Times New Roman"/>
                        </a:rPr>
                        <a:t>trigonal</a:t>
                      </a:r>
                      <a:r>
                        <a:rPr lang="en-US" sz="1800" dirty="0">
                          <a:effectLst/>
                          <a:latin typeface="Times New Roman"/>
                          <a:ea typeface="Calibri"/>
                          <a:cs typeface="Times New Roman"/>
                        </a:rPr>
                        <a:t> </a:t>
                      </a:r>
                      <a:r>
                        <a:rPr lang="en-US" sz="1800" dirty="0" err="1">
                          <a:effectLst/>
                          <a:latin typeface="Times New Roman"/>
                          <a:ea typeface="Calibri"/>
                          <a:cs typeface="Times New Roman"/>
                        </a:rPr>
                        <a:t>bipyramidal</a:t>
                      </a:r>
                      <a:endParaRPr lang="en-US" sz="1800" dirty="0">
                        <a:effectLst/>
                        <a:latin typeface="Calibri"/>
                        <a:ea typeface="Calibri"/>
                        <a:cs typeface="Times New Roman"/>
                      </a:endParaRPr>
                    </a:p>
                  </a:txBody>
                  <a:tcPr marL="68580" marR="68580" marT="0" marB="0" anchor="ctr">
                    <a:lnL>
                      <a:noFill/>
                    </a:lnL>
                    <a:lnR>
                      <a:noFill/>
                    </a:lnR>
                    <a:lnT>
                      <a:noFill/>
                    </a:lnT>
                    <a:lnB>
                      <a:noFill/>
                    </a:lnB>
                    <a:solidFill>
                      <a:schemeClr val="accent6">
                        <a:lumMod val="20000"/>
                        <a:lumOff val="80000"/>
                      </a:schemeClr>
                    </a:solidFill>
                  </a:tcPr>
                </a:tc>
              </a:tr>
              <a:tr h="421761">
                <a:tc>
                  <a:txBody>
                    <a:bodyPr/>
                    <a:lstStyle/>
                    <a:p>
                      <a:pPr marL="0" marR="17145" algn="ctr">
                        <a:lnSpc>
                          <a:spcPct val="150000"/>
                        </a:lnSpc>
                        <a:spcBef>
                          <a:spcPts val="0"/>
                        </a:spcBef>
                        <a:spcAft>
                          <a:spcPts val="0"/>
                        </a:spcAft>
                        <a:tabLst>
                          <a:tab pos="285750" algn="l"/>
                        </a:tabLst>
                      </a:pPr>
                      <a:r>
                        <a:rPr lang="en-US" sz="1800" dirty="0">
                          <a:effectLst/>
                          <a:latin typeface="Times New Roman"/>
                          <a:ea typeface="Calibri"/>
                          <a:cs typeface="Times New Roman"/>
                        </a:rPr>
                        <a:t>sp</a:t>
                      </a:r>
                      <a:r>
                        <a:rPr lang="en-US" sz="1800" baseline="30000" dirty="0">
                          <a:effectLst/>
                          <a:latin typeface="Times New Roman"/>
                          <a:ea typeface="Calibri"/>
                          <a:cs typeface="Times New Roman"/>
                        </a:rPr>
                        <a:t>3</a:t>
                      </a:r>
                      <a:r>
                        <a:rPr lang="en-US" sz="1800" dirty="0">
                          <a:effectLst/>
                          <a:latin typeface="Times New Roman"/>
                          <a:ea typeface="Calibri"/>
                          <a:cs typeface="Times New Roman"/>
                        </a:rPr>
                        <a:t>d</a:t>
                      </a:r>
                      <a:r>
                        <a:rPr lang="en-US" sz="1800" baseline="30000" dirty="0">
                          <a:effectLst/>
                          <a:latin typeface="Times New Roman"/>
                          <a:ea typeface="Calibri"/>
                          <a:cs typeface="Times New Roman"/>
                        </a:rPr>
                        <a:t>2</a:t>
                      </a:r>
                      <a:endParaRPr lang="en-US" sz="1800" dirty="0">
                        <a:effectLst/>
                        <a:latin typeface="Calibri"/>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17145" algn="ctr">
                        <a:lnSpc>
                          <a:spcPct val="150000"/>
                        </a:lnSpc>
                        <a:spcBef>
                          <a:spcPts val="0"/>
                        </a:spcBef>
                        <a:spcAft>
                          <a:spcPts val="0"/>
                        </a:spcAft>
                        <a:tabLst>
                          <a:tab pos="285750" algn="l"/>
                        </a:tabLst>
                      </a:pPr>
                      <a:r>
                        <a:rPr lang="en-US" sz="1800" dirty="0">
                          <a:effectLst/>
                          <a:latin typeface="Times New Roman"/>
                          <a:ea typeface="Calibri"/>
                          <a:cs typeface="Times New Roman"/>
                        </a:rPr>
                        <a:t>octahedral</a:t>
                      </a:r>
                      <a:endParaRPr lang="en-US" sz="1800" dirty="0">
                        <a:effectLst/>
                        <a:latin typeface="Calibri"/>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6" name="Rectangle 5"/>
          <p:cNvSpPr/>
          <p:nvPr/>
        </p:nvSpPr>
        <p:spPr>
          <a:xfrm>
            <a:off x="193999" y="4581128"/>
            <a:ext cx="1535677"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Limitations</a:t>
            </a:r>
            <a:endParaRPr lang="en-US" dirty="0">
              <a:solidFill>
                <a:prstClr val="black"/>
              </a:solidFill>
              <a:ea typeface="Calibri"/>
              <a:cs typeface="Times New Roman"/>
            </a:endParaRPr>
          </a:p>
        </p:txBody>
      </p:sp>
      <p:sp>
        <p:nvSpPr>
          <p:cNvPr id="7" name="Rectangle 6"/>
          <p:cNvSpPr/>
          <p:nvPr/>
        </p:nvSpPr>
        <p:spPr>
          <a:xfrm>
            <a:off x="179513" y="5163294"/>
            <a:ext cx="8770490" cy="1429622"/>
          </a:xfrm>
          <a:prstGeom prst="rect">
            <a:avLst/>
          </a:prstGeom>
          <a:solidFill>
            <a:schemeClr val="bg1"/>
          </a:solidFill>
        </p:spPr>
        <p:txBody>
          <a:bodyPr wrap="square">
            <a:spAutoFit/>
          </a:bodyPr>
          <a:lstStyle/>
          <a:p>
            <a:pPr marR="17145" lvl="0" algn="just">
              <a:lnSpc>
                <a:spcPct val="150000"/>
              </a:lnSpc>
            </a:pPr>
            <a:r>
              <a:rPr lang="en-US" sz="2000" dirty="0">
                <a:solidFill>
                  <a:prstClr val="black"/>
                </a:solidFill>
                <a:ea typeface="Calibri"/>
                <a:cs typeface="Times New Roman"/>
              </a:rPr>
              <a:t>The VB theory failed to adequately explain how certain molecules contain two or more equivalent bonds whose bond orders lie between that of a single bond and that of a double bond, such as the bonds in resonance-stabilized molecules.</a:t>
            </a:r>
          </a:p>
        </p:txBody>
      </p:sp>
    </p:spTree>
    <p:extLst>
      <p:ext uri="{BB962C8B-B14F-4D97-AF65-F5344CB8AC3E}">
        <p14:creationId xmlns:p14="http://schemas.microsoft.com/office/powerpoint/2010/main" val="9925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endParaRPr lang="en-US" dirty="0">
              <a:solidFill>
                <a:prstClr val="black"/>
              </a:solidFill>
              <a:ea typeface="Calibri"/>
              <a:cs typeface="Times New Roman"/>
            </a:endParaRPr>
          </a:p>
        </p:txBody>
      </p:sp>
      <p:sp>
        <p:nvSpPr>
          <p:cNvPr id="5" name="Rectangle 4"/>
          <p:cNvSpPr/>
          <p:nvPr/>
        </p:nvSpPr>
        <p:spPr>
          <a:xfrm>
            <a:off x="195909" y="764704"/>
            <a:ext cx="8770490" cy="3699474"/>
          </a:xfrm>
          <a:prstGeom prst="rect">
            <a:avLst/>
          </a:prstGeom>
          <a:solidFill>
            <a:schemeClr val="bg1"/>
          </a:solidFill>
        </p:spPr>
        <p:txBody>
          <a:bodyPr wrap="square">
            <a:spAutoFit/>
          </a:bodyPr>
          <a:lstStyle/>
          <a:p>
            <a:pPr marL="342900" marR="17145" lvl="0" indent="-342900" algn="just">
              <a:lnSpc>
                <a:spcPct val="200000"/>
              </a:lnSpc>
              <a:buFont typeface="Arial" pitchFamily="34" charset="0"/>
              <a:buChar char="•"/>
            </a:pPr>
            <a:r>
              <a:rPr lang="en-US" sz="2000" dirty="0">
                <a:solidFill>
                  <a:prstClr val="black"/>
                </a:solidFill>
                <a:ea typeface="Calibri"/>
                <a:cs typeface="Times New Roman"/>
              </a:rPr>
              <a:t>The Molecular Orbital (MO) Theory (often abbreviated to MOT) is a theory on chemical bonding describes the structure and properties of different molecules. </a:t>
            </a:r>
          </a:p>
          <a:p>
            <a:pPr marL="342900" marR="17145" lvl="0" indent="-342900" algn="just">
              <a:lnSpc>
                <a:spcPct val="200000"/>
              </a:lnSpc>
              <a:buFont typeface="Arial" pitchFamily="34" charset="0"/>
              <a:buChar char="•"/>
            </a:pPr>
            <a:r>
              <a:rPr lang="en-US" sz="2000" dirty="0">
                <a:solidFill>
                  <a:prstClr val="black"/>
                </a:solidFill>
                <a:ea typeface="Calibri"/>
                <a:cs typeface="Times New Roman"/>
              </a:rPr>
              <a:t>With this theory, the molecular orbitals are basically considered as linear combinations of atomic orbitals. </a:t>
            </a:r>
            <a:endParaRPr lang="en-US" sz="2000" dirty="0" smtClean="0">
              <a:solidFill>
                <a:prstClr val="black"/>
              </a:solidFill>
              <a:ea typeface="Calibri"/>
              <a:cs typeface="Times New Roman"/>
            </a:endParaRPr>
          </a:p>
          <a:p>
            <a:pPr marL="342900" marR="17145" lvl="0" indent="-342900" algn="just">
              <a:lnSpc>
                <a:spcPct val="200000"/>
              </a:lnSpc>
              <a:buFont typeface="Arial" pitchFamily="34" charset="0"/>
              <a:buChar char="•"/>
            </a:pPr>
            <a:r>
              <a:rPr lang="en-US" sz="2000" dirty="0" smtClean="0">
                <a:solidFill>
                  <a:prstClr val="black"/>
                </a:solidFill>
                <a:ea typeface="Calibri"/>
                <a:cs typeface="Times New Roman"/>
              </a:rPr>
              <a:t>The </a:t>
            </a:r>
            <a:r>
              <a:rPr lang="en-US" sz="2000" dirty="0">
                <a:solidFill>
                  <a:prstClr val="black"/>
                </a:solidFill>
                <a:ea typeface="Calibri"/>
                <a:cs typeface="Times New Roman"/>
              </a:rPr>
              <a:t>approximations are further done using the </a:t>
            </a:r>
            <a:r>
              <a:rPr lang="en-US" sz="2000" dirty="0" err="1">
                <a:solidFill>
                  <a:prstClr val="black"/>
                </a:solidFill>
                <a:ea typeface="Calibri"/>
                <a:cs typeface="Times New Roman"/>
              </a:rPr>
              <a:t>Hartree</a:t>
            </a:r>
            <a:r>
              <a:rPr lang="en-US" sz="2000" dirty="0">
                <a:solidFill>
                  <a:prstClr val="black"/>
                </a:solidFill>
                <a:ea typeface="Calibri"/>
                <a:cs typeface="Times New Roman"/>
              </a:rPr>
              <a:t>–</a:t>
            </a:r>
            <a:r>
              <a:rPr lang="en-US" sz="2000" dirty="0" err="1">
                <a:solidFill>
                  <a:prstClr val="black"/>
                </a:solidFill>
                <a:ea typeface="Calibri"/>
                <a:cs typeface="Times New Roman"/>
              </a:rPr>
              <a:t>Fock</a:t>
            </a:r>
            <a:r>
              <a:rPr lang="en-US" sz="2000" dirty="0">
                <a:solidFill>
                  <a:prstClr val="black"/>
                </a:solidFill>
                <a:ea typeface="Calibri"/>
                <a:cs typeface="Times New Roman"/>
              </a:rPr>
              <a:t> (HF) or the density functional theory (DFT) models to the Schrödinger equation.</a:t>
            </a:r>
          </a:p>
        </p:txBody>
      </p:sp>
      <p:pic>
        <p:nvPicPr>
          <p:cNvPr id="1026" name="Picture 2" descr="HOMO and LUMO - Wikipedi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33359" y="4725144"/>
            <a:ext cx="24765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0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80">
                                          <p:stCondLst>
                                            <p:cond delay="0"/>
                                          </p:stCondLst>
                                        </p:cTn>
                                        <p:tgtEl>
                                          <p:spTgt spid="1026"/>
                                        </p:tgtEl>
                                      </p:cBhvr>
                                    </p:animEffect>
                                    <p:anim calcmode="lin" valueType="num">
                                      <p:cBhvr>
                                        <p:cTn id="1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9" dur="26">
                                          <p:stCondLst>
                                            <p:cond delay="650"/>
                                          </p:stCondLst>
                                        </p:cTn>
                                        <p:tgtEl>
                                          <p:spTgt spid="1026"/>
                                        </p:tgtEl>
                                      </p:cBhvr>
                                      <p:to x="100000" y="60000"/>
                                    </p:animScale>
                                    <p:animScale>
                                      <p:cBhvr>
                                        <p:cTn id="20" dur="166" decel="50000">
                                          <p:stCondLst>
                                            <p:cond delay="676"/>
                                          </p:stCondLst>
                                        </p:cTn>
                                        <p:tgtEl>
                                          <p:spTgt spid="1026"/>
                                        </p:tgtEl>
                                      </p:cBhvr>
                                      <p:to x="100000" y="100000"/>
                                    </p:animScale>
                                    <p:animScale>
                                      <p:cBhvr>
                                        <p:cTn id="21" dur="26">
                                          <p:stCondLst>
                                            <p:cond delay="1312"/>
                                          </p:stCondLst>
                                        </p:cTn>
                                        <p:tgtEl>
                                          <p:spTgt spid="1026"/>
                                        </p:tgtEl>
                                      </p:cBhvr>
                                      <p:to x="100000" y="80000"/>
                                    </p:animScale>
                                    <p:animScale>
                                      <p:cBhvr>
                                        <p:cTn id="22" dur="166" decel="50000">
                                          <p:stCondLst>
                                            <p:cond delay="1338"/>
                                          </p:stCondLst>
                                        </p:cTn>
                                        <p:tgtEl>
                                          <p:spTgt spid="1026"/>
                                        </p:tgtEl>
                                      </p:cBhvr>
                                      <p:to x="100000" y="100000"/>
                                    </p:animScale>
                                    <p:animScale>
                                      <p:cBhvr>
                                        <p:cTn id="23" dur="26">
                                          <p:stCondLst>
                                            <p:cond delay="1642"/>
                                          </p:stCondLst>
                                        </p:cTn>
                                        <p:tgtEl>
                                          <p:spTgt spid="1026"/>
                                        </p:tgtEl>
                                      </p:cBhvr>
                                      <p:to x="100000" y="90000"/>
                                    </p:animScale>
                                    <p:animScale>
                                      <p:cBhvr>
                                        <p:cTn id="24" dur="166" decel="50000">
                                          <p:stCondLst>
                                            <p:cond delay="1668"/>
                                          </p:stCondLst>
                                        </p:cTn>
                                        <p:tgtEl>
                                          <p:spTgt spid="1026"/>
                                        </p:tgtEl>
                                      </p:cBhvr>
                                      <p:to x="100000" y="100000"/>
                                    </p:animScale>
                                    <p:animScale>
                                      <p:cBhvr>
                                        <p:cTn id="25" dur="26">
                                          <p:stCondLst>
                                            <p:cond delay="1808"/>
                                          </p:stCondLst>
                                        </p:cTn>
                                        <p:tgtEl>
                                          <p:spTgt spid="1026"/>
                                        </p:tgtEl>
                                      </p:cBhvr>
                                      <p:to x="100000" y="95000"/>
                                    </p:animScale>
                                    <p:animScale>
                                      <p:cBhvr>
                                        <p:cTn id="26" dur="166" decel="50000">
                                          <p:stCondLst>
                                            <p:cond delay="1834"/>
                                          </p:stCondLst>
                                        </p:cTn>
                                        <p:tgtEl>
                                          <p:spTgt spid="102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1000"/>
                                        <p:tgtEl>
                                          <p:spTgt spid="5">
                                            <p:txEl>
                                              <p:pRg st="0" end="0"/>
                                            </p:txEl>
                                          </p:spTgt>
                                        </p:tgtEl>
                                      </p:cBhvr>
                                    </p:animEffect>
                                    <p:anim calcmode="lin" valueType="num">
                                      <p:cBhvr>
                                        <p:cTn id="3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fade">
                                      <p:cBhvr>
                                        <p:cTn id="38" dur="1000"/>
                                        <p:tgtEl>
                                          <p:spTgt spid="5">
                                            <p:txEl>
                                              <p:pRg st="1" end="1"/>
                                            </p:txEl>
                                          </p:spTgt>
                                        </p:tgtEl>
                                      </p:cBhvr>
                                    </p:animEffect>
                                    <p:anim calcmode="lin" valueType="num">
                                      <p:cBhvr>
                                        <p:cTn id="3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fade">
                                      <p:cBhvr>
                                        <p:cTn id="45" dur="1000"/>
                                        <p:tgtEl>
                                          <p:spTgt spid="5">
                                            <p:txEl>
                                              <p:pRg st="2" end="2"/>
                                            </p:txEl>
                                          </p:spTgt>
                                        </p:tgtEl>
                                      </p:cBhvr>
                                    </p:animEffect>
                                    <p:anim calcmode="lin" valueType="num">
                                      <p:cBhvr>
                                        <p:cTn id="4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3" name="Rectangle 2"/>
          <p:cNvSpPr/>
          <p:nvPr/>
        </p:nvSpPr>
        <p:spPr>
          <a:xfrm>
            <a:off x="193999" y="764704"/>
            <a:ext cx="1452321"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Postulates</a:t>
            </a:r>
            <a:endParaRPr lang="en-US" dirty="0">
              <a:solidFill>
                <a:prstClr val="black"/>
              </a:solidFill>
              <a:ea typeface="Calibri"/>
              <a:cs typeface="Times New Roman"/>
            </a:endParaRPr>
          </a:p>
        </p:txBody>
      </p:sp>
      <p:sp>
        <p:nvSpPr>
          <p:cNvPr id="4" name="Rectangle 3"/>
          <p:cNvSpPr/>
          <p:nvPr/>
        </p:nvSpPr>
        <p:spPr>
          <a:xfrm>
            <a:off x="179513" y="1285003"/>
            <a:ext cx="8770490" cy="1852815"/>
          </a:xfrm>
          <a:prstGeom prst="rect">
            <a:avLst/>
          </a:prstGeom>
          <a:solidFill>
            <a:schemeClr val="bg1"/>
          </a:solidFill>
        </p:spPr>
        <p:txBody>
          <a:bodyPr wrap="square">
            <a:spAutoFit/>
          </a:bodyPr>
          <a:lstStyle/>
          <a:p>
            <a:pPr marL="457200" marR="17145" lvl="0" indent="-457200" algn="just">
              <a:lnSpc>
                <a:spcPct val="200000"/>
              </a:lnSpc>
              <a:buAutoNum type="arabicPeriod"/>
            </a:pPr>
            <a:r>
              <a:rPr lang="en-US" sz="2000" dirty="0" smtClean="0">
                <a:solidFill>
                  <a:prstClr val="black"/>
                </a:solidFill>
                <a:ea typeface="Calibri"/>
                <a:cs typeface="Times New Roman"/>
              </a:rPr>
              <a:t>Atomic </a:t>
            </a:r>
            <a:r>
              <a:rPr lang="en-US" sz="2000" dirty="0">
                <a:solidFill>
                  <a:prstClr val="black"/>
                </a:solidFill>
                <a:ea typeface="Calibri"/>
                <a:cs typeface="Times New Roman"/>
              </a:rPr>
              <a:t>orbitals of comparable energy and proper symmetry combine together to form molecular orbitals. Each atomic orbital should have a wave function  </a:t>
            </a:r>
            <a:r>
              <a:rPr lang="en-US" sz="2000" dirty="0" smtClean="0">
                <a:solidFill>
                  <a:prstClr val="black"/>
                </a:solidFill>
                <a:ea typeface="Calibri"/>
                <a:cs typeface="Times New Roman"/>
              </a:rPr>
              <a:t>  (</a:t>
            </a:r>
            <a:r>
              <a:rPr lang="en-US" sz="2000" dirty="0">
                <a:solidFill>
                  <a:prstClr val="black"/>
                </a:solidFill>
                <a:ea typeface="Calibri"/>
                <a:cs typeface="Times New Roman"/>
              </a:rPr>
              <a:t>ψ - psi</a:t>
            </a:r>
            <a:r>
              <a:rPr lang="en-US" sz="2000" dirty="0" smtClean="0">
                <a:solidFill>
                  <a:prstClr val="black"/>
                </a:solidFill>
                <a:ea typeface="Calibri"/>
                <a:cs typeface="Times New Roman"/>
              </a:rPr>
              <a:t>).</a:t>
            </a:r>
            <a:endParaRPr lang="en-US" sz="2000" dirty="0">
              <a:solidFill>
                <a:prstClr val="black"/>
              </a:solidFill>
              <a:ea typeface="Calibri"/>
              <a:cs typeface="Times New Roman"/>
            </a:endParaRPr>
          </a:p>
        </p:txBody>
      </p:sp>
      <p:pic>
        <p:nvPicPr>
          <p:cNvPr id="2050" name="Picture 2" descr="Mechanical Wavse Animated GIFs by Flipping Physic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3607" y="3897051"/>
            <a:ext cx="4025670" cy="22653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 Gravity wave visualization - Online Technical Discussion  Groups—Wolfram Comm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21" y="3789040"/>
            <a:ext cx="4411337" cy="248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78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80">
                                          <p:stCondLst>
                                            <p:cond delay="0"/>
                                          </p:stCondLst>
                                        </p:cTn>
                                        <p:tgtEl>
                                          <p:spTgt spid="2052"/>
                                        </p:tgtEl>
                                      </p:cBhvr>
                                    </p:animEffect>
                                    <p:anim calcmode="lin" valueType="num">
                                      <p:cBhvr>
                                        <p:cTn id="27"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32" dur="26">
                                          <p:stCondLst>
                                            <p:cond delay="650"/>
                                          </p:stCondLst>
                                        </p:cTn>
                                        <p:tgtEl>
                                          <p:spTgt spid="2052"/>
                                        </p:tgtEl>
                                      </p:cBhvr>
                                      <p:to x="100000" y="60000"/>
                                    </p:animScale>
                                    <p:animScale>
                                      <p:cBhvr>
                                        <p:cTn id="33" dur="166" decel="50000">
                                          <p:stCondLst>
                                            <p:cond delay="676"/>
                                          </p:stCondLst>
                                        </p:cTn>
                                        <p:tgtEl>
                                          <p:spTgt spid="2052"/>
                                        </p:tgtEl>
                                      </p:cBhvr>
                                      <p:to x="100000" y="100000"/>
                                    </p:animScale>
                                    <p:animScale>
                                      <p:cBhvr>
                                        <p:cTn id="34" dur="26">
                                          <p:stCondLst>
                                            <p:cond delay="1312"/>
                                          </p:stCondLst>
                                        </p:cTn>
                                        <p:tgtEl>
                                          <p:spTgt spid="2052"/>
                                        </p:tgtEl>
                                      </p:cBhvr>
                                      <p:to x="100000" y="80000"/>
                                    </p:animScale>
                                    <p:animScale>
                                      <p:cBhvr>
                                        <p:cTn id="35" dur="166" decel="50000">
                                          <p:stCondLst>
                                            <p:cond delay="1338"/>
                                          </p:stCondLst>
                                        </p:cTn>
                                        <p:tgtEl>
                                          <p:spTgt spid="2052"/>
                                        </p:tgtEl>
                                      </p:cBhvr>
                                      <p:to x="100000" y="100000"/>
                                    </p:animScale>
                                    <p:animScale>
                                      <p:cBhvr>
                                        <p:cTn id="36" dur="26">
                                          <p:stCondLst>
                                            <p:cond delay="1642"/>
                                          </p:stCondLst>
                                        </p:cTn>
                                        <p:tgtEl>
                                          <p:spTgt spid="2052"/>
                                        </p:tgtEl>
                                      </p:cBhvr>
                                      <p:to x="100000" y="90000"/>
                                    </p:animScale>
                                    <p:animScale>
                                      <p:cBhvr>
                                        <p:cTn id="37" dur="166" decel="50000">
                                          <p:stCondLst>
                                            <p:cond delay="1668"/>
                                          </p:stCondLst>
                                        </p:cTn>
                                        <p:tgtEl>
                                          <p:spTgt spid="2052"/>
                                        </p:tgtEl>
                                      </p:cBhvr>
                                      <p:to x="100000" y="100000"/>
                                    </p:animScale>
                                    <p:animScale>
                                      <p:cBhvr>
                                        <p:cTn id="38" dur="26">
                                          <p:stCondLst>
                                            <p:cond delay="1808"/>
                                          </p:stCondLst>
                                        </p:cTn>
                                        <p:tgtEl>
                                          <p:spTgt spid="2052"/>
                                        </p:tgtEl>
                                      </p:cBhvr>
                                      <p:to x="100000" y="95000"/>
                                    </p:animScale>
                                    <p:animScale>
                                      <p:cBhvr>
                                        <p:cTn id="39" dur="166" decel="50000">
                                          <p:stCondLst>
                                            <p:cond delay="1834"/>
                                          </p:stCondLst>
                                        </p:cTn>
                                        <p:tgtEl>
                                          <p:spTgt spid="2052"/>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fade">
                                      <p:cBhvr>
                                        <p:cTn id="44" dur="2000"/>
                                        <p:tgtEl>
                                          <p:spTgt spid="2050"/>
                                        </p:tgtEl>
                                      </p:cBhvr>
                                    </p:animEffect>
                                    <p:anim calcmode="lin" valueType="num">
                                      <p:cBhvr>
                                        <p:cTn id="45" dur="2000" fill="hold"/>
                                        <p:tgtEl>
                                          <p:spTgt spid="2050"/>
                                        </p:tgtEl>
                                        <p:attrNameLst>
                                          <p:attrName>ppt_w</p:attrName>
                                        </p:attrNameLst>
                                      </p:cBhvr>
                                      <p:tavLst>
                                        <p:tav tm="0" fmla="#ppt_w*sin(2.5*pi*$)">
                                          <p:val>
                                            <p:fltVal val="0"/>
                                          </p:val>
                                        </p:tav>
                                        <p:tav tm="100000">
                                          <p:val>
                                            <p:fltVal val="1"/>
                                          </p:val>
                                        </p:tav>
                                      </p:tavLst>
                                    </p:anim>
                                    <p:anim calcmode="lin" valueType="num">
                                      <p:cBhvr>
                                        <p:cTn id="46"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3" name="Rectangle 2"/>
          <p:cNvSpPr/>
          <p:nvPr/>
        </p:nvSpPr>
        <p:spPr>
          <a:xfrm>
            <a:off x="193999" y="764704"/>
            <a:ext cx="2383666" cy="553998"/>
          </a:xfrm>
          <a:prstGeom prst="rect">
            <a:avLst/>
          </a:prstGeom>
          <a:solidFill>
            <a:srgbClr val="FFFF00"/>
          </a:solidFill>
        </p:spPr>
        <p:txBody>
          <a:bodyPr wrap="none">
            <a:spAutoFit/>
          </a:bodyPr>
          <a:lstStyle/>
          <a:p>
            <a:pPr marR="17145" lvl="0">
              <a:lnSpc>
                <a:spcPct val="150000"/>
              </a:lnSpc>
            </a:pPr>
            <a:r>
              <a:rPr lang="en-US" sz="2000" b="1" dirty="0" smtClean="0">
                <a:solidFill>
                  <a:prstClr val="black"/>
                </a:solidFill>
                <a:latin typeface="Comic Sans MS"/>
                <a:ea typeface="Calibri"/>
                <a:cs typeface="Times New Roman"/>
              </a:rPr>
              <a:t>Postulates (cont.)</a:t>
            </a:r>
            <a:endParaRPr lang="en-US" dirty="0">
              <a:solidFill>
                <a:prstClr val="black"/>
              </a:solidFill>
              <a:ea typeface="Calibri"/>
              <a:cs typeface="Times New Roman"/>
            </a:endParaRPr>
          </a:p>
        </p:txBody>
      </p:sp>
      <p:sp>
        <p:nvSpPr>
          <p:cNvPr id="4" name="Rectangle 3"/>
          <p:cNvSpPr/>
          <p:nvPr/>
        </p:nvSpPr>
        <p:spPr>
          <a:xfrm>
            <a:off x="179513" y="1285003"/>
            <a:ext cx="8770490" cy="5016758"/>
          </a:xfrm>
          <a:prstGeom prst="rect">
            <a:avLst/>
          </a:prstGeom>
          <a:solidFill>
            <a:schemeClr val="bg1"/>
          </a:solidFill>
        </p:spPr>
        <p:txBody>
          <a:bodyPr wrap="square">
            <a:spAutoFit/>
          </a:bodyPr>
          <a:lstStyle/>
          <a:p>
            <a:pPr marL="288925" marR="17145" lvl="0" indent="-288925" algn="just">
              <a:lnSpc>
                <a:spcPct val="200000"/>
              </a:lnSpc>
            </a:pPr>
            <a:r>
              <a:rPr lang="en-US" sz="2000" dirty="0" smtClean="0">
                <a:solidFill>
                  <a:prstClr val="black"/>
                </a:solidFill>
                <a:ea typeface="Calibri"/>
                <a:cs typeface="Times New Roman"/>
              </a:rPr>
              <a:t>2</a:t>
            </a:r>
            <a:r>
              <a:rPr lang="en-US" sz="2000" dirty="0">
                <a:solidFill>
                  <a:prstClr val="black"/>
                </a:solidFill>
                <a:ea typeface="Calibri"/>
                <a:cs typeface="Times New Roman"/>
              </a:rPr>
              <a:t>. </a:t>
            </a:r>
            <a:r>
              <a:rPr lang="en-US" sz="2000" dirty="0" smtClean="0">
                <a:solidFill>
                  <a:prstClr val="black"/>
                </a:solidFill>
                <a:ea typeface="Calibri"/>
                <a:cs typeface="Times New Roman"/>
              </a:rPr>
              <a:t>The </a:t>
            </a:r>
            <a:r>
              <a:rPr lang="en-US" sz="2000" dirty="0">
                <a:solidFill>
                  <a:prstClr val="black"/>
                </a:solidFill>
                <a:ea typeface="Calibri"/>
                <a:cs typeface="Times New Roman"/>
              </a:rPr>
              <a:t>movement of electrons in a molecular orbital is influenced by all the nuclei of combining atoms (Molecular orbital is poly centric in nature</a:t>
            </a:r>
            <a:r>
              <a:rPr lang="en-US" sz="2000" dirty="0" smtClean="0">
                <a:solidFill>
                  <a:prstClr val="black"/>
                </a:solidFill>
                <a:ea typeface="Calibri"/>
                <a:cs typeface="Times New Roman"/>
              </a:rPr>
              <a:t>).</a:t>
            </a:r>
          </a:p>
          <a:p>
            <a:pPr marL="288925" marR="17145" lvl="0" indent="-288925" algn="just">
              <a:lnSpc>
                <a:spcPct val="200000"/>
              </a:lnSpc>
            </a:pPr>
            <a:r>
              <a:rPr lang="en-US" sz="2000" dirty="0">
                <a:solidFill>
                  <a:prstClr val="black"/>
                </a:solidFill>
                <a:ea typeface="Calibri"/>
                <a:cs typeface="Times New Roman"/>
              </a:rPr>
              <a:t>3.	The number of molecular orbitals formed is equal to the number of combining atomic orbitals. When two atomic orbitals (AO's) combine together two molecular orbitals (MO's) are formed. One molecular orbital possess higher energy than corresponding atomic orbitals and is called anti-bonding molecular orbital (ABMO) and the other has lower energy and is called bonding molecular orbitals (BMO).</a:t>
            </a:r>
          </a:p>
        </p:txBody>
      </p:sp>
    </p:spTree>
    <p:extLst>
      <p:ext uri="{BB962C8B-B14F-4D97-AF65-F5344CB8AC3E}">
        <p14:creationId xmlns:p14="http://schemas.microsoft.com/office/powerpoint/2010/main" val="32878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3" name="Rectangle 2"/>
          <p:cNvSpPr/>
          <p:nvPr/>
        </p:nvSpPr>
        <p:spPr>
          <a:xfrm>
            <a:off x="193999" y="764704"/>
            <a:ext cx="2383666" cy="553998"/>
          </a:xfrm>
          <a:prstGeom prst="rect">
            <a:avLst/>
          </a:prstGeom>
          <a:solidFill>
            <a:srgbClr val="FFFF00"/>
          </a:solidFill>
        </p:spPr>
        <p:txBody>
          <a:bodyPr wrap="none">
            <a:spAutoFit/>
          </a:bodyPr>
          <a:lstStyle/>
          <a:p>
            <a:pPr marR="17145" lvl="0">
              <a:lnSpc>
                <a:spcPct val="150000"/>
              </a:lnSpc>
            </a:pPr>
            <a:r>
              <a:rPr lang="en-US" sz="2000" b="1" dirty="0" smtClean="0">
                <a:solidFill>
                  <a:prstClr val="black"/>
                </a:solidFill>
                <a:latin typeface="Comic Sans MS"/>
                <a:ea typeface="Calibri"/>
                <a:cs typeface="Times New Roman"/>
              </a:rPr>
              <a:t>Postulates (cont.)</a:t>
            </a:r>
            <a:endParaRPr lang="en-US" dirty="0">
              <a:solidFill>
                <a:prstClr val="black"/>
              </a:solidFill>
              <a:ea typeface="Calibri"/>
              <a:cs typeface="Times New Roman"/>
            </a:endParaRPr>
          </a:p>
        </p:txBody>
      </p:sp>
      <p:sp>
        <p:nvSpPr>
          <p:cNvPr id="4" name="Rectangle 3"/>
          <p:cNvSpPr/>
          <p:nvPr/>
        </p:nvSpPr>
        <p:spPr>
          <a:xfrm>
            <a:off x="179513" y="1285003"/>
            <a:ext cx="8770490" cy="1237262"/>
          </a:xfrm>
          <a:prstGeom prst="rect">
            <a:avLst/>
          </a:prstGeom>
          <a:solidFill>
            <a:schemeClr val="bg1"/>
          </a:solidFill>
        </p:spPr>
        <p:txBody>
          <a:bodyPr wrap="square">
            <a:spAutoFit/>
          </a:bodyPr>
          <a:lstStyle/>
          <a:p>
            <a:pPr marL="288925" marR="17145" lvl="0" indent="-288925" algn="just">
              <a:lnSpc>
                <a:spcPct val="200000"/>
              </a:lnSpc>
            </a:pPr>
            <a:r>
              <a:rPr lang="en-US" sz="2000" dirty="0">
                <a:solidFill>
                  <a:prstClr val="black"/>
                </a:solidFill>
                <a:ea typeface="Calibri"/>
                <a:cs typeface="Times New Roman"/>
              </a:rPr>
              <a:t>4</a:t>
            </a:r>
            <a:r>
              <a:rPr lang="en-US" sz="2000" dirty="0" smtClean="0">
                <a:solidFill>
                  <a:prstClr val="black"/>
                </a:solidFill>
                <a:ea typeface="Calibri"/>
                <a:cs typeface="Times New Roman"/>
              </a:rPr>
              <a:t>. In </a:t>
            </a:r>
            <a:r>
              <a:rPr lang="en-US" sz="2000" dirty="0">
                <a:solidFill>
                  <a:prstClr val="black"/>
                </a:solidFill>
                <a:ea typeface="Calibri"/>
                <a:cs typeface="Times New Roman"/>
              </a:rPr>
              <a:t>molecules, electrons are present in molecular orbitals. The electron filling is in accordance with Pauli's exclusion principle, </a:t>
            </a:r>
            <a:r>
              <a:rPr lang="en-US" sz="2000" dirty="0" err="1">
                <a:solidFill>
                  <a:prstClr val="black"/>
                </a:solidFill>
                <a:ea typeface="Calibri"/>
                <a:cs typeface="Times New Roman"/>
              </a:rPr>
              <a:t>Aufbau</a:t>
            </a:r>
            <a:r>
              <a:rPr lang="en-US" sz="2000" dirty="0">
                <a:solidFill>
                  <a:prstClr val="black"/>
                </a:solidFill>
                <a:ea typeface="Calibri"/>
                <a:cs typeface="Times New Roman"/>
              </a:rPr>
              <a:t> principle and </a:t>
            </a:r>
            <a:r>
              <a:rPr lang="en-US" sz="2000" dirty="0" err="1">
                <a:solidFill>
                  <a:prstClr val="black"/>
                </a:solidFill>
                <a:ea typeface="Calibri"/>
                <a:cs typeface="Times New Roman"/>
              </a:rPr>
              <a:t>Hund's</a:t>
            </a:r>
            <a:r>
              <a:rPr lang="en-US" sz="2000" dirty="0">
                <a:solidFill>
                  <a:prstClr val="black"/>
                </a:solidFill>
                <a:ea typeface="Calibri"/>
                <a:cs typeface="Times New Roman"/>
              </a:rPr>
              <a:t> </a:t>
            </a:r>
            <a:r>
              <a:rPr lang="en-US" sz="2000" dirty="0" smtClean="0">
                <a:solidFill>
                  <a:prstClr val="black"/>
                </a:solidFill>
                <a:ea typeface="Calibri"/>
                <a:cs typeface="Times New Roman"/>
              </a:rPr>
              <a:t>rule.</a:t>
            </a:r>
          </a:p>
        </p:txBody>
      </p:sp>
    </p:spTree>
    <p:extLst>
      <p:ext uri="{BB962C8B-B14F-4D97-AF65-F5344CB8AC3E}">
        <p14:creationId xmlns:p14="http://schemas.microsoft.com/office/powerpoint/2010/main" val="127132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9" y="1358915"/>
            <a:ext cx="8770490" cy="4401205"/>
          </a:xfrm>
          <a:prstGeom prst="rect">
            <a:avLst/>
          </a:prstGeom>
        </p:spPr>
        <p:txBody>
          <a:bodyPr wrap="square">
            <a:spAutoFit/>
          </a:bodyPr>
          <a:lstStyle/>
          <a:p>
            <a:pPr marR="17145" lvl="0" algn="just">
              <a:lnSpc>
                <a:spcPct val="200000"/>
              </a:lnSpc>
            </a:pPr>
            <a:r>
              <a:rPr lang="en-US" sz="2000" dirty="0">
                <a:solidFill>
                  <a:prstClr val="black"/>
                </a:solidFill>
                <a:ea typeface="Calibri"/>
                <a:cs typeface="Times New Roman"/>
              </a:rPr>
              <a:t>Electrons may be considered either of particle or of wave nature. Therefore, an electron in an atom may be described as occupying an atomic orbital, or by a wave function ψ, which are solution to the Schrodinger wave equation. Electrons in a molecule are said to occupy molecular orbitals. </a:t>
            </a:r>
            <a:endParaRPr lang="en-US" sz="2000" dirty="0" smtClean="0">
              <a:solidFill>
                <a:prstClr val="black"/>
              </a:solidFill>
              <a:ea typeface="Calibri"/>
              <a:cs typeface="Times New Roman"/>
            </a:endParaRPr>
          </a:p>
          <a:p>
            <a:pPr marR="17145" lvl="0" algn="just">
              <a:lnSpc>
                <a:spcPct val="200000"/>
              </a:lnSpc>
            </a:pPr>
            <a:r>
              <a:rPr lang="en-US" sz="2000" dirty="0" smtClean="0">
                <a:solidFill>
                  <a:prstClr val="black"/>
                </a:solidFill>
                <a:ea typeface="Calibri"/>
                <a:cs typeface="Times New Roman"/>
              </a:rPr>
              <a:t>The </a:t>
            </a:r>
            <a:r>
              <a:rPr lang="en-US" sz="2000" dirty="0">
                <a:solidFill>
                  <a:prstClr val="black"/>
                </a:solidFill>
                <a:ea typeface="Calibri"/>
                <a:cs typeface="Times New Roman"/>
              </a:rPr>
              <a:t>wave function of a molecular orbital may be obtained by one of two method:</a:t>
            </a:r>
          </a:p>
          <a:p>
            <a:pPr marL="288925" marR="17145" lvl="0" indent="-288925" algn="just">
              <a:lnSpc>
                <a:spcPct val="200000"/>
              </a:lnSpc>
            </a:pPr>
            <a:r>
              <a:rPr lang="en-US" sz="2000" b="1" dirty="0">
                <a:solidFill>
                  <a:srgbClr val="FF0000"/>
                </a:solidFill>
                <a:effectLst>
                  <a:outerShdw blurRad="38100" dist="38100" dir="2700000" algn="tl">
                    <a:srgbClr val="000000">
                      <a:alpha val="43137"/>
                    </a:srgbClr>
                  </a:outerShdw>
                </a:effectLst>
                <a:ea typeface="Calibri"/>
                <a:cs typeface="Times New Roman"/>
              </a:rPr>
              <a:t>1. Linear Combination of Atomic Orbitals (LCAO). </a:t>
            </a:r>
          </a:p>
          <a:p>
            <a:pPr marL="288925" marR="17145" lvl="0" indent="-288925" algn="just">
              <a:lnSpc>
                <a:spcPct val="200000"/>
              </a:lnSpc>
            </a:pPr>
            <a:r>
              <a:rPr lang="en-US" sz="2000" b="1" dirty="0">
                <a:solidFill>
                  <a:srgbClr val="FF0000"/>
                </a:solidFill>
                <a:effectLst>
                  <a:outerShdw blurRad="38100" dist="38100" dir="2700000" algn="tl">
                    <a:srgbClr val="000000">
                      <a:alpha val="43137"/>
                    </a:srgbClr>
                  </a:outerShdw>
                </a:effectLst>
                <a:ea typeface="Calibri"/>
                <a:cs typeface="Times New Roman"/>
              </a:rPr>
              <a:t>2. United Atom Method.</a:t>
            </a:r>
          </a:p>
        </p:txBody>
      </p:sp>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4105291" cy="553998"/>
          </a:xfrm>
          <a:prstGeom prst="rect">
            <a:avLst/>
          </a:prstGeom>
          <a:solidFill>
            <a:srgbClr val="FFFF00"/>
          </a:solidFill>
        </p:spPr>
        <p:txBody>
          <a:bodyPr wrap="none">
            <a:spAutoFit/>
          </a:bodyPr>
          <a:lstStyle/>
          <a:p>
            <a:pPr marR="17145" lvl="0">
              <a:lnSpc>
                <a:spcPct val="150000"/>
              </a:lnSpc>
            </a:pPr>
            <a:r>
              <a:rPr lang="en-US" sz="2000" b="1" dirty="0" smtClean="0">
                <a:solidFill>
                  <a:prstClr val="black"/>
                </a:solidFill>
                <a:latin typeface="Comic Sans MS"/>
                <a:ea typeface="Calibri"/>
                <a:cs typeface="Times New Roman"/>
              </a:rPr>
              <a:t>Combination of atomic orbitals </a:t>
            </a:r>
            <a:endParaRPr lang="en-US" dirty="0">
              <a:solidFill>
                <a:prstClr val="black"/>
              </a:solidFill>
              <a:ea typeface="Calibri"/>
              <a:cs typeface="Times New Roman"/>
            </a:endParaRPr>
          </a:p>
        </p:txBody>
      </p:sp>
    </p:spTree>
    <p:extLst>
      <p:ext uri="{BB962C8B-B14F-4D97-AF65-F5344CB8AC3E}">
        <p14:creationId xmlns:p14="http://schemas.microsoft.com/office/powerpoint/2010/main" val="14412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p:cTn id="3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36" dur="10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 calcmode="lin" valueType="num">
                                      <p:cBhvr>
                                        <p:cTn id="4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44"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9" y="1358915"/>
            <a:ext cx="8770490" cy="3083921"/>
          </a:xfrm>
          <a:prstGeom prst="rect">
            <a:avLst/>
          </a:prstGeom>
        </p:spPr>
        <p:txBody>
          <a:bodyPr wrap="square">
            <a:spAutoFit/>
          </a:bodyPr>
          <a:lstStyle/>
          <a:p>
            <a:pPr marL="342900" marR="17145" lvl="0" indent="-342900" algn="just">
              <a:lnSpc>
                <a:spcPct val="200000"/>
              </a:lnSpc>
              <a:buFont typeface="Arial" pitchFamily="34" charset="0"/>
              <a:buChar char="•"/>
            </a:pPr>
            <a:r>
              <a:rPr lang="en-US" sz="2000" dirty="0" smtClean="0">
                <a:solidFill>
                  <a:prstClr val="black"/>
                </a:solidFill>
                <a:ea typeface="Calibri"/>
                <a:cs typeface="Times New Roman"/>
              </a:rPr>
              <a:t>Consider </a:t>
            </a:r>
            <a:r>
              <a:rPr lang="en-US" sz="2000" dirty="0">
                <a:solidFill>
                  <a:prstClr val="black"/>
                </a:solidFill>
                <a:ea typeface="Calibri"/>
                <a:cs typeface="Times New Roman"/>
              </a:rPr>
              <a:t>two atoms A and B which have atomic orbitals described by the wave functions </a:t>
            </a:r>
            <a:r>
              <a:rPr lang="en-US" sz="2000" dirty="0" err="1">
                <a:solidFill>
                  <a:prstClr val="black"/>
                </a:solidFill>
                <a:ea typeface="Calibri"/>
                <a:cs typeface="Times New Roman"/>
              </a:rPr>
              <a:t>ψA</a:t>
            </a:r>
            <a:r>
              <a:rPr lang="en-US" sz="2000" dirty="0">
                <a:solidFill>
                  <a:prstClr val="black"/>
                </a:solidFill>
                <a:ea typeface="Calibri"/>
                <a:cs typeface="Times New Roman"/>
              </a:rPr>
              <a:t> and </a:t>
            </a:r>
            <a:r>
              <a:rPr lang="en-US" sz="2000" dirty="0" err="1">
                <a:solidFill>
                  <a:prstClr val="black"/>
                </a:solidFill>
                <a:ea typeface="Calibri"/>
                <a:cs typeface="Times New Roman"/>
              </a:rPr>
              <a:t>ψB</a:t>
            </a:r>
            <a:r>
              <a:rPr lang="en-US" sz="2000" dirty="0">
                <a:solidFill>
                  <a:prstClr val="black"/>
                </a:solidFill>
                <a:ea typeface="Calibri"/>
                <a:cs typeface="Times New Roman"/>
              </a:rPr>
              <a:t>. </a:t>
            </a:r>
            <a:endParaRPr lang="en-US" sz="2000" dirty="0" smtClean="0">
              <a:solidFill>
                <a:prstClr val="black"/>
              </a:solidFill>
              <a:ea typeface="Calibri"/>
              <a:cs typeface="Times New Roman"/>
            </a:endParaRPr>
          </a:p>
          <a:p>
            <a:pPr marL="342900" marR="17145" lvl="0" indent="-342900" algn="just">
              <a:lnSpc>
                <a:spcPct val="200000"/>
              </a:lnSpc>
              <a:buFont typeface="Arial" pitchFamily="34" charset="0"/>
              <a:buChar char="•"/>
            </a:pPr>
            <a:r>
              <a:rPr lang="en-US" sz="2000" dirty="0" smtClean="0">
                <a:solidFill>
                  <a:prstClr val="black"/>
                </a:solidFill>
                <a:ea typeface="Calibri"/>
                <a:cs typeface="Times New Roman"/>
              </a:rPr>
              <a:t>If </a:t>
            </a:r>
            <a:r>
              <a:rPr lang="en-US" sz="2000" dirty="0">
                <a:solidFill>
                  <a:prstClr val="black"/>
                </a:solidFill>
                <a:ea typeface="Calibri"/>
                <a:cs typeface="Times New Roman"/>
              </a:rPr>
              <a:t>electron cloud of these two atoms overlap, then the wave function for the molecule can be obtained by a linear combination of the atomic orbitals </a:t>
            </a:r>
            <a:r>
              <a:rPr lang="en-US" sz="2000" dirty="0" err="1">
                <a:solidFill>
                  <a:prstClr val="black"/>
                </a:solidFill>
                <a:ea typeface="Calibri"/>
                <a:cs typeface="Times New Roman"/>
              </a:rPr>
              <a:t>ψA</a:t>
            </a:r>
            <a:r>
              <a:rPr lang="en-US" sz="2000" dirty="0">
                <a:solidFill>
                  <a:prstClr val="black"/>
                </a:solidFill>
                <a:ea typeface="Calibri"/>
                <a:cs typeface="Times New Roman"/>
              </a:rPr>
              <a:t> and </a:t>
            </a:r>
            <a:r>
              <a:rPr lang="en-US" sz="2000" dirty="0" err="1">
                <a:solidFill>
                  <a:prstClr val="black"/>
                </a:solidFill>
                <a:ea typeface="Calibri"/>
                <a:cs typeface="Times New Roman"/>
              </a:rPr>
              <a:t>ψB</a:t>
            </a:r>
            <a:r>
              <a:rPr lang="en-US" sz="2000" dirty="0">
                <a:solidFill>
                  <a:prstClr val="black"/>
                </a:solidFill>
                <a:ea typeface="Calibri"/>
                <a:cs typeface="Times New Roman"/>
              </a:rPr>
              <a:t> i.e. by subtraction or addition of wave functions of atomic </a:t>
            </a:r>
            <a:r>
              <a:rPr lang="en-US" sz="2000" dirty="0" smtClean="0">
                <a:solidFill>
                  <a:prstClr val="black"/>
                </a:solidFill>
                <a:ea typeface="Calibri"/>
                <a:cs typeface="Times New Roman"/>
              </a:rPr>
              <a:t>orbitals</a:t>
            </a:r>
          </a:p>
        </p:txBody>
      </p:sp>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5969583"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Linear Combination of Atomic Orbitals (LCAO)</a:t>
            </a:r>
            <a:endParaRPr lang="en-US" dirty="0">
              <a:solidFill>
                <a:prstClr val="black"/>
              </a:solidFill>
              <a:ea typeface="Calibri"/>
              <a:cs typeface="Times New Roman"/>
            </a:endParaRPr>
          </a:p>
        </p:txBody>
      </p:sp>
      <p:pic>
        <p:nvPicPr>
          <p:cNvPr id="3074" name="Picture 2" descr="A pair of diagrams are shown and labeled, “a” and “b.” Diagram a shows two identical waves with two crests and two troughs. They are drawn one above the other with a plus sign in between and an equal sign to the right. To the right of the equal sign is a much taller wave with a same number of troughs and crests. Diagram b shows two waves with two crests and two troughs, but they are mirror images of one another rotated over a horizontal axis. They are drawn one above the other with a plus sign in between and an equal sign to the right. To the right of the equal sign is a flat line."/>
          <p:cNvPicPr>
            <a:picLocks noChangeAspect="1" noChangeArrowheads="1"/>
          </p:cNvPicPr>
          <p:nvPr/>
        </p:nvPicPr>
        <p:blipFill rotWithShape="1">
          <a:blip r:embed="rId2">
            <a:extLst>
              <a:ext uri="{28A0092B-C50C-407E-A947-70E740481C1C}">
                <a14:useLocalDpi xmlns:a14="http://schemas.microsoft.com/office/drawing/2010/main" val="0"/>
              </a:ext>
            </a:extLst>
          </a:blip>
          <a:srcRect b="16963"/>
          <a:stretch/>
        </p:blipFill>
        <p:spPr bwMode="auto">
          <a:xfrm>
            <a:off x="670595" y="5326320"/>
            <a:ext cx="7817298" cy="1368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10815" y="4490536"/>
            <a:ext cx="2322367" cy="738664"/>
          </a:xfrm>
          <a:prstGeom prst="rect">
            <a:avLst/>
          </a:prstGeom>
          <a:solidFill>
            <a:schemeClr val="accent6">
              <a:lumMod val="20000"/>
              <a:lumOff val="80000"/>
            </a:schemeClr>
          </a:solidFill>
        </p:spPr>
        <p:txBody>
          <a:bodyPr wrap="none">
            <a:spAutoFit/>
          </a:bodyPr>
          <a:lstStyle/>
          <a:p>
            <a:pPr marR="17145" algn="ctr">
              <a:lnSpc>
                <a:spcPct val="150000"/>
              </a:lnSpc>
            </a:pPr>
            <a:r>
              <a:rPr lang="en-US" sz="2800" dirty="0" err="1">
                <a:ea typeface="Calibri"/>
                <a:cs typeface="Times New Roman"/>
              </a:rPr>
              <a:t>ψ</a:t>
            </a:r>
            <a:r>
              <a:rPr lang="en-US" sz="2800" baseline="-25000" dirty="0" err="1">
                <a:ea typeface="Calibri"/>
                <a:cs typeface="Times New Roman"/>
              </a:rPr>
              <a:t>MO</a:t>
            </a:r>
            <a:r>
              <a:rPr lang="en-US" sz="2800" dirty="0">
                <a:ea typeface="Calibri"/>
                <a:cs typeface="Times New Roman"/>
              </a:rPr>
              <a:t> = </a:t>
            </a:r>
            <a:r>
              <a:rPr lang="en-US" sz="2800" dirty="0" err="1">
                <a:ea typeface="Calibri"/>
                <a:cs typeface="Times New Roman"/>
              </a:rPr>
              <a:t>ψ</a:t>
            </a:r>
            <a:r>
              <a:rPr lang="en-US" sz="2800" baseline="-25000" dirty="0" err="1">
                <a:ea typeface="Calibri"/>
                <a:cs typeface="Times New Roman"/>
              </a:rPr>
              <a:t>A</a:t>
            </a:r>
            <a:r>
              <a:rPr lang="en-US" sz="2800" dirty="0">
                <a:ea typeface="Calibri"/>
                <a:cs typeface="Times New Roman"/>
              </a:rPr>
              <a:t> ± </a:t>
            </a:r>
            <a:r>
              <a:rPr lang="en-US" sz="2800" dirty="0" err="1">
                <a:ea typeface="Calibri"/>
                <a:cs typeface="Times New Roman"/>
              </a:rPr>
              <a:t>ψ</a:t>
            </a:r>
            <a:r>
              <a:rPr lang="en-US" sz="2800" baseline="-25000" dirty="0" err="1">
                <a:ea typeface="Calibri"/>
                <a:cs typeface="Times New Roman"/>
              </a:rPr>
              <a:t>B</a:t>
            </a:r>
            <a:endParaRPr lang="en-US" sz="2800" dirty="0">
              <a:ea typeface="Calibri"/>
              <a:cs typeface="Times New Roman"/>
            </a:endParaRPr>
          </a:p>
        </p:txBody>
      </p:sp>
    </p:spTree>
    <p:extLst>
      <p:ext uri="{BB962C8B-B14F-4D97-AF65-F5344CB8AC3E}">
        <p14:creationId xmlns:p14="http://schemas.microsoft.com/office/powerpoint/2010/main" val="21034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anim calcmode="lin" valueType="num">
                                      <p:cBhvr>
                                        <p:cTn id="34" dur="2000" fill="hold"/>
                                        <p:tgtEl>
                                          <p:spTgt spid="5"/>
                                        </p:tgtEl>
                                        <p:attrNameLst>
                                          <p:attrName>ppt_w</p:attrName>
                                        </p:attrNameLst>
                                      </p:cBhvr>
                                      <p:tavLst>
                                        <p:tav tm="0" fmla="#ppt_w*sin(2.5*pi*$)">
                                          <p:val>
                                            <p:fltVal val="0"/>
                                          </p:val>
                                        </p:tav>
                                        <p:tav tm="100000">
                                          <p:val>
                                            <p:fltVal val="1"/>
                                          </p:val>
                                        </p:tav>
                                      </p:tavLst>
                                    </p:anim>
                                    <p:anim calcmode="lin" valueType="num">
                                      <p:cBhvr>
                                        <p:cTn id="35"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074"/>
                                        </p:tgtEl>
                                        <p:attrNameLst>
                                          <p:attrName>style.visibility</p:attrName>
                                        </p:attrNameLst>
                                      </p:cBhvr>
                                      <p:to>
                                        <p:strVal val="visible"/>
                                      </p:to>
                                    </p:set>
                                    <p:animEffect transition="in" filter="wipe(down)">
                                      <p:cBhvr>
                                        <p:cTn id="40" dur="580">
                                          <p:stCondLst>
                                            <p:cond delay="0"/>
                                          </p:stCondLst>
                                        </p:cTn>
                                        <p:tgtEl>
                                          <p:spTgt spid="3074"/>
                                        </p:tgtEl>
                                      </p:cBhvr>
                                    </p:animEffect>
                                    <p:anim calcmode="lin" valueType="num">
                                      <p:cBhvr>
                                        <p:cTn id="41"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6" dur="26">
                                          <p:stCondLst>
                                            <p:cond delay="650"/>
                                          </p:stCondLst>
                                        </p:cTn>
                                        <p:tgtEl>
                                          <p:spTgt spid="3074"/>
                                        </p:tgtEl>
                                      </p:cBhvr>
                                      <p:to x="100000" y="60000"/>
                                    </p:animScale>
                                    <p:animScale>
                                      <p:cBhvr>
                                        <p:cTn id="47" dur="166" decel="50000">
                                          <p:stCondLst>
                                            <p:cond delay="676"/>
                                          </p:stCondLst>
                                        </p:cTn>
                                        <p:tgtEl>
                                          <p:spTgt spid="3074"/>
                                        </p:tgtEl>
                                      </p:cBhvr>
                                      <p:to x="100000" y="100000"/>
                                    </p:animScale>
                                    <p:animScale>
                                      <p:cBhvr>
                                        <p:cTn id="48" dur="26">
                                          <p:stCondLst>
                                            <p:cond delay="1312"/>
                                          </p:stCondLst>
                                        </p:cTn>
                                        <p:tgtEl>
                                          <p:spTgt spid="3074"/>
                                        </p:tgtEl>
                                      </p:cBhvr>
                                      <p:to x="100000" y="80000"/>
                                    </p:animScale>
                                    <p:animScale>
                                      <p:cBhvr>
                                        <p:cTn id="49" dur="166" decel="50000">
                                          <p:stCondLst>
                                            <p:cond delay="1338"/>
                                          </p:stCondLst>
                                        </p:cTn>
                                        <p:tgtEl>
                                          <p:spTgt spid="3074"/>
                                        </p:tgtEl>
                                      </p:cBhvr>
                                      <p:to x="100000" y="100000"/>
                                    </p:animScale>
                                    <p:animScale>
                                      <p:cBhvr>
                                        <p:cTn id="50" dur="26">
                                          <p:stCondLst>
                                            <p:cond delay="1642"/>
                                          </p:stCondLst>
                                        </p:cTn>
                                        <p:tgtEl>
                                          <p:spTgt spid="3074"/>
                                        </p:tgtEl>
                                      </p:cBhvr>
                                      <p:to x="100000" y="90000"/>
                                    </p:animScale>
                                    <p:animScale>
                                      <p:cBhvr>
                                        <p:cTn id="51" dur="166" decel="50000">
                                          <p:stCondLst>
                                            <p:cond delay="1668"/>
                                          </p:stCondLst>
                                        </p:cTn>
                                        <p:tgtEl>
                                          <p:spTgt spid="3074"/>
                                        </p:tgtEl>
                                      </p:cBhvr>
                                      <p:to x="100000" y="100000"/>
                                    </p:animScale>
                                    <p:animScale>
                                      <p:cBhvr>
                                        <p:cTn id="52" dur="26">
                                          <p:stCondLst>
                                            <p:cond delay="1808"/>
                                          </p:stCondLst>
                                        </p:cTn>
                                        <p:tgtEl>
                                          <p:spTgt spid="3074"/>
                                        </p:tgtEl>
                                      </p:cBhvr>
                                      <p:to x="100000" y="95000"/>
                                    </p:animScale>
                                    <p:animScale>
                                      <p:cBhvr>
                                        <p:cTn id="53"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9" y="1358915"/>
            <a:ext cx="8770490" cy="2554545"/>
          </a:xfrm>
          <a:prstGeom prst="rect">
            <a:avLst/>
          </a:prstGeom>
        </p:spPr>
        <p:txBody>
          <a:bodyPr wrap="square">
            <a:spAutoFit/>
          </a:bodyPr>
          <a:lstStyle/>
          <a:p>
            <a:pPr marR="17145" lvl="0" algn="just">
              <a:lnSpc>
                <a:spcPct val="200000"/>
              </a:lnSpc>
            </a:pPr>
            <a:r>
              <a:rPr lang="en-US" sz="2000" dirty="0">
                <a:solidFill>
                  <a:prstClr val="black"/>
                </a:solidFill>
                <a:ea typeface="Calibri"/>
                <a:cs typeface="Times New Roman"/>
              </a:rPr>
              <a:t>The above equation forms two molecular orbitals</a:t>
            </a:r>
            <a:r>
              <a:rPr lang="en-US" sz="2000" dirty="0" smtClean="0">
                <a:solidFill>
                  <a:prstClr val="black"/>
                </a:solidFill>
                <a:ea typeface="Calibri"/>
                <a:cs typeface="Times New Roman"/>
              </a:rPr>
              <a:t>,</a:t>
            </a:r>
          </a:p>
          <a:p>
            <a:pPr marR="17145" lvl="0" algn="just">
              <a:lnSpc>
                <a:spcPct val="200000"/>
              </a:lnSpc>
            </a:pPr>
            <a:r>
              <a:rPr lang="en-US" sz="2000" b="1" dirty="0" smtClean="0">
                <a:solidFill>
                  <a:srgbClr val="FF0000"/>
                </a:solidFill>
                <a:effectLst>
                  <a:outerShdw blurRad="38100" dist="38100" dir="2700000" algn="tl">
                    <a:srgbClr val="000000">
                      <a:alpha val="43137"/>
                    </a:srgbClr>
                  </a:outerShdw>
                </a:effectLst>
                <a:ea typeface="Calibri"/>
                <a:cs typeface="Times New Roman"/>
              </a:rPr>
              <a:t>1. Bonding </a:t>
            </a:r>
            <a:r>
              <a:rPr lang="en-US" sz="2000" b="1" dirty="0">
                <a:solidFill>
                  <a:srgbClr val="FF0000"/>
                </a:solidFill>
                <a:effectLst>
                  <a:outerShdw blurRad="38100" dist="38100" dir="2700000" algn="tl">
                    <a:srgbClr val="000000">
                      <a:alpha val="43137"/>
                    </a:srgbClr>
                  </a:outerShdw>
                </a:effectLst>
                <a:ea typeface="Calibri"/>
                <a:cs typeface="Times New Roman"/>
              </a:rPr>
              <a:t>molecular orbitals (BMO’s)</a:t>
            </a:r>
          </a:p>
          <a:p>
            <a:pPr marL="457200" marR="17145" lvl="0" indent="-168275" algn="just">
              <a:lnSpc>
                <a:spcPct val="200000"/>
              </a:lnSpc>
              <a:buFont typeface="Arial" pitchFamily="34" charset="0"/>
              <a:buChar char="•"/>
            </a:pPr>
            <a:r>
              <a:rPr lang="en-US" sz="2000" dirty="0">
                <a:solidFill>
                  <a:prstClr val="black"/>
                </a:solidFill>
                <a:ea typeface="Calibri"/>
                <a:cs typeface="Times New Roman"/>
              </a:rPr>
              <a:t>When addition (+) of wave function takes place, the type of molecular orbitals formed are called Bonding Molecular orbitals and is represented by </a:t>
            </a:r>
          </a:p>
        </p:txBody>
      </p:sp>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6900928"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Linear Combination of Atomic Orbitals (LCAO</a:t>
            </a:r>
            <a:r>
              <a:rPr lang="en-US" sz="2000" b="1" dirty="0" smtClean="0">
                <a:solidFill>
                  <a:prstClr val="black"/>
                </a:solidFill>
                <a:latin typeface="Comic Sans MS"/>
                <a:ea typeface="Calibri"/>
                <a:cs typeface="Times New Roman"/>
              </a:rPr>
              <a:t>) (cont.)</a:t>
            </a:r>
            <a:endParaRPr lang="en-US" dirty="0">
              <a:solidFill>
                <a:prstClr val="black"/>
              </a:solidFill>
              <a:ea typeface="Calibri"/>
              <a:cs typeface="Times New Roman"/>
            </a:endParaRPr>
          </a:p>
        </p:txBody>
      </p:sp>
      <p:pic>
        <p:nvPicPr>
          <p:cNvPr id="5" name="Picture 2" descr="A pair of diagrams are shown and labeled, “a” and “b.” Diagram a shows two identical waves with two crests and two troughs. They are drawn one above the other with a plus sign in between and an equal sign to the right. To the right of the equal sign is a much taller wave with a same number of troughs and crests. Diagram b shows two waves with two crests and two troughs, but they are mirror images of one another rotated over a horizontal axis. They are drawn one above the other with a plus sign in between and an equal sign to the right. To the right of the equal sign is a flat line."/>
          <p:cNvPicPr>
            <a:picLocks noChangeAspect="1" noChangeArrowheads="1"/>
          </p:cNvPicPr>
          <p:nvPr/>
        </p:nvPicPr>
        <p:blipFill rotWithShape="1">
          <a:blip r:embed="rId2">
            <a:extLst>
              <a:ext uri="{28A0092B-C50C-407E-A947-70E740481C1C}">
                <a14:useLocalDpi xmlns:a14="http://schemas.microsoft.com/office/drawing/2010/main" val="0"/>
              </a:ext>
            </a:extLst>
          </a:blip>
          <a:srcRect r="53017" b="16963"/>
          <a:stretch/>
        </p:blipFill>
        <p:spPr bwMode="auto">
          <a:xfrm>
            <a:off x="2426247" y="4823234"/>
            <a:ext cx="4305994" cy="16040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32262" y="3913460"/>
            <a:ext cx="2279471" cy="738664"/>
          </a:xfrm>
          <a:prstGeom prst="rect">
            <a:avLst/>
          </a:prstGeom>
          <a:solidFill>
            <a:schemeClr val="accent6">
              <a:lumMod val="20000"/>
              <a:lumOff val="80000"/>
            </a:schemeClr>
          </a:solidFill>
        </p:spPr>
        <p:txBody>
          <a:bodyPr wrap="none">
            <a:spAutoFit/>
          </a:bodyPr>
          <a:lstStyle/>
          <a:p>
            <a:pPr marR="17145" algn="ctr">
              <a:lnSpc>
                <a:spcPct val="150000"/>
              </a:lnSpc>
            </a:pPr>
            <a:r>
              <a:rPr lang="en-US" sz="2800" dirty="0" err="1">
                <a:ea typeface="Calibri"/>
                <a:cs typeface="Times New Roman"/>
              </a:rPr>
              <a:t>ψ</a:t>
            </a:r>
            <a:r>
              <a:rPr lang="en-US" sz="2800" baseline="-25000" dirty="0" err="1">
                <a:ea typeface="Calibri"/>
                <a:cs typeface="Times New Roman"/>
              </a:rPr>
              <a:t>MO</a:t>
            </a:r>
            <a:r>
              <a:rPr lang="en-US" sz="2800" dirty="0">
                <a:ea typeface="Calibri"/>
                <a:cs typeface="Times New Roman"/>
              </a:rPr>
              <a:t> = </a:t>
            </a:r>
            <a:r>
              <a:rPr lang="en-US" sz="2800" dirty="0" err="1">
                <a:ea typeface="Calibri"/>
                <a:cs typeface="Times New Roman"/>
              </a:rPr>
              <a:t>ψ</a:t>
            </a:r>
            <a:r>
              <a:rPr lang="en-US" sz="2800" baseline="-25000" dirty="0" err="1">
                <a:ea typeface="Calibri"/>
                <a:cs typeface="Times New Roman"/>
              </a:rPr>
              <a:t>A</a:t>
            </a:r>
            <a:r>
              <a:rPr lang="en-US" sz="2800" dirty="0">
                <a:ea typeface="Calibri"/>
                <a:cs typeface="Times New Roman"/>
              </a:rPr>
              <a:t> </a:t>
            </a:r>
            <a:r>
              <a:rPr lang="en-US" sz="2800" dirty="0" smtClean="0">
                <a:ea typeface="Calibri"/>
                <a:cs typeface="Times New Roman"/>
              </a:rPr>
              <a:t>+ </a:t>
            </a:r>
            <a:r>
              <a:rPr lang="en-US" sz="2800" dirty="0" err="1">
                <a:ea typeface="Calibri"/>
                <a:cs typeface="Times New Roman"/>
              </a:rPr>
              <a:t>ψ</a:t>
            </a:r>
            <a:r>
              <a:rPr lang="en-US" sz="2800" baseline="-25000" dirty="0" err="1">
                <a:ea typeface="Calibri"/>
                <a:cs typeface="Times New Roman"/>
              </a:rPr>
              <a:t>B</a:t>
            </a:r>
            <a:endParaRPr lang="en-US" sz="2800" dirty="0">
              <a:ea typeface="Calibri"/>
              <a:cs typeface="Times New Roman"/>
            </a:endParaRPr>
          </a:p>
        </p:txBody>
      </p:sp>
    </p:spTree>
    <p:extLst>
      <p:ext uri="{BB962C8B-B14F-4D97-AF65-F5344CB8AC3E}">
        <p14:creationId xmlns:p14="http://schemas.microsoft.com/office/powerpoint/2010/main" val="327306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barn(inVertical)">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anim calcmode="lin" valueType="num">
                                      <p:cBhvr>
                                        <p:cTn id="39" dur="2000" fill="hold"/>
                                        <p:tgtEl>
                                          <p:spTgt spid="6"/>
                                        </p:tgtEl>
                                        <p:attrNameLst>
                                          <p:attrName>ppt_w</p:attrName>
                                        </p:attrNameLst>
                                      </p:cBhvr>
                                      <p:tavLst>
                                        <p:tav tm="0" fmla="#ppt_w*sin(2.5*pi*$)">
                                          <p:val>
                                            <p:fltVal val="0"/>
                                          </p:val>
                                        </p:tav>
                                        <p:tav tm="100000">
                                          <p:val>
                                            <p:fltVal val="1"/>
                                          </p:val>
                                        </p:tav>
                                      </p:tavLst>
                                    </p:anim>
                                    <p:anim calcmode="lin" valueType="num">
                                      <p:cBhvr>
                                        <p:cTn id="4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80">
                                          <p:stCondLst>
                                            <p:cond delay="0"/>
                                          </p:stCondLst>
                                        </p:cTn>
                                        <p:tgtEl>
                                          <p:spTgt spid="5"/>
                                        </p:tgtEl>
                                      </p:cBhvr>
                                    </p:animEffect>
                                    <p:anim calcmode="lin" valueType="num">
                                      <p:cBhvr>
                                        <p:cTn id="4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1" dur="26">
                                          <p:stCondLst>
                                            <p:cond delay="650"/>
                                          </p:stCondLst>
                                        </p:cTn>
                                        <p:tgtEl>
                                          <p:spTgt spid="5"/>
                                        </p:tgtEl>
                                      </p:cBhvr>
                                      <p:to x="100000" y="60000"/>
                                    </p:animScale>
                                    <p:animScale>
                                      <p:cBhvr>
                                        <p:cTn id="52" dur="166" decel="50000">
                                          <p:stCondLst>
                                            <p:cond delay="676"/>
                                          </p:stCondLst>
                                        </p:cTn>
                                        <p:tgtEl>
                                          <p:spTgt spid="5"/>
                                        </p:tgtEl>
                                      </p:cBhvr>
                                      <p:to x="100000" y="100000"/>
                                    </p:animScale>
                                    <p:animScale>
                                      <p:cBhvr>
                                        <p:cTn id="53" dur="26">
                                          <p:stCondLst>
                                            <p:cond delay="1312"/>
                                          </p:stCondLst>
                                        </p:cTn>
                                        <p:tgtEl>
                                          <p:spTgt spid="5"/>
                                        </p:tgtEl>
                                      </p:cBhvr>
                                      <p:to x="100000" y="80000"/>
                                    </p:animScale>
                                    <p:animScale>
                                      <p:cBhvr>
                                        <p:cTn id="54" dur="166" decel="50000">
                                          <p:stCondLst>
                                            <p:cond delay="1338"/>
                                          </p:stCondLst>
                                        </p:cTn>
                                        <p:tgtEl>
                                          <p:spTgt spid="5"/>
                                        </p:tgtEl>
                                      </p:cBhvr>
                                      <p:to x="100000" y="100000"/>
                                    </p:animScale>
                                    <p:animScale>
                                      <p:cBhvr>
                                        <p:cTn id="55" dur="26">
                                          <p:stCondLst>
                                            <p:cond delay="1642"/>
                                          </p:stCondLst>
                                        </p:cTn>
                                        <p:tgtEl>
                                          <p:spTgt spid="5"/>
                                        </p:tgtEl>
                                      </p:cBhvr>
                                      <p:to x="100000" y="90000"/>
                                    </p:animScale>
                                    <p:animScale>
                                      <p:cBhvr>
                                        <p:cTn id="56" dur="166" decel="50000">
                                          <p:stCondLst>
                                            <p:cond delay="1668"/>
                                          </p:stCondLst>
                                        </p:cTn>
                                        <p:tgtEl>
                                          <p:spTgt spid="5"/>
                                        </p:tgtEl>
                                      </p:cBhvr>
                                      <p:to x="100000" y="100000"/>
                                    </p:animScale>
                                    <p:animScale>
                                      <p:cBhvr>
                                        <p:cTn id="57" dur="26">
                                          <p:stCondLst>
                                            <p:cond delay="1808"/>
                                          </p:stCondLst>
                                        </p:cTn>
                                        <p:tgtEl>
                                          <p:spTgt spid="5"/>
                                        </p:tgtEl>
                                      </p:cBhvr>
                                      <p:to x="100000" y="95000"/>
                                    </p:animScale>
                                    <p:animScale>
                                      <p:cBhvr>
                                        <p:cTn id="5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9" y="1358915"/>
            <a:ext cx="8770490" cy="3908762"/>
          </a:xfrm>
          <a:prstGeom prst="rect">
            <a:avLst/>
          </a:prstGeom>
        </p:spPr>
        <p:txBody>
          <a:bodyPr wrap="square">
            <a:spAutoFit/>
          </a:bodyPr>
          <a:lstStyle/>
          <a:p>
            <a:pPr marR="17145" lvl="0" algn="just">
              <a:lnSpc>
                <a:spcPct val="200000"/>
              </a:lnSpc>
            </a:pPr>
            <a:r>
              <a:rPr lang="en-US" sz="2000" b="1" dirty="0" smtClean="0">
                <a:solidFill>
                  <a:srgbClr val="FF0000"/>
                </a:solidFill>
                <a:effectLst>
                  <a:outerShdw blurRad="38100" dist="38100" dir="2700000" algn="tl">
                    <a:srgbClr val="000000">
                      <a:alpha val="43137"/>
                    </a:srgbClr>
                  </a:outerShdw>
                </a:effectLst>
                <a:ea typeface="Calibri"/>
                <a:cs typeface="Times New Roman"/>
              </a:rPr>
              <a:t>1. Bonding </a:t>
            </a:r>
            <a:r>
              <a:rPr lang="en-US" sz="2000" b="1" dirty="0">
                <a:solidFill>
                  <a:srgbClr val="FF0000"/>
                </a:solidFill>
                <a:effectLst>
                  <a:outerShdw blurRad="38100" dist="38100" dir="2700000" algn="tl">
                    <a:srgbClr val="000000">
                      <a:alpha val="43137"/>
                    </a:srgbClr>
                  </a:outerShdw>
                </a:effectLst>
                <a:ea typeface="Calibri"/>
                <a:cs typeface="Times New Roman"/>
              </a:rPr>
              <a:t>molecular orbitals (BMO’s</a:t>
            </a:r>
            <a:r>
              <a:rPr lang="en-US" sz="2000" b="1" dirty="0" smtClean="0">
                <a:solidFill>
                  <a:srgbClr val="FF0000"/>
                </a:solidFill>
                <a:effectLst>
                  <a:outerShdw blurRad="38100" dist="38100" dir="2700000" algn="tl">
                    <a:srgbClr val="000000">
                      <a:alpha val="43137"/>
                    </a:srgbClr>
                  </a:outerShdw>
                </a:effectLst>
                <a:ea typeface="Calibri"/>
                <a:cs typeface="Times New Roman"/>
              </a:rPr>
              <a:t>) </a:t>
            </a:r>
            <a:r>
              <a:rPr lang="en-US" sz="2000" b="1" dirty="0" smtClean="0">
                <a:effectLst>
                  <a:outerShdw blurRad="38100" dist="38100" dir="2700000" algn="tl">
                    <a:srgbClr val="000000">
                      <a:alpha val="43137"/>
                    </a:srgbClr>
                  </a:outerShdw>
                </a:effectLst>
                <a:ea typeface="Calibri"/>
                <a:cs typeface="Times New Roman"/>
              </a:rPr>
              <a:t>(cont.)</a:t>
            </a:r>
            <a:endParaRPr lang="en-US" sz="2000" b="1" dirty="0">
              <a:effectLst>
                <a:outerShdw blurRad="38100" dist="38100" dir="2700000" algn="tl">
                  <a:srgbClr val="000000">
                    <a:alpha val="43137"/>
                  </a:srgbClr>
                </a:outerShdw>
              </a:effectLst>
              <a:ea typeface="Calibri"/>
              <a:cs typeface="Times New Roman"/>
            </a:endParaRPr>
          </a:p>
          <a:p>
            <a:pPr marL="457200" marR="17145" lvl="0" indent="-168275" algn="just">
              <a:lnSpc>
                <a:spcPct val="200000"/>
              </a:lnSpc>
              <a:buFont typeface="Arial" pitchFamily="34" charset="0"/>
              <a:buChar char="•"/>
            </a:pPr>
            <a:r>
              <a:rPr lang="en-US" sz="2000" dirty="0">
                <a:solidFill>
                  <a:prstClr val="black"/>
                </a:solidFill>
                <a:ea typeface="Calibri"/>
                <a:cs typeface="Times New Roman"/>
              </a:rPr>
              <a:t>They have lower energy than atomic orbitals involved. It is similar to constructive interference occurring in phase because of which electron probability density increases resulting in formation of bonding orbital</a:t>
            </a:r>
            <a:r>
              <a:rPr lang="en-US" sz="2000" dirty="0" smtClean="0">
                <a:solidFill>
                  <a:prstClr val="black"/>
                </a:solidFill>
                <a:ea typeface="Calibri"/>
                <a:cs typeface="Times New Roman"/>
              </a:rPr>
              <a:t>.</a:t>
            </a:r>
          </a:p>
          <a:p>
            <a:pPr marL="457200" marR="17145" lvl="0" indent="-168275" algn="just">
              <a:lnSpc>
                <a:spcPct val="200000"/>
              </a:lnSpc>
              <a:buFont typeface="Arial" pitchFamily="34" charset="0"/>
              <a:buChar char="•"/>
            </a:pPr>
            <a:r>
              <a:rPr lang="en-US" sz="2000" dirty="0" smtClean="0">
                <a:solidFill>
                  <a:prstClr val="black"/>
                </a:solidFill>
                <a:ea typeface="Calibri"/>
                <a:cs typeface="Times New Roman"/>
              </a:rPr>
              <a:t> </a:t>
            </a:r>
            <a:r>
              <a:rPr lang="en-US" sz="2000" dirty="0">
                <a:solidFill>
                  <a:prstClr val="black"/>
                </a:solidFill>
                <a:ea typeface="Calibri"/>
                <a:cs typeface="Times New Roman"/>
              </a:rPr>
              <a:t>Molecular orbital formed by addition of overlapping of two s orbitals gives one bonding </a:t>
            </a:r>
            <a:r>
              <a:rPr lang="en-US" sz="2000" b="1" dirty="0" err="1" smtClean="0">
                <a:solidFill>
                  <a:prstClr val="black"/>
                </a:solidFill>
                <a:ea typeface="Calibri"/>
                <a:cs typeface="Times New Roman"/>
              </a:rPr>
              <a:t>σ</a:t>
            </a:r>
            <a:r>
              <a:rPr lang="en-US" sz="1200" b="1" dirty="0" err="1" smtClean="0">
                <a:solidFill>
                  <a:prstClr val="black"/>
                </a:solidFill>
                <a:ea typeface="Calibri"/>
                <a:cs typeface="Times New Roman"/>
              </a:rPr>
              <a:t>s</a:t>
            </a:r>
            <a:r>
              <a:rPr lang="en-US" sz="2000" dirty="0" smtClean="0">
                <a:solidFill>
                  <a:prstClr val="black"/>
                </a:solidFill>
                <a:ea typeface="Calibri"/>
                <a:cs typeface="Times New Roman"/>
              </a:rPr>
              <a:t> </a:t>
            </a:r>
            <a:r>
              <a:rPr lang="en-US" sz="2000" dirty="0">
                <a:solidFill>
                  <a:prstClr val="black"/>
                </a:solidFill>
                <a:ea typeface="Calibri"/>
                <a:cs typeface="Times New Roman"/>
              </a:rPr>
              <a:t>molecular orbital.</a:t>
            </a:r>
          </a:p>
        </p:txBody>
      </p:sp>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6900928"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Linear Combination of Atomic Orbitals (LCAO</a:t>
            </a:r>
            <a:r>
              <a:rPr lang="en-US" sz="2000" b="1" dirty="0" smtClean="0">
                <a:solidFill>
                  <a:prstClr val="black"/>
                </a:solidFill>
                <a:latin typeface="Comic Sans MS"/>
                <a:ea typeface="Calibri"/>
                <a:cs typeface="Times New Roman"/>
              </a:rPr>
              <a:t>) (cont.)</a:t>
            </a:r>
            <a:endParaRPr lang="en-US" dirty="0">
              <a:solidFill>
                <a:prstClr val="black"/>
              </a:solidFill>
              <a:ea typeface="Calibri"/>
              <a:cs typeface="Times New Roman"/>
            </a:endParaRPr>
          </a:p>
        </p:txBody>
      </p:sp>
    </p:spTree>
    <p:extLst>
      <p:ext uri="{BB962C8B-B14F-4D97-AF65-F5344CB8AC3E}">
        <p14:creationId xmlns:p14="http://schemas.microsoft.com/office/powerpoint/2010/main" val="18404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1000"/>
                                        <p:tgtEl>
                                          <p:spTgt spid="2">
                                            <p:txEl>
                                              <p:pRg st="2" end="2"/>
                                            </p:txEl>
                                          </p:spTgt>
                                        </p:tgtEl>
                                      </p:cBhvr>
                                    </p:animEffect>
                                    <p:anim calcmode="lin" valueType="num">
                                      <p:cBhvr>
                                        <p:cTn id="3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24" y="265286"/>
            <a:ext cx="8568952" cy="830997"/>
          </a:xfrm>
          <a:prstGeom prst="rect">
            <a:avLst/>
          </a:prstGeom>
          <a:solidFill>
            <a:schemeClr val="accent3">
              <a:lumMod val="60000"/>
              <a:lumOff val="40000"/>
            </a:schemeClr>
          </a:solidFill>
        </p:spPr>
        <p:txBody>
          <a:bodyPr wrap="square">
            <a:spAutoFit/>
          </a:bodyPr>
          <a:lstStyle/>
          <a:p>
            <a:pPr algn="ctr">
              <a:lnSpc>
                <a:spcPct val="150000"/>
              </a:lnSpc>
            </a:pPr>
            <a:r>
              <a:rPr lang="en-US" sz="3200" b="1" dirty="0" smtClean="0">
                <a:latin typeface="Comic Sans MS" pitchFamily="66" charset="0"/>
              </a:rPr>
              <a:t>Theories of </a:t>
            </a:r>
            <a:r>
              <a:rPr lang="en-US" sz="3200" b="1" dirty="0">
                <a:latin typeface="Comic Sans MS" pitchFamily="66" charset="0"/>
              </a:rPr>
              <a:t>Covalent bond </a:t>
            </a:r>
            <a:r>
              <a:rPr lang="en-US" sz="3200" b="1" dirty="0" smtClean="0">
                <a:latin typeface="Comic Sans MS" pitchFamily="66" charset="0"/>
              </a:rPr>
              <a:t>formation</a:t>
            </a:r>
          </a:p>
        </p:txBody>
      </p:sp>
      <p:sp>
        <p:nvSpPr>
          <p:cNvPr id="2" name="Rectangle 1"/>
          <p:cNvSpPr/>
          <p:nvPr/>
        </p:nvSpPr>
        <p:spPr>
          <a:xfrm>
            <a:off x="287524" y="1268760"/>
            <a:ext cx="8568952" cy="1462260"/>
          </a:xfrm>
          <a:prstGeom prst="rect">
            <a:avLst/>
          </a:prstGeom>
        </p:spPr>
        <p:txBody>
          <a:bodyPr wrap="square">
            <a:spAutoFit/>
          </a:bodyPr>
          <a:lstStyle/>
          <a:p>
            <a:pPr marL="1196975" lvl="0" indent="-342900" algn="just">
              <a:lnSpc>
                <a:spcPct val="200000"/>
              </a:lnSpc>
              <a:buFont typeface="Wingdings" pitchFamily="2" charset="2"/>
              <a:buChar char="q"/>
            </a:pPr>
            <a:r>
              <a:rPr lang="en-US" sz="2400" b="1" dirty="0">
                <a:solidFill>
                  <a:srgbClr val="002060"/>
                </a:solidFill>
                <a:latin typeface="Comic Sans MS" pitchFamily="66" charset="0"/>
              </a:rPr>
              <a:t>Valence Bond (VB) Theory</a:t>
            </a:r>
          </a:p>
          <a:p>
            <a:pPr marL="1196975" lvl="0" indent="-342900" algn="just">
              <a:lnSpc>
                <a:spcPct val="200000"/>
              </a:lnSpc>
              <a:buFont typeface="Wingdings" pitchFamily="2" charset="2"/>
              <a:buChar char="q"/>
            </a:pPr>
            <a:r>
              <a:rPr lang="en-US" sz="2400" b="1" dirty="0">
                <a:solidFill>
                  <a:srgbClr val="002060"/>
                </a:solidFill>
                <a:latin typeface="Comic Sans MS" pitchFamily="66" charset="0"/>
              </a:rPr>
              <a:t>Molecular Orbital (MO) Theory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48" y="3764287"/>
            <a:ext cx="3928436" cy="220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Molecular orbital : A molecule in which all the electrons are paired, is  called diamagne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434" y="3220528"/>
            <a:ext cx="4084042" cy="329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57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1000"/>
                                        <p:tgtEl>
                                          <p:spTgt spid="2">
                                            <p:txEl>
                                              <p:pRg st="1" end="1"/>
                                            </p:txEl>
                                          </p:spTgt>
                                        </p:tgtEl>
                                      </p:cBhvr>
                                    </p:animEffect>
                                    <p:anim calcmode="lin" valueType="num">
                                      <p:cBhvr>
                                        <p:cTn id="2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wipe(down)">
                                      <p:cBhvr>
                                        <p:cTn id="34" dur="580">
                                          <p:stCondLst>
                                            <p:cond delay="0"/>
                                          </p:stCondLst>
                                        </p:cTn>
                                        <p:tgtEl>
                                          <p:spTgt spid="1028"/>
                                        </p:tgtEl>
                                      </p:cBhvr>
                                    </p:animEffect>
                                    <p:anim calcmode="lin" valueType="num">
                                      <p:cBhvr>
                                        <p:cTn id="35"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40" dur="26">
                                          <p:stCondLst>
                                            <p:cond delay="650"/>
                                          </p:stCondLst>
                                        </p:cTn>
                                        <p:tgtEl>
                                          <p:spTgt spid="1028"/>
                                        </p:tgtEl>
                                      </p:cBhvr>
                                      <p:to x="100000" y="60000"/>
                                    </p:animScale>
                                    <p:animScale>
                                      <p:cBhvr>
                                        <p:cTn id="41" dur="166" decel="50000">
                                          <p:stCondLst>
                                            <p:cond delay="676"/>
                                          </p:stCondLst>
                                        </p:cTn>
                                        <p:tgtEl>
                                          <p:spTgt spid="1028"/>
                                        </p:tgtEl>
                                      </p:cBhvr>
                                      <p:to x="100000" y="100000"/>
                                    </p:animScale>
                                    <p:animScale>
                                      <p:cBhvr>
                                        <p:cTn id="42" dur="26">
                                          <p:stCondLst>
                                            <p:cond delay="1312"/>
                                          </p:stCondLst>
                                        </p:cTn>
                                        <p:tgtEl>
                                          <p:spTgt spid="1028"/>
                                        </p:tgtEl>
                                      </p:cBhvr>
                                      <p:to x="100000" y="80000"/>
                                    </p:animScale>
                                    <p:animScale>
                                      <p:cBhvr>
                                        <p:cTn id="43" dur="166" decel="50000">
                                          <p:stCondLst>
                                            <p:cond delay="1338"/>
                                          </p:stCondLst>
                                        </p:cTn>
                                        <p:tgtEl>
                                          <p:spTgt spid="1028"/>
                                        </p:tgtEl>
                                      </p:cBhvr>
                                      <p:to x="100000" y="100000"/>
                                    </p:animScale>
                                    <p:animScale>
                                      <p:cBhvr>
                                        <p:cTn id="44" dur="26">
                                          <p:stCondLst>
                                            <p:cond delay="1642"/>
                                          </p:stCondLst>
                                        </p:cTn>
                                        <p:tgtEl>
                                          <p:spTgt spid="1028"/>
                                        </p:tgtEl>
                                      </p:cBhvr>
                                      <p:to x="100000" y="90000"/>
                                    </p:animScale>
                                    <p:animScale>
                                      <p:cBhvr>
                                        <p:cTn id="45" dur="166" decel="50000">
                                          <p:stCondLst>
                                            <p:cond delay="1668"/>
                                          </p:stCondLst>
                                        </p:cTn>
                                        <p:tgtEl>
                                          <p:spTgt spid="1028"/>
                                        </p:tgtEl>
                                      </p:cBhvr>
                                      <p:to x="100000" y="100000"/>
                                    </p:animScale>
                                    <p:animScale>
                                      <p:cBhvr>
                                        <p:cTn id="46" dur="26">
                                          <p:stCondLst>
                                            <p:cond delay="1808"/>
                                          </p:stCondLst>
                                        </p:cTn>
                                        <p:tgtEl>
                                          <p:spTgt spid="1028"/>
                                        </p:tgtEl>
                                      </p:cBhvr>
                                      <p:to x="100000" y="95000"/>
                                    </p:animScale>
                                    <p:animScale>
                                      <p:cBhvr>
                                        <p:cTn id="47" dur="166" decel="50000">
                                          <p:stCondLst>
                                            <p:cond delay="1834"/>
                                          </p:stCondLst>
                                        </p:cTn>
                                        <p:tgtEl>
                                          <p:spTgt spid="10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9" y="1358915"/>
            <a:ext cx="8770490" cy="621709"/>
          </a:xfrm>
          <a:prstGeom prst="rect">
            <a:avLst/>
          </a:prstGeom>
        </p:spPr>
        <p:txBody>
          <a:bodyPr wrap="square">
            <a:spAutoFit/>
          </a:bodyPr>
          <a:lstStyle/>
          <a:p>
            <a:pPr marR="17145" lvl="0" algn="just">
              <a:lnSpc>
                <a:spcPct val="200000"/>
              </a:lnSpc>
            </a:pPr>
            <a:r>
              <a:rPr lang="en-US" sz="2000" b="1" dirty="0" smtClean="0">
                <a:solidFill>
                  <a:srgbClr val="FF0000"/>
                </a:solidFill>
                <a:effectLst>
                  <a:outerShdw blurRad="38100" dist="38100" dir="2700000" algn="tl">
                    <a:srgbClr val="000000">
                      <a:alpha val="43137"/>
                    </a:srgbClr>
                  </a:outerShdw>
                </a:effectLst>
                <a:ea typeface="Calibri"/>
                <a:cs typeface="Times New Roman"/>
              </a:rPr>
              <a:t>1. Bonding </a:t>
            </a:r>
            <a:r>
              <a:rPr lang="en-US" sz="2000" b="1" dirty="0">
                <a:solidFill>
                  <a:srgbClr val="FF0000"/>
                </a:solidFill>
                <a:effectLst>
                  <a:outerShdw blurRad="38100" dist="38100" dir="2700000" algn="tl">
                    <a:srgbClr val="000000">
                      <a:alpha val="43137"/>
                    </a:srgbClr>
                  </a:outerShdw>
                </a:effectLst>
                <a:ea typeface="Calibri"/>
                <a:cs typeface="Times New Roman"/>
              </a:rPr>
              <a:t>molecular orbitals (BMO’s</a:t>
            </a:r>
            <a:r>
              <a:rPr lang="en-US" sz="2000" b="1" dirty="0" smtClean="0">
                <a:solidFill>
                  <a:srgbClr val="FF0000"/>
                </a:solidFill>
                <a:effectLst>
                  <a:outerShdw blurRad="38100" dist="38100" dir="2700000" algn="tl">
                    <a:srgbClr val="000000">
                      <a:alpha val="43137"/>
                    </a:srgbClr>
                  </a:outerShdw>
                </a:effectLst>
                <a:ea typeface="Calibri"/>
                <a:cs typeface="Times New Roman"/>
              </a:rPr>
              <a:t>) </a:t>
            </a:r>
            <a:r>
              <a:rPr lang="en-US" sz="2000" b="1" dirty="0" smtClean="0">
                <a:effectLst>
                  <a:outerShdw blurRad="38100" dist="38100" dir="2700000" algn="tl">
                    <a:srgbClr val="000000">
                      <a:alpha val="43137"/>
                    </a:srgbClr>
                  </a:outerShdw>
                </a:effectLst>
                <a:ea typeface="Calibri"/>
                <a:cs typeface="Times New Roman"/>
              </a:rPr>
              <a:t>(cont.)</a:t>
            </a:r>
            <a:endParaRPr lang="en-US" sz="2000" b="1" dirty="0">
              <a:effectLst>
                <a:outerShdw blurRad="38100" dist="38100" dir="2700000" algn="tl">
                  <a:srgbClr val="000000">
                    <a:alpha val="43137"/>
                  </a:srgbClr>
                </a:outerShdw>
              </a:effectLst>
              <a:ea typeface="Calibri"/>
              <a:cs typeface="Times New Roman"/>
            </a:endParaRPr>
          </a:p>
        </p:txBody>
      </p:sp>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6900928"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Linear Combination of Atomic Orbitals (LCAO</a:t>
            </a:r>
            <a:r>
              <a:rPr lang="en-US" sz="2000" b="1" dirty="0" smtClean="0">
                <a:solidFill>
                  <a:prstClr val="black"/>
                </a:solidFill>
                <a:latin typeface="Comic Sans MS"/>
                <a:ea typeface="Calibri"/>
                <a:cs typeface="Times New Roman"/>
              </a:rPr>
              <a:t>) (cont.)</a:t>
            </a:r>
            <a:endParaRPr lang="en-US" dirty="0">
              <a:solidFill>
                <a:prstClr val="black"/>
              </a:solidFill>
              <a:ea typeface="Calibri"/>
              <a:cs typeface="Times New Roman"/>
            </a:endParaRPr>
          </a:p>
        </p:txBody>
      </p:sp>
      <p:pic>
        <p:nvPicPr>
          <p:cNvPr id="5" name="Picture 4" descr="Don't Worry, It's Just Rocket Science: The Experiment that could win you  lottery tickets, all of them - PART 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8769" y="2735240"/>
            <a:ext cx="4257676" cy="2838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est Two Slit GIFs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10480" y="1980624"/>
            <a:ext cx="4288641" cy="23587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ouble-slit experiment illustrating the wave behavior of light. | Download  Scientific Diagram"/>
          <p:cNvPicPr>
            <a:picLocks noChangeAspect="1" noChangeArrowheads="1"/>
          </p:cNvPicPr>
          <p:nvPr/>
        </p:nvPicPr>
        <p:blipFill rotWithShape="1">
          <a:blip r:embed="rId4">
            <a:extLst>
              <a:ext uri="{28A0092B-C50C-407E-A947-70E740481C1C}">
                <a14:useLocalDpi xmlns:a14="http://schemas.microsoft.com/office/drawing/2010/main" val="0"/>
              </a:ext>
            </a:extLst>
          </a:blip>
          <a:srcRect l="2976" t="13501" r="10172" b="15141"/>
          <a:stretch/>
        </p:blipFill>
        <p:spPr bwMode="auto">
          <a:xfrm>
            <a:off x="4843120" y="4354490"/>
            <a:ext cx="4023359"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5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0"/>
                                  </p:stCondLst>
                                  <p:childTnLst>
                                    <p:set>
                                      <p:cBhvr>
                                        <p:cTn id="60" dur="1" fill="hold">
                                          <p:stCondLst>
                                            <p:cond delay="0"/>
                                          </p:stCondLst>
                                        </p:cTn>
                                        <p:tgtEl>
                                          <p:spTgt spid="7172"/>
                                        </p:tgtEl>
                                        <p:attrNameLst>
                                          <p:attrName>style.visibility</p:attrName>
                                        </p:attrNameLst>
                                      </p:cBhvr>
                                      <p:to>
                                        <p:strVal val="visible"/>
                                      </p:to>
                                    </p:set>
                                    <p:animEffect transition="in" filter="fade">
                                      <p:cBhvr>
                                        <p:cTn id="61" dur="2000"/>
                                        <p:tgtEl>
                                          <p:spTgt spid="7172"/>
                                        </p:tgtEl>
                                      </p:cBhvr>
                                    </p:animEffect>
                                    <p:anim calcmode="lin" valueType="num">
                                      <p:cBhvr>
                                        <p:cTn id="62" dur="2000" fill="hold"/>
                                        <p:tgtEl>
                                          <p:spTgt spid="7172"/>
                                        </p:tgtEl>
                                        <p:attrNameLst>
                                          <p:attrName>ppt_w</p:attrName>
                                        </p:attrNameLst>
                                      </p:cBhvr>
                                      <p:tavLst>
                                        <p:tav tm="0" fmla="#ppt_w*sin(2.5*pi*$)">
                                          <p:val>
                                            <p:fltVal val="0"/>
                                          </p:val>
                                        </p:tav>
                                        <p:tav tm="100000">
                                          <p:val>
                                            <p:fltVal val="1"/>
                                          </p:val>
                                        </p:tav>
                                      </p:tavLst>
                                    </p:anim>
                                    <p:anim calcmode="lin" valueType="num">
                                      <p:cBhvr>
                                        <p:cTn id="63" dur="2000" fill="hold"/>
                                        <p:tgtEl>
                                          <p:spTgt spid="71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9" y="1358915"/>
            <a:ext cx="8770490" cy="2554545"/>
          </a:xfrm>
          <a:prstGeom prst="rect">
            <a:avLst/>
          </a:prstGeom>
        </p:spPr>
        <p:txBody>
          <a:bodyPr wrap="square">
            <a:spAutoFit/>
          </a:bodyPr>
          <a:lstStyle/>
          <a:p>
            <a:pPr marR="17145" lvl="0" algn="just">
              <a:lnSpc>
                <a:spcPct val="200000"/>
              </a:lnSpc>
            </a:pPr>
            <a:r>
              <a:rPr lang="en-US" sz="2000" b="1" dirty="0">
                <a:solidFill>
                  <a:srgbClr val="FF0000"/>
                </a:solidFill>
                <a:effectLst>
                  <a:outerShdw blurRad="38100" dist="38100" dir="2700000" algn="tl">
                    <a:srgbClr val="000000">
                      <a:alpha val="43137"/>
                    </a:srgbClr>
                  </a:outerShdw>
                </a:effectLst>
                <a:ea typeface="Calibri"/>
                <a:cs typeface="Times New Roman"/>
              </a:rPr>
              <a:t>2</a:t>
            </a:r>
            <a:r>
              <a:rPr lang="en-US" sz="2000" b="1" dirty="0" smtClean="0">
                <a:solidFill>
                  <a:srgbClr val="FF0000"/>
                </a:solidFill>
                <a:effectLst>
                  <a:outerShdw blurRad="38100" dist="38100" dir="2700000" algn="tl">
                    <a:srgbClr val="000000">
                      <a:alpha val="43137"/>
                    </a:srgbClr>
                  </a:outerShdw>
                </a:effectLst>
                <a:ea typeface="Calibri"/>
                <a:cs typeface="Times New Roman"/>
              </a:rPr>
              <a:t>. Anti-Bonding </a:t>
            </a:r>
            <a:r>
              <a:rPr lang="en-US" sz="2000" b="1" dirty="0">
                <a:solidFill>
                  <a:srgbClr val="FF0000"/>
                </a:solidFill>
                <a:effectLst>
                  <a:outerShdw blurRad="38100" dist="38100" dir="2700000" algn="tl">
                    <a:srgbClr val="000000">
                      <a:alpha val="43137"/>
                    </a:srgbClr>
                  </a:outerShdw>
                </a:effectLst>
                <a:ea typeface="Calibri"/>
                <a:cs typeface="Times New Roman"/>
              </a:rPr>
              <a:t>molecular orbitals </a:t>
            </a:r>
            <a:r>
              <a:rPr lang="en-US" sz="2000" b="1" dirty="0" smtClean="0">
                <a:solidFill>
                  <a:srgbClr val="FF0000"/>
                </a:solidFill>
                <a:effectLst>
                  <a:outerShdw blurRad="38100" dist="38100" dir="2700000" algn="tl">
                    <a:srgbClr val="000000">
                      <a:alpha val="43137"/>
                    </a:srgbClr>
                  </a:outerShdw>
                </a:effectLst>
                <a:ea typeface="Calibri"/>
                <a:cs typeface="Times New Roman"/>
              </a:rPr>
              <a:t>(ABMO’s</a:t>
            </a:r>
            <a:r>
              <a:rPr lang="en-US" sz="2000" b="1" dirty="0">
                <a:solidFill>
                  <a:srgbClr val="FF0000"/>
                </a:solidFill>
                <a:effectLst>
                  <a:outerShdw blurRad="38100" dist="38100" dir="2700000" algn="tl">
                    <a:srgbClr val="000000">
                      <a:alpha val="43137"/>
                    </a:srgbClr>
                  </a:outerShdw>
                </a:effectLst>
                <a:ea typeface="Calibri"/>
                <a:cs typeface="Times New Roman"/>
              </a:rPr>
              <a:t>)</a:t>
            </a:r>
          </a:p>
          <a:p>
            <a:pPr marL="457200" marR="17145" lvl="0" indent="-168275" algn="just">
              <a:lnSpc>
                <a:spcPct val="200000"/>
              </a:lnSpc>
              <a:buFont typeface="Arial" pitchFamily="34" charset="0"/>
              <a:buChar char="•"/>
            </a:pPr>
            <a:r>
              <a:rPr lang="en-US" sz="2000" dirty="0">
                <a:solidFill>
                  <a:prstClr val="black"/>
                </a:solidFill>
                <a:ea typeface="Calibri"/>
                <a:cs typeface="Times New Roman"/>
              </a:rPr>
              <a:t>When molecular orbital is formed by subtraction </a:t>
            </a:r>
            <a:r>
              <a:rPr lang="en-US" sz="2000" dirty="0" smtClean="0">
                <a:solidFill>
                  <a:prstClr val="black"/>
                </a:solidFill>
                <a:ea typeface="Calibri"/>
                <a:cs typeface="Times New Roman"/>
              </a:rPr>
              <a:t>(-) </a:t>
            </a:r>
            <a:r>
              <a:rPr lang="en-US" sz="2000" dirty="0">
                <a:solidFill>
                  <a:prstClr val="black"/>
                </a:solidFill>
                <a:ea typeface="Calibri"/>
                <a:cs typeface="Times New Roman"/>
              </a:rPr>
              <a:t>of wave function, the type of molecular orbitals formed are called </a:t>
            </a:r>
            <a:r>
              <a:rPr lang="en-US" sz="2000" dirty="0" err="1">
                <a:solidFill>
                  <a:prstClr val="black"/>
                </a:solidFill>
                <a:ea typeface="Calibri"/>
                <a:cs typeface="Times New Roman"/>
              </a:rPr>
              <a:t>Antibonding</a:t>
            </a:r>
            <a:r>
              <a:rPr lang="en-US" sz="2000" dirty="0">
                <a:solidFill>
                  <a:prstClr val="black"/>
                </a:solidFill>
                <a:ea typeface="Calibri"/>
                <a:cs typeface="Times New Roman"/>
              </a:rPr>
              <a:t> Molecular Orbitals and is represented by</a:t>
            </a:r>
          </a:p>
        </p:txBody>
      </p:sp>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6900928"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Linear Combination of Atomic Orbitals (LCAO</a:t>
            </a:r>
            <a:r>
              <a:rPr lang="en-US" sz="2000" b="1" dirty="0" smtClean="0">
                <a:solidFill>
                  <a:prstClr val="black"/>
                </a:solidFill>
                <a:latin typeface="Comic Sans MS"/>
                <a:ea typeface="Calibri"/>
                <a:cs typeface="Times New Roman"/>
              </a:rPr>
              <a:t>) (cont.)</a:t>
            </a:r>
            <a:endParaRPr lang="en-US" dirty="0">
              <a:solidFill>
                <a:prstClr val="black"/>
              </a:solidFill>
              <a:ea typeface="Calibri"/>
              <a:cs typeface="Times New Roman"/>
            </a:endParaRPr>
          </a:p>
        </p:txBody>
      </p:sp>
      <p:sp>
        <p:nvSpPr>
          <p:cNvPr id="6" name="Rectangle 5"/>
          <p:cNvSpPr/>
          <p:nvPr/>
        </p:nvSpPr>
        <p:spPr>
          <a:xfrm>
            <a:off x="3378561" y="3913460"/>
            <a:ext cx="2386872" cy="738664"/>
          </a:xfrm>
          <a:prstGeom prst="rect">
            <a:avLst/>
          </a:prstGeom>
          <a:solidFill>
            <a:schemeClr val="accent6">
              <a:lumMod val="20000"/>
              <a:lumOff val="80000"/>
            </a:schemeClr>
          </a:solidFill>
        </p:spPr>
        <p:txBody>
          <a:bodyPr wrap="none">
            <a:spAutoFit/>
          </a:bodyPr>
          <a:lstStyle/>
          <a:p>
            <a:pPr marR="17145" algn="ctr">
              <a:lnSpc>
                <a:spcPct val="150000"/>
              </a:lnSpc>
            </a:pPr>
            <a:r>
              <a:rPr lang="en-US" sz="2800" dirty="0" err="1">
                <a:ea typeface="Calibri"/>
                <a:cs typeface="Times New Roman"/>
              </a:rPr>
              <a:t>ψ</a:t>
            </a:r>
            <a:r>
              <a:rPr lang="en-US" sz="2800" baseline="-25000" dirty="0" err="1">
                <a:ea typeface="Calibri"/>
                <a:cs typeface="Times New Roman"/>
              </a:rPr>
              <a:t>MO</a:t>
            </a:r>
            <a:r>
              <a:rPr lang="en-US" sz="2800" dirty="0">
                <a:ea typeface="Calibri"/>
                <a:cs typeface="Times New Roman"/>
              </a:rPr>
              <a:t> = </a:t>
            </a:r>
            <a:r>
              <a:rPr lang="en-US" sz="2800" dirty="0" err="1" smtClean="0">
                <a:ea typeface="Calibri"/>
                <a:cs typeface="Times New Roman"/>
              </a:rPr>
              <a:t>ψ</a:t>
            </a:r>
            <a:r>
              <a:rPr lang="en-US" sz="2800" baseline="-25000" dirty="0" err="1" smtClean="0">
                <a:ea typeface="Calibri"/>
                <a:cs typeface="Times New Roman"/>
              </a:rPr>
              <a:t>A</a:t>
            </a:r>
            <a:r>
              <a:rPr lang="en-US" sz="2800" dirty="0" smtClean="0">
                <a:ea typeface="Calibri"/>
                <a:cs typeface="Times New Roman"/>
              </a:rPr>
              <a:t> </a:t>
            </a:r>
            <a:r>
              <a:rPr lang="en-US" sz="2800" dirty="0">
                <a:latin typeface="Times New Roman"/>
                <a:ea typeface="Calibri"/>
                <a:cs typeface="Times New Roman"/>
                <a:sym typeface="Symbol"/>
              </a:rPr>
              <a:t></a:t>
            </a:r>
            <a:r>
              <a:rPr lang="en-US" sz="2800" dirty="0">
                <a:latin typeface="Times New Roman"/>
                <a:ea typeface="Calibri"/>
              </a:rPr>
              <a:t> </a:t>
            </a:r>
            <a:r>
              <a:rPr lang="en-US" sz="2800" dirty="0" smtClean="0">
                <a:ea typeface="Calibri"/>
                <a:cs typeface="Times New Roman"/>
              </a:rPr>
              <a:t> </a:t>
            </a:r>
            <a:r>
              <a:rPr lang="en-US" sz="2800" dirty="0" err="1">
                <a:ea typeface="Calibri"/>
                <a:cs typeface="Times New Roman"/>
              </a:rPr>
              <a:t>ψ</a:t>
            </a:r>
            <a:r>
              <a:rPr lang="en-US" sz="2800" baseline="-25000" dirty="0" err="1">
                <a:ea typeface="Calibri"/>
                <a:cs typeface="Times New Roman"/>
              </a:rPr>
              <a:t>B</a:t>
            </a:r>
            <a:endParaRPr lang="en-US" sz="2800" dirty="0">
              <a:ea typeface="Calibri"/>
              <a:cs typeface="Times New Roman"/>
            </a:endParaRPr>
          </a:p>
        </p:txBody>
      </p:sp>
      <p:pic>
        <p:nvPicPr>
          <p:cNvPr id="7" name="Picture 2" descr="A pair of diagrams are shown and labeled, “a” and “b.” Diagram a shows two identical waves with two crests and two troughs. They are drawn one above the other with a plus sign in between and an equal sign to the right. To the right of the equal sign is a much taller wave with a same number of troughs and crests. Diagram b shows two waves with two crests and two troughs, but they are mirror images of one another rotated over a horizontal axis. They are drawn one above the other with a plus sign in between and an equal sign to the right. To the right of the equal sign is a flat line."/>
          <p:cNvPicPr>
            <a:picLocks noChangeAspect="1" noChangeArrowheads="1"/>
          </p:cNvPicPr>
          <p:nvPr/>
        </p:nvPicPr>
        <p:blipFill rotWithShape="1">
          <a:blip r:embed="rId2">
            <a:extLst>
              <a:ext uri="{28A0092B-C50C-407E-A947-70E740481C1C}">
                <a14:useLocalDpi xmlns:a14="http://schemas.microsoft.com/office/drawing/2010/main" val="0"/>
              </a:ext>
            </a:extLst>
          </a:blip>
          <a:srcRect l="53416" b="16963"/>
          <a:stretch/>
        </p:blipFill>
        <p:spPr bwMode="auto">
          <a:xfrm>
            <a:off x="2424783" y="4869160"/>
            <a:ext cx="4308921" cy="161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26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anim calcmode="lin" valueType="num">
                                      <p:cBhvr>
                                        <p:cTn id="34" dur="2000" fill="hold"/>
                                        <p:tgtEl>
                                          <p:spTgt spid="6"/>
                                        </p:tgtEl>
                                        <p:attrNameLst>
                                          <p:attrName>ppt_w</p:attrName>
                                        </p:attrNameLst>
                                      </p:cBhvr>
                                      <p:tavLst>
                                        <p:tav tm="0" fmla="#ppt_w*sin(2.5*pi*$)">
                                          <p:val>
                                            <p:fltVal val="0"/>
                                          </p:val>
                                        </p:tav>
                                        <p:tav tm="100000">
                                          <p:val>
                                            <p:fltVal val="1"/>
                                          </p:val>
                                        </p:tav>
                                      </p:tavLst>
                                    </p:anim>
                                    <p:anim calcmode="lin" valueType="num">
                                      <p:cBhvr>
                                        <p:cTn id="35"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80">
                                          <p:stCondLst>
                                            <p:cond delay="0"/>
                                          </p:stCondLst>
                                        </p:cTn>
                                        <p:tgtEl>
                                          <p:spTgt spid="7"/>
                                        </p:tgtEl>
                                      </p:cBhvr>
                                    </p:animEffect>
                                    <p:anim calcmode="lin" valueType="num">
                                      <p:cBhvr>
                                        <p:cTn id="4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6" dur="26">
                                          <p:stCondLst>
                                            <p:cond delay="650"/>
                                          </p:stCondLst>
                                        </p:cTn>
                                        <p:tgtEl>
                                          <p:spTgt spid="7"/>
                                        </p:tgtEl>
                                      </p:cBhvr>
                                      <p:to x="100000" y="60000"/>
                                    </p:animScale>
                                    <p:animScale>
                                      <p:cBhvr>
                                        <p:cTn id="47" dur="166" decel="50000">
                                          <p:stCondLst>
                                            <p:cond delay="676"/>
                                          </p:stCondLst>
                                        </p:cTn>
                                        <p:tgtEl>
                                          <p:spTgt spid="7"/>
                                        </p:tgtEl>
                                      </p:cBhvr>
                                      <p:to x="100000" y="100000"/>
                                    </p:animScale>
                                    <p:animScale>
                                      <p:cBhvr>
                                        <p:cTn id="48" dur="26">
                                          <p:stCondLst>
                                            <p:cond delay="1312"/>
                                          </p:stCondLst>
                                        </p:cTn>
                                        <p:tgtEl>
                                          <p:spTgt spid="7"/>
                                        </p:tgtEl>
                                      </p:cBhvr>
                                      <p:to x="100000" y="80000"/>
                                    </p:animScale>
                                    <p:animScale>
                                      <p:cBhvr>
                                        <p:cTn id="49" dur="166" decel="50000">
                                          <p:stCondLst>
                                            <p:cond delay="1338"/>
                                          </p:stCondLst>
                                        </p:cTn>
                                        <p:tgtEl>
                                          <p:spTgt spid="7"/>
                                        </p:tgtEl>
                                      </p:cBhvr>
                                      <p:to x="100000" y="100000"/>
                                    </p:animScale>
                                    <p:animScale>
                                      <p:cBhvr>
                                        <p:cTn id="50" dur="26">
                                          <p:stCondLst>
                                            <p:cond delay="1642"/>
                                          </p:stCondLst>
                                        </p:cTn>
                                        <p:tgtEl>
                                          <p:spTgt spid="7"/>
                                        </p:tgtEl>
                                      </p:cBhvr>
                                      <p:to x="100000" y="90000"/>
                                    </p:animScale>
                                    <p:animScale>
                                      <p:cBhvr>
                                        <p:cTn id="51" dur="166" decel="50000">
                                          <p:stCondLst>
                                            <p:cond delay="1668"/>
                                          </p:stCondLst>
                                        </p:cTn>
                                        <p:tgtEl>
                                          <p:spTgt spid="7"/>
                                        </p:tgtEl>
                                      </p:cBhvr>
                                      <p:to x="100000" y="100000"/>
                                    </p:animScale>
                                    <p:animScale>
                                      <p:cBhvr>
                                        <p:cTn id="52" dur="26">
                                          <p:stCondLst>
                                            <p:cond delay="1808"/>
                                          </p:stCondLst>
                                        </p:cTn>
                                        <p:tgtEl>
                                          <p:spTgt spid="7"/>
                                        </p:tgtEl>
                                      </p:cBhvr>
                                      <p:to x="100000" y="95000"/>
                                    </p:animScale>
                                    <p:animScale>
                                      <p:cBhvr>
                                        <p:cTn id="5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9" y="1358915"/>
            <a:ext cx="8770490" cy="3785652"/>
          </a:xfrm>
          <a:prstGeom prst="rect">
            <a:avLst/>
          </a:prstGeom>
        </p:spPr>
        <p:txBody>
          <a:bodyPr wrap="square">
            <a:spAutoFit/>
          </a:bodyPr>
          <a:lstStyle/>
          <a:p>
            <a:pPr marR="17145" lvl="0" algn="just">
              <a:lnSpc>
                <a:spcPct val="200000"/>
              </a:lnSpc>
            </a:pPr>
            <a:r>
              <a:rPr lang="en-US" sz="2000" b="1" dirty="0">
                <a:solidFill>
                  <a:srgbClr val="FF0000"/>
                </a:solidFill>
                <a:effectLst>
                  <a:outerShdw blurRad="38100" dist="38100" dir="2700000" algn="tl">
                    <a:srgbClr val="000000">
                      <a:alpha val="43137"/>
                    </a:srgbClr>
                  </a:outerShdw>
                </a:effectLst>
                <a:ea typeface="Calibri"/>
                <a:cs typeface="Times New Roman"/>
              </a:rPr>
              <a:t>2</a:t>
            </a:r>
            <a:r>
              <a:rPr lang="en-US" sz="2000" b="1" dirty="0" smtClean="0">
                <a:solidFill>
                  <a:srgbClr val="FF0000"/>
                </a:solidFill>
                <a:effectLst>
                  <a:outerShdw blurRad="38100" dist="38100" dir="2700000" algn="tl">
                    <a:srgbClr val="000000">
                      <a:alpha val="43137"/>
                    </a:srgbClr>
                  </a:outerShdw>
                </a:effectLst>
                <a:ea typeface="Calibri"/>
                <a:cs typeface="Times New Roman"/>
              </a:rPr>
              <a:t>. Anti-Bonding </a:t>
            </a:r>
            <a:r>
              <a:rPr lang="en-US" sz="2000" b="1" dirty="0">
                <a:solidFill>
                  <a:srgbClr val="FF0000"/>
                </a:solidFill>
                <a:effectLst>
                  <a:outerShdw blurRad="38100" dist="38100" dir="2700000" algn="tl">
                    <a:srgbClr val="000000">
                      <a:alpha val="43137"/>
                    </a:srgbClr>
                  </a:outerShdw>
                </a:effectLst>
                <a:ea typeface="Calibri"/>
                <a:cs typeface="Times New Roman"/>
              </a:rPr>
              <a:t>molecular orbitals </a:t>
            </a:r>
            <a:r>
              <a:rPr lang="en-US" sz="2000" b="1" dirty="0" smtClean="0">
                <a:solidFill>
                  <a:srgbClr val="FF0000"/>
                </a:solidFill>
                <a:effectLst>
                  <a:outerShdw blurRad="38100" dist="38100" dir="2700000" algn="tl">
                    <a:srgbClr val="000000">
                      <a:alpha val="43137"/>
                    </a:srgbClr>
                  </a:outerShdw>
                </a:effectLst>
                <a:ea typeface="Calibri"/>
                <a:cs typeface="Times New Roman"/>
              </a:rPr>
              <a:t>(ABMO’s) (Cont.)</a:t>
            </a:r>
            <a:endParaRPr lang="en-US" sz="2000" b="1" dirty="0">
              <a:solidFill>
                <a:srgbClr val="FF0000"/>
              </a:solidFill>
              <a:effectLst>
                <a:outerShdw blurRad="38100" dist="38100" dir="2700000" algn="tl">
                  <a:srgbClr val="000000">
                    <a:alpha val="43137"/>
                  </a:srgbClr>
                </a:outerShdw>
              </a:effectLst>
              <a:ea typeface="Calibri"/>
              <a:cs typeface="Times New Roman"/>
            </a:endParaRPr>
          </a:p>
          <a:p>
            <a:pPr marL="457200" marR="17145" lvl="0" indent="-168275" algn="just">
              <a:lnSpc>
                <a:spcPct val="200000"/>
              </a:lnSpc>
              <a:buFont typeface="Arial" pitchFamily="34" charset="0"/>
              <a:buChar char="•"/>
            </a:pPr>
            <a:r>
              <a:rPr lang="en-US" sz="2000" dirty="0">
                <a:solidFill>
                  <a:prstClr val="black"/>
                </a:solidFill>
                <a:ea typeface="Calibri"/>
                <a:cs typeface="Times New Roman"/>
              </a:rPr>
              <a:t>They have higher energy than atomic orbitals. It is similar to destructive interference occurring out of phase resulting in formation of </a:t>
            </a:r>
            <a:r>
              <a:rPr lang="en-US" sz="2000" dirty="0" smtClean="0">
                <a:solidFill>
                  <a:prstClr val="black"/>
                </a:solidFill>
                <a:ea typeface="Calibri"/>
                <a:cs typeface="Times New Roman"/>
              </a:rPr>
              <a:t>anti-bonding </a:t>
            </a:r>
            <a:r>
              <a:rPr lang="en-US" sz="2000" dirty="0">
                <a:solidFill>
                  <a:prstClr val="black"/>
                </a:solidFill>
                <a:ea typeface="Calibri"/>
                <a:cs typeface="Times New Roman"/>
              </a:rPr>
              <a:t>orbitals. </a:t>
            </a:r>
            <a:endParaRPr lang="en-US" sz="2000" dirty="0" smtClean="0">
              <a:solidFill>
                <a:prstClr val="black"/>
              </a:solidFill>
              <a:ea typeface="Calibri"/>
              <a:cs typeface="Times New Roman"/>
            </a:endParaRPr>
          </a:p>
          <a:p>
            <a:pPr marL="457200" marR="17145" lvl="0" indent="-168275" algn="just">
              <a:lnSpc>
                <a:spcPct val="200000"/>
              </a:lnSpc>
              <a:buFont typeface="Arial" pitchFamily="34" charset="0"/>
              <a:buChar char="•"/>
            </a:pPr>
            <a:r>
              <a:rPr lang="en-US" sz="2000" dirty="0" smtClean="0">
                <a:solidFill>
                  <a:prstClr val="black"/>
                </a:solidFill>
                <a:ea typeface="Calibri"/>
                <a:cs typeface="Times New Roman"/>
              </a:rPr>
              <a:t>Molecular </a:t>
            </a:r>
            <a:r>
              <a:rPr lang="en-US" sz="2000" dirty="0">
                <a:solidFill>
                  <a:prstClr val="black"/>
                </a:solidFill>
                <a:ea typeface="Calibri"/>
                <a:cs typeface="Times New Roman"/>
              </a:rPr>
              <a:t>Orbital formed by subtraction of overlapping of two s orbitals gives one anti-bonding </a:t>
            </a:r>
            <a:r>
              <a:rPr lang="en-US" sz="2000" dirty="0" smtClean="0">
                <a:solidFill>
                  <a:prstClr val="black"/>
                </a:solidFill>
                <a:ea typeface="Calibri"/>
                <a:cs typeface="Times New Roman"/>
              </a:rPr>
              <a:t>σ*s </a:t>
            </a:r>
            <a:r>
              <a:rPr lang="en-US" sz="2000" dirty="0">
                <a:solidFill>
                  <a:prstClr val="black"/>
                </a:solidFill>
                <a:ea typeface="Calibri"/>
                <a:cs typeface="Times New Roman"/>
              </a:rPr>
              <a:t>molecular orbital.</a:t>
            </a:r>
          </a:p>
        </p:txBody>
      </p:sp>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6900928"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Linear Combination of Atomic Orbitals (LCAO</a:t>
            </a:r>
            <a:r>
              <a:rPr lang="en-US" sz="2000" b="1" dirty="0" smtClean="0">
                <a:solidFill>
                  <a:prstClr val="black"/>
                </a:solidFill>
                <a:latin typeface="Comic Sans MS"/>
                <a:ea typeface="Calibri"/>
                <a:cs typeface="Times New Roman"/>
              </a:rPr>
              <a:t>) (cont.)</a:t>
            </a:r>
            <a:endParaRPr lang="en-US" dirty="0">
              <a:solidFill>
                <a:prstClr val="black"/>
              </a:solidFill>
              <a:ea typeface="Calibri"/>
              <a:cs typeface="Times New Roman"/>
            </a:endParaRPr>
          </a:p>
        </p:txBody>
      </p:sp>
    </p:spTree>
    <p:extLst>
      <p:ext uri="{BB962C8B-B14F-4D97-AF65-F5344CB8AC3E}">
        <p14:creationId xmlns:p14="http://schemas.microsoft.com/office/powerpoint/2010/main" val="10271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9" y="1358915"/>
            <a:ext cx="8770490" cy="621709"/>
          </a:xfrm>
          <a:prstGeom prst="rect">
            <a:avLst/>
          </a:prstGeom>
        </p:spPr>
        <p:txBody>
          <a:bodyPr wrap="square">
            <a:spAutoFit/>
          </a:bodyPr>
          <a:lstStyle/>
          <a:p>
            <a:pPr marR="17145" lvl="0" algn="just">
              <a:lnSpc>
                <a:spcPct val="200000"/>
              </a:lnSpc>
            </a:pPr>
            <a:r>
              <a:rPr lang="en-US" sz="2000" b="1" dirty="0">
                <a:solidFill>
                  <a:srgbClr val="FF0000"/>
                </a:solidFill>
                <a:effectLst>
                  <a:outerShdw blurRad="38100" dist="38100" dir="2700000" algn="tl">
                    <a:srgbClr val="000000">
                      <a:alpha val="43137"/>
                    </a:srgbClr>
                  </a:outerShdw>
                </a:effectLst>
                <a:ea typeface="Calibri"/>
                <a:cs typeface="Times New Roman"/>
              </a:rPr>
              <a:t>2</a:t>
            </a:r>
            <a:r>
              <a:rPr lang="en-US" sz="2000" b="1" dirty="0" smtClean="0">
                <a:solidFill>
                  <a:srgbClr val="FF0000"/>
                </a:solidFill>
                <a:effectLst>
                  <a:outerShdw blurRad="38100" dist="38100" dir="2700000" algn="tl">
                    <a:srgbClr val="000000">
                      <a:alpha val="43137"/>
                    </a:srgbClr>
                  </a:outerShdw>
                </a:effectLst>
                <a:ea typeface="Calibri"/>
                <a:cs typeface="Times New Roman"/>
              </a:rPr>
              <a:t>. Anti-Bonding </a:t>
            </a:r>
            <a:r>
              <a:rPr lang="en-US" sz="2000" b="1" dirty="0">
                <a:solidFill>
                  <a:srgbClr val="FF0000"/>
                </a:solidFill>
                <a:effectLst>
                  <a:outerShdw blurRad="38100" dist="38100" dir="2700000" algn="tl">
                    <a:srgbClr val="000000">
                      <a:alpha val="43137"/>
                    </a:srgbClr>
                  </a:outerShdw>
                </a:effectLst>
                <a:ea typeface="Calibri"/>
                <a:cs typeface="Times New Roman"/>
              </a:rPr>
              <a:t>molecular orbitals </a:t>
            </a:r>
            <a:r>
              <a:rPr lang="en-US" sz="2000" b="1" dirty="0" smtClean="0">
                <a:solidFill>
                  <a:srgbClr val="FF0000"/>
                </a:solidFill>
                <a:effectLst>
                  <a:outerShdw blurRad="38100" dist="38100" dir="2700000" algn="tl">
                    <a:srgbClr val="000000">
                      <a:alpha val="43137"/>
                    </a:srgbClr>
                  </a:outerShdw>
                </a:effectLst>
                <a:ea typeface="Calibri"/>
                <a:cs typeface="Times New Roman"/>
              </a:rPr>
              <a:t>(ABMO’s) (Cont.)</a:t>
            </a:r>
            <a:endParaRPr lang="en-US" sz="2000" b="1" dirty="0">
              <a:solidFill>
                <a:srgbClr val="FF0000"/>
              </a:solidFill>
              <a:effectLst>
                <a:outerShdw blurRad="38100" dist="38100" dir="2700000" algn="tl">
                  <a:srgbClr val="000000">
                    <a:alpha val="43137"/>
                  </a:srgbClr>
                </a:outerShdw>
              </a:effectLst>
              <a:ea typeface="Calibri"/>
              <a:cs typeface="Times New Roman"/>
            </a:endParaRPr>
          </a:p>
        </p:txBody>
      </p:sp>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6900928"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Linear Combination of Atomic Orbitals (LCAO</a:t>
            </a:r>
            <a:r>
              <a:rPr lang="en-US" sz="2000" b="1" dirty="0" smtClean="0">
                <a:solidFill>
                  <a:prstClr val="black"/>
                </a:solidFill>
                <a:latin typeface="Comic Sans MS"/>
                <a:ea typeface="Calibri"/>
                <a:cs typeface="Times New Roman"/>
              </a:rPr>
              <a:t>) (cont.)</a:t>
            </a:r>
            <a:endParaRPr lang="en-US" dirty="0">
              <a:solidFill>
                <a:prstClr val="black"/>
              </a:solidFill>
              <a:ea typeface="Calibri"/>
              <a:cs typeface="Times New Roman"/>
            </a:endParaRPr>
          </a:p>
        </p:txBody>
      </p:sp>
      <p:pic>
        <p:nvPicPr>
          <p:cNvPr id="10242" name="Picture 2" descr="Young's Double Slit Experiment - An Overview | Testbook"/>
          <p:cNvPicPr>
            <a:picLocks noChangeAspect="1" noChangeArrowheads="1"/>
          </p:cNvPicPr>
          <p:nvPr/>
        </p:nvPicPr>
        <p:blipFill rotWithShape="1">
          <a:blip r:embed="rId2">
            <a:extLst>
              <a:ext uri="{28A0092B-C50C-407E-A947-70E740481C1C}">
                <a14:useLocalDpi xmlns:a14="http://schemas.microsoft.com/office/drawing/2010/main" val="0"/>
              </a:ext>
            </a:extLst>
          </a:blip>
          <a:srcRect l="70525" b="13444"/>
          <a:stretch/>
        </p:blipFill>
        <p:spPr bwMode="auto">
          <a:xfrm>
            <a:off x="6441024" y="2725931"/>
            <a:ext cx="1334989" cy="33861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n Young's double slit experiment, how do the waves coming from the two  slits maintain constant phase difference? - Qu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350" y="2274273"/>
            <a:ext cx="4848225" cy="430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64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0244"/>
                                        </p:tgtEl>
                                        <p:attrNameLst>
                                          <p:attrName>style.visibility</p:attrName>
                                        </p:attrNameLst>
                                      </p:cBhvr>
                                      <p:to>
                                        <p:strVal val="visible"/>
                                      </p:to>
                                    </p:set>
                                    <p:animEffect transition="in" filter="wipe(down)">
                                      <p:cBhvr>
                                        <p:cTn id="26" dur="580">
                                          <p:stCondLst>
                                            <p:cond delay="0"/>
                                          </p:stCondLst>
                                        </p:cTn>
                                        <p:tgtEl>
                                          <p:spTgt spid="10244"/>
                                        </p:tgtEl>
                                      </p:cBhvr>
                                    </p:animEffect>
                                    <p:anim calcmode="lin" valueType="num">
                                      <p:cBhvr>
                                        <p:cTn id="27" dur="1822" tmFilter="0,0; 0.14,0.36; 0.43,0.73; 0.71,0.91; 1.0,1.0">
                                          <p:stCondLst>
                                            <p:cond delay="0"/>
                                          </p:stCondLst>
                                        </p:cTn>
                                        <p:tgtEl>
                                          <p:spTgt spid="1024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24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24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24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244"/>
                                        </p:tgtEl>
                                        <p:attrNameLst>
                                          <p:attrName>ppt_y</p:attrName>
                                        </p:attrNameLst>
                                      </p:cBhvr>
                                      <p:tavLst>
                                        <p:tav tm="0" fmla="#ppt_y-sin(pi*$)/81">
                                          <p:val>
                                            <p:fltVal val="0"/>
                                          </p:val>
                                        </p:tav>
                                        <p:tav tm="100000">
                                          <p:val>
                                            <p:fltVal val="1"/>
                                          </p:val>
                                        </p:tav>
                                      </p:tavLst>
                                    </p:anim>
                                    <p:animScale>
                                      <p:cBhvr>
                                        <p:cTn id="32" dur="26">
                                          <p:stCondLst>
                                            <p:cond delay="650"/>
                                          </p:stCondLst>
                                        </p:cTn>
                                        <p:tgtEl>
                                          <p:spTgt spid="10244"/>
                                        </p:tgtEl>
                                      </p:cBhvr>
                                      <p:to x="100000" y="60000"/>
                                    </p:animScale>
                                    <p:animScale>
                                      <p:cBhvr>
                                        <p:cTn id="33" dur="166" decel="50000">
                                          <p:stCondLst>
                                            <p:cond delay="676"/>
                                          </p:stCondLst>
                                        </p:cTn>
                                        <p:tgtEl>
                                          <p:spTgt spid="10244"/>
                                        </p:tgtEl>
                                      </p:cBhvr>
                                      <p:to x="100000" y="100000"/>
                                    </p:animScale>
                                    <p:animScale>
                                      <p:cBhvr>
                                        <p:cTn id="34" dur="26">
                                          <p:stCondLst>
                                            <p:cond delay="1312"/>
                                          </p:stCondLst>
                                        </p:cTn>
                                        <p:tgtEl>
                                          <p:spTgt spid="10244"/>
                                        </p:tgtEl>
                                      </p:cBhvr>
                                      <p:to x="100000" y="80000"/>
                                    </p:animScale>
                                    <p:animScale>
                                      <p:cBhvr>
                                        <p:cTn id="35" dur="166" decel="50000">
                                          <p:stCondLst>
                                            <p:cond delay="1338"/>
                                          </p:stCondLst>
                                        </p:cTn>
                                        <p:tgtEl>
                                          <p:spTgt spid="10244"/>
                                        </p:tgtEl>
                                      </p:cBhvr>
                                      <p:to x="100000" y="100000"/>
                                    </p:animScale>
                                    <p:animScale>
                                      <p:cBhvr>
                                        <p:cTn id="36" dur="26">
                                          <p:stCondLst>
                                            <p:cond delay="1642"/>
                                          </p:stCondLst>
                                        </p:cTn>
                                        <p:tgtEl>
                                          <p:spTgt spid="10244"/>
                                        </p:tgtEl>
                                      </p:cBhvr>
                                      <p:to x="100000" y="90000"/>
                                    </p:animScale>
                                    <p:animScale>
                                      <p:cBhvr>
                                        <p:cTn id="37" dur="166" decel="50000">
                                          <p:stCondLst>
                                            <p:cond delay="1668"/>
                                          </p:stCondLst>
                                        </p:cTn>
                                        <p:tgtEl>
                                          <p:spTgt spid="10244"/>
                                        </p:tgtEl>
                                      </p:cBhvr>
                                      <p:to x="100000" y="100000"/>
                                    </p:animScale>
                                    <p:animScale>
                                      <p:cBhvr>
                                        <p:cTn id="38" dur="26">
                                          <p:stCondLst>
                                            <p:cond delay="1808"/>
                                          </p:stCondLst>
                                        </p:cTn>
                                        <p:tgtEl>
                                          <p:spTgt spid="10244"/>
                                        </p:tgtEl>
                                      </p:cBhvr>
                                      <p:to x="100000" y="95000"/>
                                    </p:animScale>
                                    <p:animScale>
                                      <p:cBhvr>
                                        <p:cTn id="39" dur="166" decel="50000">
                                          <p:stCondLst>
                                            <p:cond delay="1834"/>
                                          </p:stCondLst>
                                        </p:cTn>
                                        <p:tgtEl>
                                          <p:spTgt spid="10244"/>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0242"/>
                                        </p:tgtEl>
                                        <p:attrNameLst>
                                          <p:attrName>style.visibility</p:attrName>
                                        </p:attrNameLst>
                                      </p:cBhvr>
                                      <p:to>
                                        <p:strVal val="visible"/>
                                      </p:to>
                                    </p:set>
                                    <p:animEffect transition="in" filter="wheel(1)">
                                      <p:cBhvr>
                                        <p:cTn id="44"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961" y="1700808"/>
            <a:ext cx="7654080" cy="362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4" name="Rectangle 3"/>
          <p:cNvSpPr/>
          <p:nvPr/>
        </p:nvSpPr>
        <p:spPr>
          <a:xfrm>
            <a:off x="193999" y="764704"/>
            <a:ext cx="6900928"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Linear Combination of Atomic Orbitals (LCAO</a:t>
            </a:r>
            <a:r>
              <a:rPr lang="en-US" sz="2000" b="1" dirty="0" smtClean="0">
                <a:solidFill>
                  <a:prstClr val="black"/>
                </a:solidFill>
                <a:latin typeface="Comic Sans MS"/>
                <a:ea typeface="Calibri"/>
                <a:cs typeface="Times New Roman"/>
              </a:rPr>
              <a:t>) (cont.)</a:t>
            </a:r>
            <a:endParaRPr lang="en-US" dirty="0">
              <a:solidFill>
                <a:prstClr val="black"/>
              </a:solidFill>
              <a:ea typeface="Calibri"/>
              <a:cs typeface="Times New Roman"/>
            </a:endParaRPr>
          </a:p>
        </p:txBody>
      </p:sp>
    </p:spTree>
    <p:extLst>
      <p:ext uri="{BB962C8B-B14F-4D97-AF65-F5344CB8AC3E}">
        <p14:creationId xmlns:p14="http://schemas.microsoft.com/office/powerpoint/2010/main" val="227055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314"/>
                                        </p:tgtEl>
                                        <p:attrNameLst>
                                          <p:attrName>style.visibility</p:attrName>
                                        </p:attrNameLst>
                                      </p:cBhvr>
                                      <p:to>
                                        <p:strVal val="visible"/>
                                      </p:to>
                                    </p:set>
                                    <p:animEffect transition="in" filter="randombar(horizontal)">
                                      <p:cBhvr>
                                        <p:cTn id="19"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3" name="Rectangle 2"/>
          <p:cNvSpPr/>
          <p:nvPr/>
        </p:nvSpPr>
        <p:spPr>
          <a:xfrm>
            <a:off x="193999" y="764704"/>
            <a:ext cx="4215898"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Molecular Orbital (MO) Diagram</a:t>
            </a:r>
            <a:endParaRPr lang="en-US" dirty="0">
              <a:solidFill>
                <a:prstClr val="black"/>
              </a:solidFill>
              <a:ea typeface="Calibri"/>
              <a:cs typeface="Times New Roman"/>
            </a:endParaRPr>
          </a:p>
        </p:txBody>
      </p:sp>
      <p:sp>
        <p:nvSpPr>
          <p:cNvPr id="4" name="Rectangle 3"/>
          <p:cNvSpPr/>
          <p:nvPr/>
        </p:nvSpPr>
        <p:spPr>
          <a:xfrm>
            <a:off x="193999" y="1358915"/>
            <a:ext cx="8770490" cy="1852815"/>
          </a:xfrm>
          <a:prstGeom prst="rect">
            <a:avLst/>
          </a:prstGeom>
        </p:spPr>
        <p:txBody>
          <a:bodyPr wrap="square">
            <a:spAutoFit/>
          </a:bodyPr>
          <a:lstStyle/>
          <a:p>
            <a:pPr marR="17145" lvl="0" algn="just">
              <a:lnSpc>
                <a:spcPct val="200000"/>
              </a:lnSpc>
            </a:pPr>
            <a:r>
              <a:rPr lang="en-US" sz="2000" dirty="0">
                <a:solidFill>
                  <a:prstClr val="black"/>
                </a:solidFill>
                <a:ea typeface="Calibri"/>
                <a:cs typeface="Times New Roman"/>
              </a:rPr>
              <a:t>A molecular orbital diagram, or MO diagram, is a qualitative descriptive tool explaining chemical bonding in molecules in terms of molecular orbital theory in general and the linear combination of atomic orbitals (LCAO) method in particular.</a:t>
            </a:r>
            <a:endParaRPr lang="en-US" sz="2000" b="1" dirty="0">
              <a:solidFill>
                <a:srgbClr val="FF0000"/>
              </a:solidFill>
              <a:effectLst>
                <a:outerShdw blurRad="38100" dist="38100" dir="2700000" algn="tl">
                  <a:srgbClr val="000000">
                    <a:alpha val="43137"/>
                  </a:srgbClr>
                </a:outerShdw>
              </a:effectLst>
              <a:ea typeface="Calibri"/>
              <a:cs typeface="Times New Roman"/>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575" y="3211730"/>
            <a:ext cx="447733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96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wipe(down)">
                                      <p:cBhvr>
                                        <p:cTn id="26" dur="580">
                                          <p:stCondLst>
                                            <p:cond delay="0"/>
                                          </p:stCondLst>
                                        </p:cTn>
                                        <p:tgtEl>
                                          <p:spTgt spid="14338"/>
                                        </p:tgtEl>
                                      </p:cBhvr>
                                    </p:animEffect>
                                    <p:anim calcmode="lin" valueType="num">
                                      <p:cBhvr>
                                        <p:cTn id="27" dur="182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4338"/>
                                        </p:tgtEl>
                                        <p:attrNameLst>
                                          <p:attrName>ppt_y</p:attrName>
                                        </p:attrNameLst>
                                      </p:cBhvr>
                                      <p:tavLst>
                                        <p:tav tm="0" fmla="#ppt_y-sin(pi*$)/81">
                                          <p:val>
                                            <p:fltVal val="0"/>
                                          </p:val>
                                        </p:tav>
                                        <p:tav tm="100000">
                                          <p:val>
                                            <p:fltVal val="1"/>
                                          </p:val>
                                        </p:tav>
                                      </p:tavLst>
                                    </p:anim>
                                    <p:animScale>
                                      <p:cBhvr>
                                        <p:cTn id="32" dur="26">
                                          <p:stCondLst>
                                            <p:cond delay="650"/>
                                          </p:stCondLst>
                                        </p:cTn>
                                        <p:tgtEl>
                                          <p:spTgt spid="14338"/>
                                        </p:tgtEl>
                                      </p:cBhvr>
                                      <p:to x="100000" y="60000"/>
                                    </p:animScale>
                                    <p:animScale>
                                      <p:cBhvr>
                                        <p:cTn id="33" dur="166" decel="50000">
                                          <p:stCondLst>
                                            <p:cond delay="676"/>
                                          </p:stCondLst>
                                        </p:cTn>
                                        <p:tgtEl>
                                          <p:spTgt spid="14338"/>
                                        </p:tgtEl>
                                      </p:cBhvr>
                                      <p:to x="100000" y="100000"/>
                                    </p:animScale>
                                    <p:animScale>
                                      <p:cBhvr>
                                        <p:cTn id="34" dur="26">
                                          <p:stCondLst>
                                            <p:cond delay="1312"/>
                                          </p:stCondLst>
                                        </p:cTn>
                                        <p:tgtEl>
                                          <p:spTgt spid="14338"/>
                                        </p:tgtEl>
                                      </p:cBhvr>
                                      <p:to x="100000" y="80000"/>
                                    </p:animScale>
                                    <p:animScale>
                                      <p:cBhvr>
                                        <p:cTn id="35" dur="166" decel="50000">
                                          <p:stCondLst>
                                            <p:cond delay="1338"/>
                                          </p:stCondLst>
                                        </p:cTn>
                                        <p:tgtEl>
                                          <p:spTgt spid="14338"/>
                                        </p:tgtEl>
                                      </p:cBhvr>
                                      <p:to x="100000" y="100000"/>
                                    </p:animScale>
                                    <p:animScale>
                                      <p:cBhvr>
                                        <p:cTn id="36" dur="26">
                                          <p:stCondLst>
                                            <p:cond delay="1642"/>
                                          </p:stCondLst>
                                        </p:cTn>
                                        <p:tgtEl>
                                          <p:spTgt spid="14338"/>
                                        </p:tgtEl>
                                      </p:cBhvr>
                                      <p:to x="100000" y="90000"/>
                                    </p:animScale>
                                    <p:animScale>
                                      <p:cBhvr>
                                        <p:cTn id="37" dur="166" decel="50000">
                                          <p:stCondLst>
                                            <p:cond delay="1668"/>
                                          </p:stCondLst>
                                        </p:cTn>
                                        <p:tgtEl>
                                          <p:spTgt spid="14338"/>
                                        </p:tgtEl>
                                      </p:cBhvr>
                                      <p:to x="100000" y="100000"/>
                                    </p:animScale>
                                    <p:animScale>
                                      <p:cBhvr>
                                        <p:cTn id="38" dur="26">
                                          <p:stCondLst>
                                            <p:cond delay="1808"/>
                                          </p:stCondLst>
                                        </p:cTn>
                                        <p:tgtEl>
                                          <p:spTgt spid="14338"/>
                                        </p:tgtEl>
                                      </p:cBhvr>
                                      <p:to x="100000" y="95000"/>
                                    </p:animScale>
                                    <p:animScale>
                                      <p:cBhvr>
                                        <p:cTn id="39" dur="166" decel="50000">
                                          <p:stCondLst>
                                            <p:cond delay="1834"/>
                                          </p:stCondLst>
                                        </p:cTn>
                                        <p:tgtEl>
                                          <p:spTgt spid="143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3" name="Rectangle 2"/>
          <p:cNvSpPr/>
          <p:nvPr/>
        </p:nvSpPr>
        <p:spPr>
          <a:xfrm>
            <a:off x="193999" y="764704"/>
            <a:ext cx="4262385"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Filling Electrons in MO Diagrams</a:t>
            </a:r>
            <a:endParaRPr lang="en-US" dirty="0">
              <a:solidFill>
                <a:prstClr val="black"/>
              </a:solidFill>
              <a:ea typeface="Calibri"/>
              <a:cs typeface="Times New Roman"/>
            </a:endParaRPr>
          </a:p>
        </p:txBody>
      </p:sp>
      <p:sp>
        <p:nvSpPr>
          <p:cNvPr id="4" name="Rectangle 3"/>
          <p:cNvSpPr/>
          <p:nvPr/>
        </p:nvSpPr>
        <p:spPr>
          <a:xfrm>
            <a:off x="193999" y="1358915"/>
            <a:ext cx="8770490" cy="5016758"/>
          </a:xfrm>
          <a:prstGeom prst="rect">
            <a:avLst/>
          </a:prstGeom>
        </p:spPr>
        <p:txBody>
          <a:bodyPr wrap="square">
            <a:spAutoFit/>
          </a:bodyPr>
          <a:lstStyle/>
          <a:p>
            <a:pPr marR="17145" lvl="0" algn="just">
              <a:lnSpc>
                <a:spcPct val="200000"/>
              </a:lnSpc>
            </a:pPr>
            <a:r>
              <a:rPr lang="en-US" sz="2000" dirty="0">
                <a:solidFill>
                  <a:prstClr val="black"/>
                </a:solidFill>
                <a:ea typeface="Calibri"/>
                <a:cs typeface="Times New Roman"/>
              </a:rPr>
              <a:t>In constructing an MO diagram is </a:t>
            </a:r>
            <a:r>
              <a:rPr lang="en-US" sz="2000" dirty="0" smtClean="0">
                <a:solidFill>
                  <a:prstClr val="black"/>
                </a:solidFill>
                <a:ea typeface="Calibri"/>
                <a:cs typeface="Times New Roman"/>
              </a:rPr>
              <a:t>filling </a:t>
            </a:r>
            <a:r>
              <a:rPr lang="en-US" sz="2000" dirty="0">
                <a:solidFill>
                  <a:prstClr val="black"/>
                </a:solidFill>
                <a:ea typeface="Calibri"/>
                <a:cs typeface="Times New Roman"/>
              </a:rPr>
              <a:t>the newly </a:t>
            </a:r>
            <a:r>
              <a:rPr lang="en-US" sz="2000" dirty="0" smtClean="0">
                <a:solidFill>
                  <a:prstClr val="black"/>
                </a:solidFill>
                <a:ea typeface="Calibri"/>
                <a:cs typeface="Times New Roman"/>
              </a:rPr>
              <a:t>formed molecular </a:t>
            </a:r>
            <a:r>
              <a:rPr lang="en-US" sz="2000" dirty="0">
                <a:solidFill>
                  <a:prstClr val="black"/>
                </a:solidFill>
                <a:ea typeface="Calibri"/>
                <a:cs typeface="Times New Roman"/>
              </a:rPr>
              <a:t>orbitals with electrons. Three general rules apply:</a:t>
            </a:r>
          </a:p>
          <a:p>
            <a:pPr marR="17145" lvl="0" algn="just">
              <a:lnSpc>
                <a:spcPct val="200000"/>
              </a:lnSpc>
            </a:pPr>
            <a:r>
              <a:rPr lang="en-US" sz="2000" dirty="0" smtClean="0">
                <a:solidFill>
                  <a:prstClr val="black"/>
                </a:solidFill>
                <a:ea typeface="Calibri"/>
                <a:cs typeface="Times New Roman"/>
              </a:rPr>
              <a:t>• The </a:t>
            </a:r>
            <a:r>
              <a:rPr lang="en-US" sz="2000" dirty="0" err="1">
                <a:solidFill>
                  <a:prstClr val="black"/>
                </a:solidFill>
                <a:ea typeface="Calibri"/>
                <a:cs typeface="Times New Roman"/>
              </a:rPr>
              <a:t>Aufbau</a:t>
            </a:r>
            <a:r>
              <a:rPr lang="en-US" sz="2000" dirty="0">
                <a:solidFill>
                  <a:prstClr val="black"/>
                </a:solidFill>
                <a:ea typeface="Calibri"/>
                <a:cs typeface="Times New Roman"/>
              </a:rPr>
              <a:t> principle states that orbitals are filled starting with the lowest energy.</a:t>
            </a:r>
          </a:p>
          <a:p>
            <a:pPr marR="17145" lvl="0" algn="just">
              <a:lnSpc>
                <a:spcPct val="200000"/>
              </a:lnSpc>
            </a:pPr>
            <a:r>
              <a:rPr lang="en-US" sz="2000" dirty="0" smtClean="0">
                <a:solidFill>
                  <a:prstClr val="black"/>
                </a:solidFill>
                <a:ea typeface="Calibri"/>
                <a:cs typeface="Times New Roman"/>
              </a:rPr>
              <a:t>• The </a:t>
            </a:r>
            <a:r>
              <a:rPr lang="en-US" sz="2000" dirty="0">
                <a:solidFill>
                  <a:prstClr val="black"/>
                </a:solidFill>
                <a:ea typeface="Calibri"/>
                <a:cs typeface="Times New Roman"/>
              </a:rPr>
              <a:t>Pauli exclusion principle states that the maximum number of electrons occupying an orbital is two, with opposite spins.</a:t>
            </a:r>
          </a:p>
          <a:p>
            <a:pPr marR="17145" lvl="0" algn="just">
              <a:lnSpc>
                <a:spcPct val="200000"/>
              </a:lnSpc>
            </a:pPr>
            <a:r>
              <a:rPr lang="en-US" sz="2000" dirty="0" smtClean="0">
                <a:solidFill>
                  <a:prstClr val="black"/>
                </a:solidFill>
                <a:ea typeface="Calibri"/>
                <a:cs typeface="Times New Roman"/>
              </a:rPr>
              <a:t>• </a:t>
            </a:r>
            <a:r>
              <a:rPr lang="en-US" sz="2000" dirty="0" err="1" smtClean="0">
                <a:solidFill>
                  <a:prstClr val="black"/>
                </a:solidFill>
                <a:ea typeface="Calibri"/>
                <a:cs typeface="Times New Roman"/>
              </a:rPr>
              <a:t>Hund’s</a:t>
            </a:r>
            <a:r>
              <a:rPr lang="en-US" sz="2000" dirty="0" smtClean="0">
                <a:solidFill>
                  <a:prstClr val="black"/>
                </a:solidFill>
                <a:ea typeface="Calibri"/>
                <a:cs typeface="Times New Roman"/>
              </a:rPr>
              <a:t> </a:t>
            </a:r>
            <a:r>
              <a:rPr lang="en-US" sz="2000" dirty="0">
                <a:solidFill>
                  <a:prstClr val="black"/>
                </a:solidFill>
                <a:ea typeface="Calibri"/>
                <a:cs typeface="Times New Roman"/>
              </a:rPr>
              <a:t>rule states that when there are several MOs with equal energy, and the electrons occupy the MOs one at a time before two occupy the same MO.</a:t>
            </a:r>
          </a:p>
        </p:txBody>
      </p:sp>
    </p:spTree>
    <p:extLst>
      <p:ext uri="{BB962C8B-B14F-4D97-AF65-F5344CB8AC3E}">
        <p14:creationId xmlns:p14="http://schemas.microsoft.com/office/powerpoint/2010/main" val="94085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3" name="Rectangle 2"/>
          <p:cNvSpPr/>
          <p:nvPr/>
        </p:nvSpPr>
        <p:spPr>
          <a:xfrm>
            <a:off x="193999" y="764704"/>
            <a:ext cx="5193729"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Filling Electrons in MO </a:t>
            </a:r>
            <a:r>
              <a:rPr lang="en-US" sz="2000" b="1" dirty="0" smtClean="0">
                <a:solidFill>
                  <a:prstClr val="black"/>
                </a:solidFill>
                <a:latin typeface="Comic Sans MS"/>
                <a:ea typeface="Calibri"/>
                <a:cs typeface="Times New Roman"/>
              </a:rPr>
              <a:t>Diagrams (cont.)</a:t>
            </a:r>
            <a:endParaRPr lang="en-US" dirty="0">
              <a:solidFill>
                <a:prstClr val="black"/>
              </a:solidFill>
              <a:ea typeface="Calibri"/>
              <a:cs typeface="Times New Roman"/>
            </a:endParaRPr>
          </a:p>
        </p:txBody>
      </p:sp>
      <p:sp>
        <p:nvSpPr>
          <p:cNvPr id="4" name="Rectangle 3"/>
          <p:cNvSpPr/>
          <p:nvPr/>
        </p:nvSpPr>
        <p:spPr>
          <a:xfrm>
            <a:off x="193999" y="1358915"/>
            <a:ext cx="8770490" cy="1852815"/>
          </a:xfrm>
          <a:prstGeom prst="rect">
            <a:avLst/>
          </a:prstGeom>
        </p:spPr>
        <p:txBody>
          <a:bodyPr wrap="square">
            <a:spAutoFit/>
          </a:bodyPr>
          <a:lstStyle/>
          <a:p>
            <a:pPr marR="17145" lvl="0" algn="just">
              <a:lnSpc>
                <a:spcPct val="200000"/>
              </a:lnSpc>
            </a:pPr>
            <a:r>
              <a:rPr lang="en-US" sz="2000" dirty="0">
                <a:solidFill>
                  <a:prstClr val="black"/>
                </a:solidFill>
                <a:ea typeface="Calibri"/>
                <a:cs typeface="Times New Roman"/>
              </a:rPr>
              <a:t>The filled MO that is highest in energy is called the Highest Occupied Molecular Orbital, or HOMO; the empty MO just above it is the Lowest Unoccupied Molecular Orbital, or LUMO. </a:t>
            </a: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58" y="3211730"/>
            <a:ext cx="3508978" cy="353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C:\Users\ADMIN\Desktop\1200px-Molecule_HOMO-LUMO_diagram.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1" y="3186146"/>
            <a:ext cx="4544888" cy="344654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905000" y="4373880"/>
            <a:ext cx="670560" cy="457200"/>
          </a:xfrm>
          <a:custGeom>
            <a:avLst/>
            <a:gdLst>
              <a:gd name="connsiteX0" fmla="*/ 76200 w 670560"/>
              <a:gd name="connsiteY0" fmla="*/ 30480 h 457200"/>
              <a:gd name="connsiteX1" fmla="*/ 243840 w 670560"/>
              <a:gd name="connsiteY1" fmla="*/ 15240 h 457200"/>
              <a:gd name="connsiteX2" fmla="*/ 396240 w 670560"/>
              <a:gd name="connsiteY2" fmla="*/ 0 h 457200"/>
              <a:gd name="connsiteX3" fmla="*/ 579120 w 670560"/>
              <a:gd name="connsiteY3" fmla="*/ 15240 h 457200"/>
              <a:gd name="connsiteX4" fmla="*/ 655320 w 670560"/>
              <a:gd name="connsiteY4" fmla="*/ 152400 h 457200"/>
              <a:gd name="connsiteX5" fmla="*/ 670560 w 670560"/>
              <a:gd name="connsiteY5" fmla="*/ 198120 h 457200"/>
              <a:gd name="connsiteX6" fmla="*/ 655320 w 670560"/>
              <a:gd name="connsiteY6" fmla="*/ 350520 h 457200"/>
              <a:gd name="connsiteX7" fmla="*/ 609600 w 670560"/>
              <a:gd name="connsiteY7" fmla="*/ 396240 h 457200"/>
              <a:gd name="connsiteX8" fmla="*/ 563880 w 670560"/>
              <a:gd name="connsiteY8" fmla="*/ 411480 h 457200"/>
              <a:gd name="connsiteX9" fmla="*/ 411480 w 670560"/>
              <a:gd name="connsiteY9" fmla="*/ 426720 h 457200"/>
              <a:gd name="connsiteX10" fmla="*/ 289560 w 670560"/>
              <a:gd name="connsiteY10" fmla="*/ 457200 h 457200"/>
              <a:gd name="connsiteX11" fmla="*/ 76200 w 670560"/>
              <a:gd name="connsiteY11" fmla="*/ 441960 h 457200"/>
              <a:gd name="connsiteX12" fmla="*/ 0 w 670560"/>
              <a:gd name="connsiteY12" fmla="*/ 304800 h 457200"/>
              <a:gd name="connsiteX13" fmla="*/ 15240 w 670560"/>
              <a:gd name="connsiteY13" fmla="*/ 152400 h 457200"/>
              <a:gd name="connsiteX14" fmla="*/ 106680 w 670560"/>
              <a:gd name="connsiteY14" fmla="*/ 91440 h 457200"/>
              <a:gd name="connsiteX15" fmla="*/ 198120 w 670560"/>
              <a:gd name="connsiteY15" fmla="*/ 60960 h 457200"/>
              <a:gd name="connsiteX16" fmla="*/ 198120 w 670560"/>
              <a:gd name="connsiteY16" fmla="*/ 1524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0560" h="457200">
                <a:moveTo>
                  <a:pt x="76200" y="30480"/>
                </a:moveTo>
                <a:lnTo>
                  <a:pt x="243840" y="15240"/>
                </a:lnTo>
                <a:cubicBezTo>
                  <a:pt x="294663" y="10400"/>
                  <a:pt x="345187" y="0"/>
                  <a:pt x="396240" y="0"/>
                </a:cubicBezTo>
                <a:cubicBezTo>
                  <a:pt x="457411" y="0"/>
                  <a:pt x="518160" y="10160"/>
                  <a:pt x="579120" y="15240"/>
                </a:cubicBezTo>
                <a:cubicBezTo>
                  <a:pt x="647558" y="83678"/>
                  <a:pt x="618024" y="40513"/>
                  <a:pt x="655320" y="152400"/>
                </a:cubicBezTo>
                <a:lnTo>
                  <a:pt x="670560" y="198120"/>
                </a:lnTo>
                <a:cubicBezTo>
                  <a:pt x="665480" y="248920"/>
                  <a:pt x="670334" y="301724"/>
                  <a:pt x="655320" y="350520"/>
                </a:cubicBezTo>
                <a:cubicBezTo>
                  <a:pt x="648982" y="371120"/>
                  <a:pt x="627533" y="384285"/>
                  <a:pt x="609600" y="396240"/>
                </a:cubicBezTo>
                <a:cubicBezTo>
                  <a:pt x="596234" y="405151"/>
                  <a:pt x="579758" y="409037"/>
                  <a:pt x="563880" y="411480"/>
                </a:cubicBezTo>
                <a:cubicBezTo>
                  <a:pt x="513420" y="419243"/>
                  <a:pt x="462280" y="421640"/>
                  <a:pt x="411480" y="426720"/>
                </a:cubicBezTo>
                <a:cubicBezTo>
                  <a:pt x="375402" y="438746"/>
                  <a:pt x="326341" y="457200"/>
                  <a:pt x="289560" y="457200"/>
                </a:cubicBezTo>
                <a:cubicBezTo>
                  <a:pt x="218259" y="457200"/>
                  <a:pt x="147320" y="447040"/>
                  <a:pt x="76200" y="441960"/>
                </a:cubicBezTo>
                <a:cubicBezTo>
                  <a:pt x="6329" y="337154"/>
                  <a:pt x="26824" y="385273"/>
                  <a:pt x="0" y="304800"/>
                </a:cubicBezTo>
                <a:cubicBezTo>
                  <a:pt x="5080" y="254000"/>
                  <a:pt x="-7592" y="198064"/>
                  <a:pt x="15240" y="152400"/>
                </a:cubicBezTo>
                <a:cubicBezTo>
                  <a:pt x="31623" y="119635"/>
                  <a:pt x="71927" y="103024"/>
                  <a:pt x="106680" y="91440"/>
                </a:cubicBezTo>
                <a:cubicBezTo>
                  <a:pt x="137160" y="81280"/>
                  <a:pt x="198120" y="93089"/>
                  <a:pt x="198120" y="60960"/>
                </a:cubicBezTo>
                <a:lnTo>
                  <a:pt x="198120" y="1524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Freeform 8"/>
          <p:cNvSpPr/>
          <p:nvPr/>
        </p:nvSpPr>
        <p:spPr>
          <a:xfrm>
            <a:off x="1716423" y="3645024"/>
            <a:ext cx="1074440" cy="457200"/>
          </a:xfrm>
          <a:custGeom>
            <a:avLst/>
            <a:gdLst>
              <a:gd name="connsiteX0" fmla="*/ 76200 w 670560"/>
              <a:gd name="connsiteY0" fmla="*/ 30480 h 457200"/>
              <a:gd name="connsiteX1" fmla="*/ 243840 w 670560"/>
              <a:gd name="connsiteY1" fmla="*/ 15240 h 457200"/>
              <a:gd name="connsiteX2" fmla="*/ 396240 w 670560"/>
              <a:gd name="connsiteY2" fmla="*/ 0 h 457200"/>
              <a:gd name="connsiteX3" fmla="*/ 579120 w 670560"/>
              <a:gd name="connsiteY3" fmla="*/ 15240 h 457200"/>
              <a:gd name="connsiteX4" fmla="*/ 655320 w 670560"/>
              <a:gd name="connsiteY4" fmla="*/ 152400 h 457200"/>
              <a:gd name="connsiteX5" fmla="*/ 670560 w 670560"/>
              <a:gd name="connsiteY5" fmla="*/ 198120 h 457200"/>
              <a:gd name="connsiteX6" fmla="*/ 655320 w 670560"/>
              <a:gd name="connsiteY6" fmla="*/ 350520 h 457200"/>
              <a:gd name="connsiteX7" fmla="*/ 609600 w 670560"/>
              <a:gd name="connsiteY7" fmla="*/ 396240 h 457200"/>
              <a:gd name="connsiteX8" fmla="*/ 563880 w 670560"/>
              <a:gd name="connsiteY8" fmla="*/ 411480 h 457200"/>
              <a:gd name="connsiteX9" fmla="*/ 411480 w 670560"/>
              <a:gd name="connsiteY9" fmla="*/ 426720 h 457200"/>
              <a:gd name="connsiteX10" fmla="*/ 289560 w 670560"/>
              <a:gd name="connsiteY10" fmla="*/ 457200 h 457200"/>
              <a:gd name="connsiteX11" fmla="*/ 76200 w 670560"/>
              <a:gd name="connsiteY11" fmla="*/ 441960 h 457200"/>
              <a:gd name="connsiteX12" fmla="*/ 0 w 670560"/>
              <a:gd name="connsiteY12" fmla="*/ 304800 h 457200"/>
              <a:gd name="connsiteX13" fmla="*/ 15240 w 670560"/>
              <a:gd name="connsiteY13" fmla="*/ 152400 h 457200"/>
              <a:gd name="connsiteX14" fmla="*/ 106680 w 670560"/>
              <a:gd name="connsiteY14" fmla="*/ 91440 h 457200"/>
              <a:gd name="connsiteX15" fmla="*/ 198120 w 670560"/>
              <a:gd name="connsiteY15" fmla="*/ 60960 h 457200"/>
              <a:gd name="connsiteX16" fmla="*/ 198120 w 670560"/>
              <a:gd name="connsiteY16" fmla="*/ 1524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0560" h="457200">
                <a:moveTo>
                  <a:pt x="76200" y="30480"/>
                </a:moveTo>
                <a:lnTo>
                  <a:pt x="243840" y="15240"/>
                </a:lnTo>
                <a:cubicBezTo>
                  <a:pt x="294663" y="10400"/>
                  <a:pt x="345187" y="0"/>
                  <a:pt x="396240" y="0"/>
                </a:cubicBezTo>
                <a:cubicBezTo>
                  <a:pt x="457411" y="0"/>
                  <a:pt x="518160" y="10160"/>
                  <a:pt x="579120" y="15240"/>
                </a:cubicBezTo>
                <a:cubicBezTo>
                  <a:pt x="647558" y="83678"/>
                  <a:pt x="618024" y="40513"/>
                  <a:pt x="655320" y="152400"/>
                </a:cubicBezTo>
                <a:lnTo>
                  <a:pt x="670560" y="198120"/>
                </a:lnTo>
                <a:cubicBezTo>
                  <a:pt x="665480" y="248920"/>
                  <a:pt x="670334" y="301724"/>
                  <a:pt x="655320" y="350520"/>
                </a:cubicBezTo>
                <a:cubicBezTo>
                  <a:pt x="648982" y="371120"/>
                  <a:pt x="627533" y="384285"/>
                  <a:pt x="609600" y="396240"/>
                </a:cubicBezTo>
                <a:cubicBezTo>
                  <a:pt x="596234" y="405151"/>
                  <a:pt x="579758" y="409037"/>
                  <a:pt x="563880" y="411480"/>
                </a:cubicBezTo>
                <a:cubicBezTo>
                  <a:pt x="513420" y="419243"/>
                  <a:pt x="462280" y="421640"/>
                  <a:pt x="411480" y="426720"/>
                </a:cubicBezTo>
                <a:cubicBezTo>
                  <a:pt x="375402" y="438746"/>
                  <a:pt x="326341" y="457200"/>
                  <a:pt x="289560" y="457200"/>
                </a:cubicBezTo>
                <a:cubicBezTo>
                  <a:pt x="218259" y="457200"/>
                  <a:pt x="147320" y="447040"/>
                  <a:pt x="76200" y="441960"/>
                </a:cubicBezTo>
                <a:cubicBezTo>
                  <a:pt x="6329" y="337154"/>
                  <a:pt x="26824" y="385273"/>
                  <a:pt x="0" y="304800"/>
                </a:cubicBezTo>
                <a:cubicBezTo>
                  <a:pt x="5080" y="254000"/>
                  <a:pt x="-7592" y="198064"/>
                  <a:pt x="15240" y="152400"/>
                </a:cubicBezTo>
                <a:cubicBezTo>
                  <a:pt x="31623" y="119635"/>
                  <a:pt x="71927" y="103024"/>
                  <a:pt x="106680" y="91440"/>
                </a:cubicBezTo>
                <a:cubicBezTo>
                  <a:pt x="137160" y="81280"/>
                  <a:pt x="198120" y="93089"/>
                  <a:pt x="198120" y="60960"/>
                </a:cubicBezTo>
                <a:lnTo>
                  <a:pt x="198120" y="1524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 name="Rectangle 5"/>
          <p:cNvSpPr/>
          <p:nvPr/>
        </p:nvSpPr>
        <p:spPr>
          <a:xfrm>
            <a:off x="2777543" y="4446939"/>
            <a:ext cx="917239" cy="400110"/>
          </a:xfrm>
          <a:prstGeom prst="rect">
            <a:avLst/>
          </a:prstGeom>
          <a:solidFill>
            <a:srgbClr val="FF0000"/>
          </a:solidFill>
        </p:spPr>
        <p:txBody>
          <a:bodyPr wrap="none">
            <a:spAutoFit/>
          </a:bodyPr>
          <a:lstStyle/>
          <a:p>
            <a:r>
              <a:rPr lang="en-US" sz="2000" b="1" dirty="0">
                <a:solidFill>
                  <a:srgbClr val="FFFF00"/>
                </a:solidFill>
                <a:ea typeface="Calibri"/>
                <a:cs typeface="Times New Roman"/>
              </a:rPr>
              <a:t>HOMO</a:t>
            </a:r>
            <a:endParaRPr lang="en-US" b="1" dirty="0">
              <a:solidFill>
                <a:srgbClr val="FFFF00"/>
              </a:solidFill>
            </a:endParaRPr>
          </a:p>
        </p:txBody>
      </p:sp>
      <p:sp>
        <p:nvSpPr>
          <p:cNvPr id="11" name="Rectangle 10"/>
          <p:cNvSpPr/>
          <p:nvPr/>
        </p:nvSpPr>
        <p:spPr>
          <a:xfrm>
            <a:off x="2790863" y="3444969"/>
            <a:ext cx="851643" cy="400110"/>
          </a:xfrm>
          <a:prstGeom prst="rect">
            <a:avLst/>
          </a:prstGeom>
          <a:solidFill>
            <a:srgbClr val="FF0000"/>
          </a:solidFill>
        </p:spPr>
        <p:txBody>
          <a:bodyPr wrap="none">
            <a:spAutoFit/>
          </a:bodyPr>
          <a:lstStyle/>
          <a:p>
            <a:r>
              <a:rPr lang="en-US" sz="2000" b="1" dirty="0" smtClean="0">
                <a:solidFill>
                  <a:srgbClr val="FFFF00"/>
                </a:solidFill>
                <a:ea typeface="Calibri"/>
                <a:cs typeface="Times New Roman"/>
              </a:rPr>
              <a:t>LUMO</a:t>
            </a:r>
            <a:endParaRPr lang="en-US" b="1" dirty="0">
              <a:solidFill>
                <a:srgbClr val="FFFF00"/>
              </a:solidFill>
            </a:endParaRPr>
          </a:p>
        </p:txBody>
      </p:sp>
    </p:spTree>
    <p:extLst>
      <p:ext uri="{BB962C8B-B14F-4D97-AF65-F5344CB8AC3E}">
        <p14:creationId xmlns:p14="http://schemas.microsoft.com/office/powerpoint/2010/main" val="13265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5363"/>
                                        </p:tgtEl>
                                        <p:attrNameLst>
                                          <p:attrName>style.visibility</p:attrName>
                                        </p:attrNameLst>
                                      </p:cBhvr>
                                      <p:to>
                                        <p:strVal val="visible"/>
                                      </p:to>
                                    </p:set>
                                    <p:animEffect transition="in" filter="wipe(down)">
                                      <p:cBhvr>
                                        <p:cTn id="26" dur="580">
                                          <p:stCondLst>
                                            <p:cond delay="0"/>
                                          </p:stCondLst>
                                        </p:cTn>
                                        <p:tgtEl>
                                          <p:spTgt spid="15363"/>
                                        </p:tgtEl>
                                      </p:cBhvr>
                                    </p:animEffect>
                                    <p:anim calcmode="lin" valueType="num">
                                      <p:cBhvr>
                                        <p:cTn id="27" dur="1822" tmFilter="0,0; 0.14,0.36; 0.43,0.73; 0.71,0.91; 1.0,1.0">
                                          <p:stCondLst>
                                            <p:cond delay="0"/>
                                          </p:stCondLst>
                                        </p:cTn>
                                        <p:tgtEl>
                                          <p:spTgt spid="1536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536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536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536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5363"/>
                                        </p:tgtEl>
                                        <p:attrNameLst>
                                          <p:attrName>ppt_y</p:attrName>
                                        </p:attrNameLst>
                                      </p:cBhvr>
                                      <p:tavLst>
                                        <p:tav tm="0" fmla="#ppt_y-sin(pi*$)/81">
                                          <p:val>
                                            <p:fltVal val="0"/>
                                          </p:val>
                                        </p:tav>
                                        <p:tav tm="100000">
                                          <p:val>
                                            <p:fltVal val="1"/>
                                          </p:val>
                                        </p:tav>
                                      </p:tavLst>
                                    </p:anim>
                                    <p:animScale>
                                      <p:cBhvr>
                                        <p:cTn id="32" dur="26">
                                          <p:stCondLst>
                                            <p:cond delay="650"/>
                                          </p:stCondLst>
                                        </p:cTn>
                                        <p:tgtEl>
                                          <p:spTgt spid="15363"/>
                                        </p:tgtEl>
                                      </p:cBhvr>
                                      <p:to x="100000" y="60000"/>
                                    </p:animScale>
                                    <p:animScale>
                                      <p:cBhvr>
                                        <p:cTn id="33" dur="166" decel="50000">
                                          <p:stCondLst>
                                            <p:cond delay="676"/>
                                          </p:stCondLst>
                                        </p:cTn>
                                        <p:tgtEl>
                                          <p:spTgt spid="15363"/>
                                        </p:tgtEl>
                                      </p:cBhvr>
                                      <p:to x="100000" y="100000"/>
                                    </p:animScale>
                                    <p:animScale>
                                      <p:cBhvr>
                                        <p:cTn id="34" dur="26">
                                          <p:stCondLst>
                                            <p:cond delay="1312"/>
                                          </p:stCondLst>
                                        </p:cTn>
                                        <p:tgtEl>
                                          <p:spTgt spid="15363"/>
                                        </p:tgtEl>
                                      </p:cBhvr>
                                      <p:to x="100000" y="80000"/>
                                    </p:animScale>
                                    <p:animScale>
                                      <p:cBhvr>
                                        <p:cTn id="35" dur="166" decel="50000">
                                          <p:stCondLst>
                                            <p:cond delay="1338"/>
                                          </p:stCondLst>
                                        </p:cTn>
                                        <p:tgtEl>
                                          <p:spTgt spid="15363"/>
                                        </p:tgtEl>
                                      </p:cBhvr>
                                      <p:to x="100000" y="100000"/>
                                    </p:animScale>
                                    <p:animScale>
                                      <p:cBhvr>
                                        <p:cTn id="36" dur="26">
                                          <p:stCondLst>
                                            <p:cond delay="1642"/>
                                          </p:stCondLst>
                                        </p:cTn>
                                        <p:tgtEl>
                                          <p:spTgt spid="15363"/>
                                        </p:tgtEl>
                                      </p:cBhvr>
                                      <p:to x="100000" y="90000"/>
                                    </p:animScale>
                                    <p:animScale>
                                      <p:cBhvr>
                                        <p:cTn id="37" dur="166" decel="50000">
                                          <p:stCondLst>
                                            <p:cond delay="1668"/>
                                          </p:stCondLst>
                                        </p:cTn>
                                        <p:tgtEl>
                                          <p:spTgt spid="15363"/>
                                        </p:tgtEl>
                                      </p:cBhvr>
                                      <p:to x="100000" y="100000"/>
                                    </p:animScale>
                                    <p:animScale>
                                      <p:cBhvr>
                                        <p:cTn id="38" dur="26">
                                          <p:stCondLst>
                                            <p:cond delay="1808"/>
                                          </p:stCondLst>
                                        </p:cTn>
                                        <p:tgtEl>
                                          <p:spTgt spid="15363"/>
                                        </p:tgtEl>
                                      </p:cBhvr>
                                      <p:to x="100000" y="95000"/>
                                    </p:animScale>
                                    <p:animScale>
                                      <p:cBhvr>
                                        <p:cTn id="39" dur="166" decel="50000">
                                          <p:stCondLst>
                                            <p:cond delay="1834"/>
                                          </p:stCondLst>
                                        </p:cTn>
                                        <p:tgtEl>
                                          <p:spTgt spid="1536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heel(1)">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randombar(horizont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5364"/>
                                        </p:tgtEl>
                                        <p:attrNameLst>
                                          <p:attrName>style.visibility</p:attrName>
                                        </p:attrNameLst>
                                      </p:cBhvr>
                                      <p:to>
                                        <p:strVal val="visible"/>
                                      </p:to>
                                    </p:set>
                                    <p:anim calcmode="lin" valueType="num">
                                      <p:cBhvr>
                                        <p:cTn id="64" dur="1000" fill="hold"/>
                                        <p:tgtEl>
                                          <p:spTgt spid="15364"/>
                                        </p:tgtEl>
                                        <p:attrNameLst>
                                          <p:attrName>ppt_w</p:attrName>
                                        </p:attrNameLst>
                                      </p:cBhvr>
                                      <p:tavLst>
                                        <p:tav tm="0">
                                          <p:val>
                                            <p:fltVal val="0"/>
                                          </p:val>
                                        </p:tav>
                                        <p:tav tm="100000">
                                          <p:val>
                                            <p:strVal val="#ppt_w"/>
                                          </p:val>
                                        </p:tav>
                                      </p:tavLst>
                                    </p:anim>
                                    <p:anim calcmode="lin" valueType="num">
                                      <p:cBhvr>
                                        <p:cTn id="65" dur="1000" fill="hold"/>
                                        <p:tgtEl>
                                          <p:spTgt spid="15364"/>
                                        </p:tgtEl>
                                        <p:attrNameLst>
                                          <p:attrName>ppt_h</p:attrName>
                                        </p:attrNameLst>
                                      </p:cBhvr>
                                      <p:tavLst>
                                        <p:tav tm="0">
                                          <p:val>
                                            <p:fltVal val="0"/>
                                          </p:val>
                                        </p:tav>
                                        <p:tav tm="100000">
                                          <p:val>
                                            <p:strVal val="#ppt_h"/>
                                          </p:val>
                                        </p:tav>
                                      </p:tavLst>
                                    </p:anim>
                                    <p:anim calcmode="lin" valueType="num">
                                      <p:cBhvr>
                                        <p:cTn id="66" dur="1000" fill="hold"/>
                                        <p:tgtEl>
                                          <p:spTgt spid="15364"/>
                                        </p:tgtEl>
                                        <p:attrNameLst>
                                          <p:attrName>style.rotation</p:attrName>
                                        </p:attrNameLst>
                                      </p:cBhvr>
                                      <p:tavLst>
                                        <p:tav tm="0">
                                          <p:val>
                                            <p:fltVal val="90"/>
                                          </p:val>
                                        </p:tav>
                                        <p:tav tm="100000">
                                          <p:val>
                                            <p:fltVal val="0"/>
                                          </p:val>
                                        </p:tav>
                                      </p:tavLst>
                                    </p:anim>
                                    <p:animEffect transition="in" filter="fade">
                                      <p:cBhvr>
                                        <p:cTn id="67" dur="1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9" grpId="0" animBg="1"/>
      <p:bldP spid="6"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3" name="Rectangle 2"/>
          <p:cNvSpPr/>
          <p:nvPr/>
        </p:nvSpPr>
        <p:spPr>
          <a:xfrm>
            <a:off x="193999" y="764704"/>
            <a:ext cx="5193729" cy="55399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Filling Electrons in MO </a:t>
            </a:r>
            <a:r>
              <a:rPr lang="en-US" sz="2000" b="1" dirty="0" smtClean="0">
                <a:solidFill>
                  <a:prstClr val="black"/>
                </a:solidFill>
                <a:latin typeface="Comic Sans MS"/>
                <a:ea typeface="Calibri"/>
                <a:cs typeface="Times New Roman"/>
              </a:rPr>
              <a:t>Diagrams (cont.)</a:t>
            </a:r>
            <a:endParaRPr lang="en-US" dirty="0">
              <a:solidFill>
                <a:prstClr val="black"/>
              </a:solidFill>
              <a:ea typeface="Calibri"/>
              <a:cs typeface="Times New Roman"/>
            </a:endParaRPr>
          </a:p>
        </p:txBody>
      </p:sp>
      <p:sp>
        <p:nvSpPr>
          <p:cNvPr id="4" name="Rectangle 3"/>
          <p:cNvSpPr/>
          <p:nvPr/>
        </p:nvSpPr>
        <p:spPr>
          <a:xfrm>
            <a:off x="193999" y="1358915"/>
            <a:ext cx="8770490" cy="4247317"/>
          </a:xfrm>
          <a:prstGeom prst="rect">
            <a:avLst/>
          </a:prstGeom>
        </p:spPr>
        <p:txBody>
          <a:bodyPr wrap="square">
            <a:spAutoFit/>
          </a:bodyPr>
          <a:lstStyle/>
          <a:p>
            <a:pPr marL="342900" marR="17145" lvl="0" indent="-342900" algn="just">
              <a:lnSpc>
                <a:spcPct val="150000"/>
              </a:lnSpc>
              <a:buFont typeface="Arial" pitchFamily="34" charset="0"/>
              <a:buChar char="•"/>
            </a:pPr>
            <a:r>
              <a:rPr lang="en-US" sz="2000" dirty="0">
                <a:solidFill>
                  <a:prstClr val="black"/>
                </a:solidFill>
                <a:ea typeface="Calibri"/>
                <a:cs typeface="Times New Roman"/>
              </a:rPr>
              <a:t>The electrons in the bonding MOs are called bonding electrons, and any electrons in the </a:t>
            </a:r>
            <a:r>
              <a:rPr lang="en-US" sz="2000" dirty="0" err="1">
                <a:solidFill>
                  <a:prstClr val="black"/>
                </a:solidFill>
                <a:ea typeface="Calibri"/>
                <a:cs typeface="Times New Roman"/>
              </a:rPr>
              <a:t>antibonding</a:t>
            </a:r>
            <a:r>
              <a:rPr lang="en-US" sz="2000" dirty="0">
                <a:solidFill>
                  <a:prstClr val="black"/>
                </a:solidFill>
                <a:ea typeface="Calibri"/>
                <a:cs typeface="Times New Roman"/>
              </a:rPr>
              <a:t> orbital are called </a:t>
            </a:r>
            <a:r>
              <a:rPr lang="en-US" sz="2000" dirty="0" err="1">
                <a:solidFill>
                  <a:prstClr val="black"/>
                </a:solidFill>
                <a:ea typeface="Calibri"/>
                <a:cs typeface="Times New Roman"/>
              </a:rPr>
              <a:t>antibonding</a:t>
            </a:r>
            <a:r>
              <a:rPr lang="en-US" sz="2000" dirty="0">
                <a:solidFill>
                  <a:prstClr val="black"/>
                </a:solidFill>
                <a:ea typeface="Calibri"/>
                <a:cs typeface="Times New Roman"/>
              </a:rPr>
              <a:t> electrons. </a:t>
            </a:r>
            <a:endParaRPr lang="en-US" sz="2000" dirty="0" smtClean="0">
              <a:solidFill>
                <a:prstClr val="black"/>
              </a:solidFill>
              <a:ea typeface="Calibri"/>
              <a:cs typeface="Times New Roman"/>
            </a:endParaRPr>
          </a:p>
          <a:p>
            <a:pPr marL="342900" marR="17145" lvl="0" indent="-342900" algn="just">
              <a:lnSpc>
                <a:spcPct val="150000"/>
              </a:lnSpc>
              <a:buFont typeface="Arial" pitchFamily="34" charset="0"/>
              <a:buChar char="•"/>
            </a:pPr>
            <a:r>
              <a:rPr lang="en-US" sz="2000" dirty="0" smtClean="0">
                <a:solidFill>
                  <a:prstClr val="black"/>
                </a:solidFill>
                <a:ea typeface="Calibri"/>
                <a:cs typeface="Times New Roman"/>
              </a:rPr>
              <a:t>The </a:t>
            </a:r>
            <a:r>
              <a:rPr lang="en-US" sz="2000" dirty="0">
                <a:solidFill>
                  <a:prstClr val="black"/>
                </a:solidFill>
                <a:ea typeface="Calibri"/>
                <a:cs typeface="Times New Roman"/>
              </a:rPr>
              <a:t>reduction these electrons energy is the driving force for chemical bond formation.</a:t>
            </a:r>
          </a:p>
          <a:p>
            <a:pPr marL="342900" marR="17145" lvl="0" indent="-342900" algn="just">
              <a:lnSpc>
                <a:spcPct val="150000"/>
              </a:lnSpc>
              <a:buFont typeface="Arial" pitchFamily="34" charset="0"/>
              <a:buChar char="•"/>
            </a:pPr>
            <a:r>
              <a:rPr lang="en-US" sz="2000" dirty="0">
                <a:solidFill>
                  <a:prstClr val="black"/>
                </a:solidFill>
                <a:ea typeface="Calibri"/>
                <a:cs typeface="Times New Roman"/>
              </a:rPr>
              <a:t>Whenever symmetry or energy make mixing an atomic orbital impossible, a non-bonding MO is created; often quite similar to and with energy levels equal or close to its constituent AO, the non-bonding MO creates an unfavorable energy event. </a:t>
            </a:r>
          </a:p>
          <a:p>
            <a:pPr marL="342900" marR="17145" lvl="0" indent="-342900" algn="just">
              <a:lnSpc>
                <a:spcPct val="150000"/>
              </a:lnSpc>
              <a:buFont typeface="Arial" pitchFamily="34" charset="0"/>
              <a:buChar char="•"/>
            </a:pPr>
            <a:r>
              <a:rPr lang="en-US" sz="2000" dirty="0">
                <a:solidFill>
                  <a:prstClr val="black"/>
                </a:solidFill>
                <a:ea typeface="Calibri"/>
                <a:cs typeface="Times New Roman"/>
              </a:rPr>
              <a:t>The resulting electron configuration can be described as follows,</a:t>
            </a:r>
          </a:p>
        </p:txBody>
      </p:sp>
      <p:sp>
        <p:nvSpPr>
          <p:cNvPr id="12" name="Rectangle 11"/>
          <p:cNvSpPr/>
          <p:nvPr/>
        </p:nvSpPr>
        <p:spPr>
          <a:xfrm>
            <a:off x="1768253" y="5805264"/>
            <a:ext cx="5607496" cy="553998"/>
          </a:xfrm>
          <a:prstGeom prst="rect">
            <a:avLst/>
          </a:prstGeom>
          <a:solidFill>
            <a:schemeClr val="accent6">
              <a:lumMod val="20000"/>
              <a:lumOff val="80000"/>
            </a:schemeClr>
          </a:solidFill>
        </p:spPr>
        <p:txBody>
          <a:bodyPr wrap="square">
            <a:spAutoFit/>
          </a:bodyPr>
          <a:lstStyle/>
          <a:p>
            <a:pPr marR="17145" algn="ctr">
              <a:lnSpc>
                <a:spcPct val="150000"/>
              </a:lnSpc>
            </a:pPr>
            <a:r>
              <a:rPr lang="en-US" sz="2000" b="1" dirty="0">
                <a:latin typeface="Times New Roman"/>
                <a:ea typeface="Calibri"/>
                <a:cs typeface="Times New Roman"/>
              </a:rPr>
              <a:t>σ1s</a:t>
            </a:r>
            <a:r>
              <a:rPr lang="en-US" sz="2000" b="1" baseline="30000" dirty="0">
                <a:latin typeface="Times New Roman"/>
                <a:ea typeface="Calibri"/>
                <a:cs typeface="Times New Roman"/>
              </a:rPr>
              <a:t>2</a:t>
            </a:r>
            <a:r>
              <a:rPr lang="en-US" sz="2000" b="1" dirty="0">
                <a:latin typeface="Times New Roman"/>
                <a:ea typeface="Calibri"/>
                <a:cs typeface="Times New Roman"/>
              </a:rPr>
              <a:t>, σ</a:t>
            </a:r>
            <a:r>
              <a:rPr lang="en-US" sz="2000" b="1" baseline="30000" dirty="0">
                <a:latin typeface="Cambria Math"/>
                <a:ea typeface="Calibri"/>
                <a:cs typeface="Cambria Math"/>
              </a:rPr>
              <a:t>∗</a:t>
            </a:r>
            <a:r>
              <a:rPr lang="en-US" sz="2000" b="1" dirty="0">
                <a:latin typeface="Times New Roman"/>
                <a:ea typeface="Calibri"/>
                <a:cs typeface="Times New Roman"/>
              </a:rPr>
              <a:t>1s</a:t>
            </a:r>
            <a:r>
              <a:rPr lang="en-US" sz="2000" b="1" baseline="30000" dirty="0">
                <a:latin typeface="Times New Roman"/>
                <a:ea typeface="Calibri"/>
                <a:cs typeface="Times New Roman"/>
              </a:rPr>
              <a:t>2</a:t>
            </a:r>
            <a:r>
              <a:rPr lang="en-US" sz="2000" b="1" dirty="0">
                <a:latin typeface="Times New Roman"/>
                <a:ea typeface="Calibri"/>
                <a:cs typeface="Times New Roman"/>
              </a:rPr>
              <a:t>, σ2s</a:t>
            </a:r>
            <a:r>
              <a:rPr lang="en-US" sz="2000" b="1" baseline="30000" dirty="0">
                <a:latin typeface="Times New Roman"/>
                <a:ea typeface="Calibri"/>
                <a:cs typeface="Times New Roman"/>
              </a:rPr>
              <a:t>2</a:t>
            </a:r>
            <a:r>
              <a:rPr lang="en-US" sz="2000" b="1" dirty="0">
                <a:latin typeface="Times New Roman"/>
                <a:ea typeface="Calibri"/>
                <a:cs typeface="Times New Roman"/>
              </a:rPr>
              <a:t>, σ</a:t>
            </a:r>
            <a:r>
              <a:rPr lang="en-US" sz="2000" b="1" baseline="30000" dirty="0">
                <a:latin typeface="Cambria Math"/>
                <a:ea typeface="Calibri"/>
                <a:cs typeface="Cambria Math"/>
              </a:rPr>
              <a:t>∗</a:t>
            </a:r>
            <a:r>
              <a:rPr lang="en-US" sz="2000" b="1" dirty="0">
                <a:latin typeface="Times New Roman"/>
                <a:ea typeface="Calibri"/>
                <a:cs typeface="Times New Roman"/>
              </a:rPr>
              <a:t>2s</a:t>
            </a:r>
            <a:r>
              <a:rPr lang="en-US" sz="2000" b="1" baseline="30000" dirty="0">
                <a:latin typeface="Times New Roman"/>
                <a:ea typeface="Calibri"/>
                <a:cs typeface="Times New Roman"/>
              </a:rPr>
              <a:t>2</a:t>
            </a:r>
            <a:r>
              <a:rPr lang="en-US" sz="2000" b="1" dirty="0">
                <a:latin typeface="Times New Roman"/>
                <a:ea typeface="Calibri"/>
                <a:cs typeface="Times New Roman"/>
              </a:rPr>
              <a:t>, π2p</a:t>
            </a:r>
            <a:r>
              <a:rPr lang="en-US" sz="2000" b="1" baseline="-25000" dirty="0">
                <a:latin typeface="Times New Roman"/>
                <a:ea typeface="Calibri"/>
                <a:cs typeface="Times New Roman"/>
              </a:rPr>
              <a:t>x</a:t>
            </a:r>
            <a:r>
              <a:rPr lang="en-US" sz="2000" b="1" baseline="30000" dirty="0">
                <a:latin typeface="Times New Roman"/>
                <a:ea typeface="Calibri"/>
                <a:cs typeface="Times New Roman"/>
              </a:rPr>
              <a:t>2</a:t>
            </a:r>
            <a:r>
              <a:rPr lang="en-US" sz="2000" b="1" dirty="0">
                <a:latin typeface="Times New Roman"/>
                <a:ea typeface="Calibri"/>
                <a:cs typeface="Times New Roman"/>
              </a:rPr>
              <a:t>, π2p</a:t>
            </a:r>
            <a:r>
              <a:rPr lang="en-US" sz="2000" b="1" baseline="-25000" dirty="0">
                <a:latin typeface="Times New Roman"/>
                <a:ea typeface="Calibri"/>
                <a:cs typeface="Times New Roman"/>
              </a:rPr>
              <a:t>y</a:t>
            </a:r>
            <a:r>
              <a:rPr lang="en-US" sz="2000" b="1" baseline="30000" dirty="0">
                <a:latin typeface="Times New Roman"/>
                <a:ea typeface="Calibri"/>
                <a:cs typeface="Times New Roman"/>
              </a:rPr>
              <a:t>2</a:t>
            </a:r>
            <a:r>
              <a:rPr lang="en-US" sz="2000" b="1" dirty="0">
                <a:latin typeface="Times New Roman"/>
                <a:ea typeface="Calibri"/>
                <a:cs typeface="Times New Roman"/>
              </a:rPr>
              <a:t>, ​σ2p</a:t>
            </a:r>
            <a:r>
              <a:rPr lang="en-US" sz="2000" b="1" baseline="-25000" dirty="0">
                <a:latin typeface="Times New Roman"/>
                <a:ea typeface="Calibri"/>
                <a:cs typeface="Times New Roman"/>
              </a:rPr>
              <a:t>z</a:t>
            </a:r>
            <a:r>
              <a:rPr lang="en-US" sz="2000" b="1" baseline="30000" dirty="0">
                <a:latin typeface="Times New Roman"/>
                <a:ea typeface="Calibri"/>
                <a:cs typeface="Times New Roman"/>
              </a:rPr>
              <a:t>2</a:t>
            </a:r>
            <a:r>
              <a:rPr lang="en-US" sz="2000" b="1" baseline="-25000" dirty="0">
                <a:latin typeface="Times New Roman"/>
                <a:ea typeface="Calibri"/>
                <a:cs typeface="Times New Roman"/>
              </a:rPr>
              <a:t> </a:t>
            </a:r>
            <a:r>
              <a:rPr lang="en-US" sz="2000" b="1" dirty="0">
                <a:latin typeface="Times New Roman"/>
                <a:ea typeface="Calibri"/>
                <a:cs typeface="Times New Roman"/>
              </a:rPr>
              <a:t>​………</a:t>
            </a:r>
            <a:endParaRPr lang="en-US" sz="2000" dirty="0">
              <a:ea typeface="Calibri"/>
              <a:cs typeface="Times New Roman"/>
            </a:endParaRPr>
          </a:p>
        </p:txBody>
      </p:sp>
    </p:spTree>
    <p:extLst>
      <p:ext uri="{BB962C8B-B14F-4D97-AF65-F5344CB8AC3E}">
        <p14:creationId xmlns:p14="http://schemas.microsoft.com/office/powerpoint/2010/main" val="1558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000"/>
                                        <p:tgtEl>
                                          <p:spTgt spid="12"/>
                                        </p:tgtEl>
                                      </p:cBhvr>
                                    </p:animEffect>
                                    <p:anim calcmode="lin" valueType="num">
                                      <p:cBhvr>
                                        <p:cTn id="48" dur="2000" fill="hold"/>
                                        <p:tgtEl>
                                          <p:spTgt spid="12"/>
                                        </p:tgtEl>
                                        <p:attrNameLst>
                                          <p:attrName>ppt_w</p:attrName>
                                        </p:attrNameLst>
                                      </p:cBhvr>
                                      <p:tavLst>
                                        <p:tav tm="0" fmla="#ppt_w*sin(2.5*pi*$)">
                                          <p:val>
                                            <p:fltVal val="0"/>
                                          </p:val>
                                        </p:tav>
                                        <p:tav tm="100000">
                                          <p:val>
                                            <p:fltVal val="1"/>
                                          </p:val>
                                        </p:tav>
                                      </p:tavLst>
                                    </p:anim>
                                    <p:anim calcmode="lin" valueType="num">
                                      <p:cBhvr>
                                        <p:cTn id="4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MOLECULAR ORBITAL (MO) THEORY</a:t>
            </a:r>
          </a:p>
        </p:txBody>
      </p:sp>
      <p:sp>
        <p:nvSpPr>
          <p:cNvPr id="3" name="Rectangle 2"/>
          <p:cNvSpPr/>
          <p:nvPr/>
        </p:nvSpPr>
        <p:spPr>
          <a:xfrm>
            <a:off x="193999" y="764704"/>
            <a:ext cx="1639873"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Bond Order</a:t>
            </a:r>
            <a:endParaRPr lang="en-US" dirty="0">
              <a:solidFill>
                <a:prstClr val="black"/>
              </a:solidFill>
              <a:ea typeface="Calibri"/>
              <a:cs typeface="Times New Roman"/>
            </a:endParaRPr>
          </a:p>
        </p:txBody>
      </p:sp>
      <p:sp>
        <p:nvSpPr>
          <p:cNvPr id="4" name="Rectangle 3"/>
          <p:cNvSpPr/>
          <p:nvPr/>
        </p:nvSpPr>
        <p:spPr>
          <a:xfrm>
            <a:off x="193999" y="1270292"/>
            <a:ext cx="8770490" cy="1938992"/>
          </a:xfrm>
          <a:prstGeom prst="rect">
            <a:avLst/>
          </a:prstGeom>
        </p:spPr>
        <p:txBody>
          <a:bodyPr wrap="square">
            <a:spAutoFit/>
          </a:bodyPr>
          <a:lstStyle/>
          <a:p>
            <a:pPr marR="17145" lvl="0" algn="just">
              <a:lnSpc>
                <a:spcPct val="200000"/>
              </a:lnSpc>
            </a:pPr>
            <a:r>
              <a:rPr lang="en-US" sz="2000" dirty="0">
                <a:solidFill>
                  <a:prstClr val="black"/>
                </a:solidFill>
                <a:ea typeface="Calibri"/>
                <a:cs typeface="Times New Roman"/>
              </a:rPr>
              <a:t>Bond order is the number of chemical bonds between a pair of atoms. Bond order is defined as half the difference between the number of bonding and anti-bonding electrons. Bond order is also an index of bond strength.</a:t>
            </a:r>
          </a:p>
        </p:txBody>
      </p:sp>
      <mc:AlternateContent xmlns:mc="http://schemas.openxmlformats.org/markup-compatibility/2006" xmlns:a14="http://schemas.microsoft.com/office/drawing/2010/main">
        <mc:Choice Requires="a14">
          <p:sp>
            <p:nvSpPr>
              <p:cNvPr id="5" name="Rectangle 4"/>
              <p:cNvSpPr/>
              <p:nvPr/>
            </p:nvSpPr>
            <p:spPr>
              <a:xfrm>
                <a:off x="193999" y="3212976"/>
                <a:ext cx="8770490" cy="895951"/>
              </a:xfrm>
              <a:prstGeom prst="rect">
                <a:avLst/>
              </a:prstGeom>
              <a:solidFill>
                <a:schemeClr val="accent6">
                  <a:lumMod val="20000"/>
                  <a:lumOff val="80000"/>
                </a:schemeClr>
              </a:solidFill>
            </p:spPr>
            <p:txBody>
              <a:bodyPr wrap="square">
                <a:spAutoFit/>
              </a:bodyPr>
              <a:lstStyle/>
              <a:p>
                <a:pPr marR="17145" indent="457200" algn="just">
                  <a:lnSpc>
                    <a:spcPct val="150000"/>
                  </a:lnSpc>
                </a:pPr>
                <a14:m>
                  <m:oMathPara xmlns:m="http://schemas.openxmlformats.org/officeDocument/2006/math">
                    <m:oMathParaPr>
                      <m:jc m:val="centerGroup"/>
                    </m:oMathParaPr>
                    <m:oMath xmlns:m="http://schemas.openxmlformats.org/officeDocument/2006/math">
                      <m:r>
                        <a:rPr lang="en-US" b="1" i="1">
                          <a:latin typeface="Cambria Math"/>
                          <a:ea typeface="Calibri"/>
                          <a:cs typeface="Times New Roman"/>
                        </a:rPr>
                        <m:t>𝐁𝐨𝐧𝐝</m:t>
                      </m:r>
                      <m:r>
                        <a:rPr lang="en-US" b="1">
                          <a:effectLst/>
                          <a:latin typeface="Cambria Math"/>
                          <a:ea typeface="Calibri"/>
                          <a:cs typeface="Times New Roman"/>
                        </a:rPr>
                        <m:t> </m:t>
                      </m:r>
                      <m:r>
                        <a:rPr lang="en-US" b="1" i="1">
                          <a:effectLst/>
                          <a:latin typeface="Cambria Math"/>
                          <a:ea typeface="Calibri"/>
                          <a:cs typeface="Times New Roman"/>
                        </a:rPr>
                        <m:t>𝐨𝐫𝐝𝐞𝐫</m:t>
                      </m:r>
                      <m:r>
                        <a:rPr lang="en-US" b="1">
                          <a:effectLst/>
                          <a:latin typeface="Cambria Math"/>
                          <a:ea typeface="Calibri"/>
                          <a:cs typeface="Times New Roman"/>
                        </a:rPr>
                        <m:t>= </m:t>
                      </m:r>
                      <m:f>
                        <m:fPr>
                          <m:ctrlPr>
                            <a:rPr lang="en-US" b="1" i="1">
                              <a:effectLst/>
                              <a:latin typeface="Cambria Math"/>
                              <a:ea typeface="Calibri"/>
                              <a:cs typeface="Times New Roman"/>
                            </a:rPr>
                          </m:ctrlPr>
                        </m:fPr>
                        <m:num>
                          <m:d>
                            <m:dPr>
                              <m:ctrlPr>
                                <a:rPr lang="en-US" b="1" i="1">
                                  <a:effectLst/>
                                  <a:latin typeface="Cambria Math"/>
                                  <a:ea typeface="Calibri"/>
                                  <a:cs typeface="Times New Roman"/>
                                </a:rPr>
                              </m:ctrlPr>
                            </m:dPr>
                            <m:e>
                              <m:r>
                                <a:rPr lang="en-US" b="1" i="1">
                                  <a:effectLst/>
                                  <a:latin typeface="Cambria Math"/>
                                  <a:ea typeface="Calibri"/>
                                  <a:cs typeface="Times New Roman"/>
                                </a:rPr>
                                <m:t>𝐍𝐨</m:t>
                              </m:r>
                              <m:r>
                                <a:rPr lang="en-US" b="1">
                                  <a:effectLst/>
                                  <a:latin typeface="Cambria Math"/>
                                  <a:ea typeface="Calibri"/>
                                  <a:cs typeface="Times New Roman"/>
                                </a:rPr>
                                <m:t>. </m:t>
                              </m:r>
                              <m:r>
                                <a:rPr lang="en-US" b="1" i="1">
                                  <a:effectLst/>
                                  <a:latin typeface="Cambria Math"/>
                                  <a:ea typeface="Calibri"/>
                                  <a:cs typeface="Times New Roman"/>
                                </a:rPr>
                                <m:t>𝐨𝐟</m:t>
                              </m:r>
                              <m:r>
                                <a:rPr lang="en-US" b="1">
                                  <a:effectLst/>
                                  <a:latin typeface="Cambria Math"/>
                                  <a:ea typeface="Calibri"/>
                                  <a:cs typeface="Times New Roman"/>
                                </a:rPr>
                                <m:t> </m:t>
                              </m:r>
                              <m:r>
                                <a:rPr lang="en-US" b="1" i="1">
                                  <a:effectLst/>
                                  <a:latin typeface="Cambria Math"/>
                                  <a:ea typeface="Calibri"/>
                                  <a:cs typeface="Times New Roman"/>
                                </a:rPr>
                                <m:t>𝐞𝐥𝐞𝐜𝐭𝐫𝐨𝐧𝐬</m:t>
                              </m:r>
                              <m:r>
                                <a:rPr lang="en-US" b="1">
                                  <a:effectLst/>
                                  <a:latin typeface="Cambria Math"/>
                                  <a:ea typeface="Calibri"/>
                                  <a:cs typeface="Times New Roman"/>
                                </a:rPr>
                                <m:t> </m:t>
                              </m:r>
                              <m:r>
                                <a:rPr lang="en-US" b="1" i="1">
                                  <a:effectLst/>
                                  <a:latin typeface="Cambria Math"/>
                                  <a:ea typeface="Calibri"/>
                                  <a:cs typeface="Times New Roman"/>
                                </a:rPr>
                                <m:t>𝐢𝐧</m:t>
                              </m:r>
                              <m:r>
                                <a:rPr lang="en-US" b="1">
                                  <a:effectLst/>
                                  <a:latin typeface="Cambria Math"/>
                                  <a:ea typeface="Calibri"/>
                                  <a:cs typeface="Times New Roman"/>
                                </a:rPr>
                                <m:t> </m:t>
                              </m:r>
                              <m:r>
                                <a:rPr lang="en-US" b="1" i="1">
                                  <a:effectLst/>
                                  <a:latin typeface="Cambria Math"/>
                                  <a:ea typeface="Calibri"/>
                                  <a:cs typeface="Times New Roman"/>
                                </a:rPr>
                                <m:t>𝐁𝐌</m:t>
                              </m:r>
                              <m:sSup>
                                <m:sSupPr>
                                  <m:ctrlPr>
                                    <a:rPr lang="en-US" b="1" i="1">
                                      <a:effectLst/>
                                      <a:latin typeface="Cambria Math"/>
                                      <a:ea typeface="Calibri"/>
                                      <a:cs typeface="Times New Roman"/>
                                    </a:rPr>
                                  </m:ctrlPr>
                                </m:sSupPr>
                                <m:e>
                                  <m:r>
                                    <a:rPr lang="en-US" b="1" i="1">
                                      <a:effectLst/>
                                      <a:latin typeface="Cambria Math"/>
                                      <a:ea typeface="Calibri"/>
                                      <a:cs typeface="Times New Roman"/>
                                    </a:rPr>
                                    <m:t>𝐎</m:t>
                                  </m:r>
                                </m:e>
                                <m:sup>
                                  <m:r>
                                    <a:rPr lang="en-US" b="1" i="1">
                                      <a:effectLst/>
                                      <a:latin typeface="Cambria Math"/>
                                      <a:ea typeface="Calibri"/>
                                      <a:cs typeface="Times New Roman"/>
                                    </a:rPr>
                                    <m:t>′</m:t>
                                  </m:r>
                                </m:sup>
                              </m:sSup>
                              <m:r>
                                <a:rPr lang="en-US" b="1" i="1">
                                  <a:effectLst/>
                                  <a:latin typeface="Cambria Math"/>
                                  <a:ea typeface="Calibri"/>
                                  <a:cs typeface="Times New Roman"/>
                                </a:rPr>
                                <m:t>𝐬</m:t>
                              </m:r>
                              <m:r>
                                <a:rPr lang="en-US" b="1" i="1">
                                  <a:effectLst/>
                                  <a:latin typeface="Cambria Math"/>
                                  <a:ea typeface="Calibri"/>
                                  <a:cs typeface="Times New Roman"/>
                                </a:rPr>
                                <m:t>−</m:t>
                              </m:r>
                              <m:r>
                                <a:rPr lang="en-US" b="1" i="1">
                                  <a:effectLst/>
                                  <a:latin typeface="Cambria Math"/>
                                  <a:ea typeface="Calibri"/>
                                  <a:cs typeface="Times New Roman"/>
                                </a:rPr>
                                <m:t>𝐍𝐨</m:t>
                              </m:r>
                              <m:r>
                                <a:rPr lang="en-US" b="1">
                                  <a:effectLst/>
                                  <a:latin typeface="Cambria Math"/>
                                  <a:ea typeface="Calibri"/>
                                  <a:cs typeface="Times New Roman"/>
                                </a:rPr>
                                <m:t>. </m:t>
                              </m:r>
                              <m:r>
                                <a:rPr lang="en-US" b="1" i="1">
                                  <a:effectLst/>
                                  <a:latin typeface="Cambria Math"/>
                                  <a:ea typeface="Calibri"/>
                                  <a:cs typeface="Times New Roman"/>
                                </a:rPr>
                                <m:t>𝐨𝐟</m:t>
                              </m:r>
                              <m:r>
                                <a:rPr lang="en-US" b="1">
                                  <a:effectLst/>
                                  <a:latin typeface="Cambria Math"/>
                                  <a:ea typeface="Calibri"/>
                                  <a:cs typeface="Times New Roman"/>
                                </a:rPr>
                                <m:t> </m:t>
                              </m:r>
                              <m:r>
                                <a:rPr lang="en-US" b="1" i="1">
                                  <a:effectLst/>
                                  <a:latin typeface="Cambria Math"/>
                                  <a:ea typeface="Calibri"/>
                                  <a:cs typeface="Times New Roman"/>
                                </a:rPr>
                                <m:t>𝐞𝐥𝐞𝐜𝐭𝐫𝐨𝐧𝐬</m:t>
                              </m:r>
                              <m:r>
                                <a:rPr lang="en-US" b="1">
                                  <a:effectLst/>
                                  <a:latin typeface="Cambria Math"/>
                                  <a:ea typeface="Calibri"/>
                                  <a:cs typeface="Times New Roman"/>
                                </a:rPr>
                                <m:t> </m:t>
                              </m:r>
                              <m:r>
                                <a:rPr lang="en-US" b="1" i="1">
                                  <a:effectLst/>
                                  <a:latin typeface="Cambria Math"/>
                                  <a:ea typeface="Calibri"/>
                                  <a:cs typeface="Times New Roman"/>
                                </a:rPr>
                                <m:t>𝐢𝐧</m:t>
                              </m:r>
                              <m:r>
                                <a:rPr lang="en-US" b="1">
                                  <a:effectLst/>
                                  <a:latin typeface="Cambria Math"/>
                                  <a:ea typeface="Calibri"/>
                                  <a:cs typeface="Times New Roman"/>
                                </a:rPr>
                                <m:t> </m:t>
                              </m:r>
                              <m:r>
                                <a:rPr lang="en-US" b="1" i="1">
                                  <a:effectLst/>
                                  <a:latin typeface="Cambria Math"/>
                                  <a:ea typeface="Calibri"/>
                                  <a:cs typeface="Times New Roman"/>
                                </a:rPr>
                                <m:t>𝐀𝐁𝐌</m:t>
                              </m:r>
                              <m:sSup>
                                <m:sSupPr>
                                  <m:ctrlPr>
                                    <a:rPr lang="en-US" b="1" i="1">
                                      <a:effectLst/>
                                      <a:latin typeface="Cambria Math"/>
                                      <a:ea typeface="Calibri"/>
                                      <a:cs typeface="Times New Roman"/>
                                    </a:rPr>
                                  </m:ctrlPr>
                                </m:sSupPr>
                                <m:e>
                                  <m:r>
                                    <a:rPr lang="en-US" b="1" i="1">
                                      <a:effectLst/>
                                      <a:latin typeface="Cambria Math"/>
                                      <a:ea typeface="Calibri"/>
                                      <a:cs typeface="Times New Roman"/>
                                    </a:rPr>
                                    <m:t>𝐎</m:t>
                                  </m:r>
                                </m:e>
                                <m:sup>
                                  <m:r>
                                    <a:rPr lang="en-US" b="1" i="1">
                                      <a:effectLst/>
                                      <a:latin typeface="Cambria Math"/>
                                      <a:ea typeface="Calibri"/>
                                      <a:cs typeface="Times New Roman"/>
                                    </a:rPr>
                                    <m:t>′</m:t>
                                  </m:r>
                                </m:sup>
                              </m:sSup>
                              <m:r>
                                <a:rPr lang="en-US" b="1" i="1">
                                  <a:effectLst/>
                                  <a:latin typeface="Cambria Math"/>
                                  <a:ea typeface="Calibri"/>
                                  <a:cs typeface="Times New Roman"/>
                                </a:rPr>
                                <m:t>𝐬</m:t>
                              </m:r>
                            </m:e>
                          </m:d>
                        </m:num>
                        <m:den>
                          <m:r>
                            <a:rPr lang="en-US" b="1" i="1">
                              <a:effectLst/>
                              <a:latin typeface="Cambria Math"/>
                              <a:ea typeface="Calibri"/>
                              <a:cs typeface="Times New Roman"/>
                            </a:rPr>
                            <m:t>𝟐</m:t>
                          </m:r>
                        </m:den>
                      </m:f>
                    </m:oMath>
                  </m:oMathPara>
                </a14:m>
                <a:endParaRPr lang="en-US" dirty="0">
                  <a:ea typeface="Calibri"/>
                  <a:cs typeface="Times New Roman"/>
                </a:endParaRPr>
              </a:p>
            </p:txBody>
          </p:sp>
        </mc:Choice>
        <mc:Fallback xmlns="">
          <p:sp>
            <p:nvSpPr>
              <p:cNvPr id="5" name="Rectangle 4"/>
              <p:cNvSpPr>
                <a:spLocks noRot="1" noChangeAspect="1" noMove="1" noResize="1" noEditPoints="1" noAdjustHandles="1" noChangeArrowheads="1" noChangeShapeType="1" noTextEdit="1"/>
              </p:cNvSpPr>
              <p:nvPr/>
            </p:nvSpPr>
            <p:spPr>
              <a:xfrm>
                <a:off x="193999" y="3212976"/>
                <a:ext cx="8770490" cy="895951"/>
              </a:xfrm>
              <a:prstGeom prst="rect">
                <a:avLst/>
              </a:prstGeom>
              <a:blipFill rotWithShape="1">
                <a:blip r:embed="rId2"/>
                <a:stretch>
                  <a:fillRect/>
                </a:stretch>
              </a:blipFill>
            </p:spPr>
            <p:txBody>
              <a:bodyPr/>
              <a:lstStyle/>
              <a:p>
                <a:r>
                  <a:rPr lang="en-US">
                    <a:noFill/>
                  </a:rPr>
                  <a:t> </a:t>
                </a:r>
              </a:p>
            </p:txBody>
          </p:sp>
        </mc:Fallback>
      </mc:AlternateContent>
      <p:sp>
        <p:nvSpPr>
          <p:cNvPr id="6" name="Rectangle 5"/>
          <p:cNvSpPr/>
          <p:nvPr/>
        </p:nvSpPr>
        <p:spPr>
          <a:xfrm>
            <a:off x="179513" y="4291564"/>
            <a:ext cx="4339329"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Magnetic Properties of Molecules</a:t>
            </a:r>
            <a:endParaRPr lang="en-US" dirty="0">
              <a:solidFill>
                <a:prstClr val="black"/>
              </a:solidFill>
              <a:ea typeface="Calibri"/>
              <a:cs typeface="Times New Roman"/>
            </a:endParaRPr>
          </a:p>
        </p:txBody>
      </p:sp>
      <p:sp>
        <p:nvSpPr>
          <p:cNvPr id="7" name="Rectangle 6"/>
          <p:cNvSpPr/>
          <p:nvPr/>
        </p:nvSpPr>
        <p:spPr>
          <a:xfrm>
            <a:off x="179513" y="4797152"/>
            <a:ext cx="8770490" cy="1938992"/>
          </a:xfrm>
          <a:prstGeom prst="rect">
            <a:avLst/>
          </a:prstGeom>
        </p:spPr>
        <p:txBody>
          <a:bodyPr wrap="square">
            <a:spAutoFit/>
          </a:bodyPr>
          <a:lstStyle/>
          <a:p>
            <a:pPr marL="342900" marR="17145" lvl="0" indent="-342900" algn="just">
              <a:lnSpc>
                <a:spcPct val="200000"/>
              </a:lnSpc>
              <a:buFont typeface="Arial" pitchFamily="34" charset="0"/>
              <a:buChar char="•"/>
            </a:pPr>
            <a:r>
              <a:rPr lang="en-US" sz="2000" dirty="0">
                <a:solidFill>
                  <a:prstClr val="black"/>
                </a:solidFill>
                <a:ea typeface="Calibri"/>
                <a:cs typeface="Times New Roman"/>
              </a:rPr>
              <a:t>All electrons paired in MO’S- repelled by magnetic field – </a:t>
            </a:r>
            <a:r>
              <a:rPr lang="en-US" sz="2000" dirty="0">
                <a:solidFill>
                  <a:srgbClr val="FF0000"/>
                </a:solidFill>
                <a:ea typeface="Calibri"/>
                <a:cs typeface="Times New Roman"/>
              </a:rPr>
              <a:t>DIAMAGNETIC</a:t>
            </a:r>
          </a:p>
          <a:p>
            <a:pPr marL="342900" marR="17145" lvl="0" indent="-342900" algn="just">
              <a:lnSpc>
                <a:spcPct val="200000"/>
              </a:lnSpc>
              <a:buFont typeface="Arial" pitchFamily="34" charset="0"/>
              <a:buChar char="•"/>
            </a:pPr>
            <a:r>
              <a:rPr lang="en-US" sz="2000" dirty="0">
                <a:solidFill>
                  <a:prstClr val="black"/>
                </a:solidFill>
                <a:ea typeface="Calibri"/>
                <a:cs typeface="Times New Roman"/>
              </a:rPr>
              <a:t>One or more unpaired electrons in MO’s - attracted into magnetic field – </a:t>
            </a:r>
            <a:r>
              <a:rPr lang="en-US" sz="2000" dirty="0">
                <a:solidFill>
                  <a:srgbClr val="FF0000"/>
                </a:solidFill>
                <a:ea typeface="Calibri"/>
                <a:cs typeface="Times New Roman"/>
              </a:rPr>
              <a:t>PARAMAGNETIC</a:t>
            </a:r>
          </a:p>
        </p:txBody>
      </p:sp>
    </p:spTree>
    <p:extLst>
      <p:ext uri="{BB962C8B-B14F-4D97-AF65-F5344CB8AC3E}">
        <p14:creationId xmlns:p14="http://schemas.microsoft.com/office/powerpoint/2010/main" val="72009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ppt_w</p:attrName>
                                        </p:attrNameLst>
                                      </p:cBhvr>
                                      <p:tavLst>
                                        <p:tav tm="0" fmla="#ppt_w*sin(2.5*pi*$)">
                                          <p:val>
                                            <p:fltVal val="0"/>
                                          </p:val>
                                        </p:tav>
                                        <p:tav tm="100000">
                                          <p:val>
                                            <p:fltVal val="1"/>
                                          </p:val>
                                        </p:tav>
                                      </p:tavLst>
                                    </p:anim>
                                    <p:anim calcmode="lin" valueType="num">
                                      <p:cBhvr>
                                        <p:cTn id="28"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1000"/>
                                        <p:tgtEl>
                                          <p:spTgt spid="7">
                                            <p:txEl>
                                              <p:pRg st="0" end="0"/>
                                            </p:txEl>
                                          </p:spTgt>
                                        </p:tgtEl>
                                      </p:cBhvr>
                                    </p:animEffect>
                                    <p:anim calcmode="lin" valueType="num">
                                      <p:cBhvr>
                                        <p:cTn id="4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fade">
                                      <p:cBhvr>
                                        <p:cTn id="46" dur="1000"/>
                                        <p:tgtEl>
                                          <p:spTgt spid="7">
                                            <p:txEl>
                                              <p:pRg st="1" end="1"/>
                                            </p:txEl>
                                          </p:spTgt>
                                        </p:tgtEl>
                                      </p:cBhvr>
                                    </p:animEffect>
                                    <p:anim calcmode="lin" valueType="num">
                                      <p:cBhvr>
                                        <p:cTn id="4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SHAPES OF ATOMIC ORBITALS</a:t>
            </a:r>
            <a:endParaRPr lang="en-US" dirty="0">
              <a:solidFill>
                <a:prstClr val="black"/>
              </a:solidFill>
              <a:ea typeface="Calibri"/>
              <a:cs typeface="Times New Roman"/>
            </a:endParaRPr>
          </a:p>
        </p:txBody>
      </p:sp>
      <p:sp>
        <p:nvSpPr>
          <p:cNvPr id="3" name="Rectangle 2"/>
          <p:cNvSpPr/>
          <p:nvPr/>
        </p:nvSpPr>
        <p:spPr>
          <a:xfrm>
            <a:off x="195909" y="1209175"/>
            <a:ext cx="8770490" cy="2862322"/>
          </a:xfrm>
          <a:prstGeom prst="rect">
            <a:avLst/>
          </a:prstGeom>
          <a:solidFill>
            <a:schemeClr val="bg1"/>
          </a:solidFill>
        </p:spPr>
        <p:txBody>
          <a:bodyPr wrap="square">
            <a:spAutoFit/>
          </a:bodyPr>
          <a:lstStyle/>
          <a:p>
            <a:pPr marL="342900" marR="17145" lvl="0" indent="-342900" algn="just">
              <a:lnSpc>
                <a:spcPct val="200000"/>
              </a:lnSpc>
              <a:buFont typeface="Arial" pitchFamily="34" charset="0"/>
              <a:buChar char="•"/>
            </a:pPr>
            <a:r>
              <a:rPr lang="en-US" dirty="0">
                <a:solidFill>
                  <a:prstClr val="black"/>
                </a:solidFill>
                <a:ea typeface="Calibri"/>
                <a:cs typeface="Times New Roman"/>
              </a:rPr>
              <a:t>An orbital is the region of space around the nucleus within which the probability of finding an electron of given energy is maximum (90–95%). </a:t>
            </a:r>
            <a:endParaRPr lang="en-US" dirty="0" smtClean="0">
              <a:solidFill>
                <a:prstClr val="black"/>
              </a:solidFill>
              <a:ea typeface="Calibri"/>
              <a:cs typeface="Times New Roman"/>
            </a:endParaRPr>
          </a:p>
          <a:p>
            <a:pPr marL="342900" marR="17145" lvl="0" indent="-342900" algn="just">
              <a:lnSpc>
                <a:spcPct val="200000"/>
              </a:lnSpc>
              <a:buFont typeface="Arial" pitchFamily="34" charset="0"/>
              <a:buChar char="•"/>
            </a:pPr>
            <a:r>
              <a:rPr lang="en-US" dirty="0" smtClean="0">
                <a:solidFill>
                  <a:prstClr val="black"/>
                </a:solidFill>
                <a:ea typeface="Calibri"/>
                <a:cs typeface="Times New Roman"/>
              </a:rPr>
              <a:t>The </a:t>
            </a:r>
            <a:r>
              <a:rPr lang="en-US" dirty="0">
                <a:solidFill>
                  <a:prstClr val="black"/>
                </a:solidFill>
                <a:ea typeface="Calibri"/>
                <a:cs typeface="Times New Roman"/>
              </a:rPr>
              <a:t>shape of this region (electron cloud) gives the shape of the orbital. </a:t>
            </a:r>
            <a:endParaRPr lang="en-US" dirty="0" smtClean="0">
              <a:solidFill>
                <a:prstClr val="black"/>
              </a:solidFill>
              <a:ea typeface="Calibri"/>
              <a:cs typeface="Times New Roman"/>
            </a:endParaRPr>
          </a:p>
          <a:p>
            <a:pPr marL="342900" marR="17145" lvl="0" indent="-342900" algn="just">
              <a:lnSpc>
                <a:spcPct val="200000"/>
              </a:lnSpc>
              <a:buFont typeface="Arial" pitchFamily="34" charset="0"/>
              <a:buChar char="•"/>
            </a:pPr>
            <a:r>
              <a:rPr lang="en-US" dirty="0" smtClean="0">
                <a:solidFill>
                  <a:prstClr val="black"/>
                </a:solidFill>
                <a:ea typeface="Calibri"/>
                <a:cs typeface="Times New Roman"/>
              </a:rPr>
              <a:t>It </a:t>
            </a:r>
            <a:r>
              <a:rPr lang="en-US" dirty="0">
                <a:solidFill>
                  <a:prstClr val="black"/>
                </a:solidFill>
                <a:ea typeface="Calibri"/>
                <a:cs typeface="Times New Roman"/>
              </a:rPr>
              <a:t>is basically determined by the azimuthal quantum number l, while the orientation of orbital depends on the magnetic quantum number (m).</a:t>
            </a:r>
            <a:endParaRPr lang="en-US" dirty="0" smtClean="0">
              <a:solidFill>
                <a:prstClr val="black"/>
              </a:solidFill>
              <a:ea typeface="Calibri"/>
              <a:cs typeface="Times New Roman"/>
            </a:endParaRPr>
          </a:p>
        </p:txBody>
      </p:sp>
      <p:sp>
        <p:nvSpPr>
          <p:cNvPr id="4" name="Rectangle 3"/>
          <p:cNvSpPr/>
          <p:nvPr/>
        </p:nvSpPr>
        <p:spPr>
          <a:xfrm>
            <a:off x="195909" y="764704"/>
            <a:ext cx="3358612" cy="369332"/>
          </a:xfrm>
          <a:prstGeom prst="rect">
            <a:avLst/>
          </a:prstGeom>
          <a:solidFill>
            <a:srgbClr val="FFFF00"/>
          </a:solidFill>
        </p:spPr>
        <p:txBody>
          <a:bodyPr wrap="none">
            <a:spAutoFit/>
          </a:bodyPr>
          <a:lstStyle/>
          <a:p>
            <a:r>
              <a:rPr lang="en-US" b="1" dirty="0">
                <a:latin typeface="Comic Sans MS" pitchFamily="66" charset="0"/>
              </a:rPr>
              <a:t>Orbitals (or) atomic orbitals</a:t>
            </a:r>
            <a:endParaRPr lang="en-US" dirty="0">
              <a:latin typeface="Comic Sans MS" pitchFamily="66"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349"/>
          <a:stretch/>
        </p:blipFill>
        <p:spPr bwMode="auto">
          <a:xfrm>
            <a:off x="1115618" y="4030878"/>
            <a:ext cx="6912766" cy="2769426"/>
          </a:xfrm>
          <a:prstGeom prst="rect">
            <a:avLst/>
          </a:prstGeom>
          <a:solidFill>
            <a:srgbClr val="FFFF00"/>
          </a:solidFill>
          <a:ln w="19050">
            <a:noFill/>
          </a:ln>
          <a:effectLst/>
        </p:spPr>
      </p:pic>
    </p:spTree>
    <p:extLst>
      <p:ext uri="{BB962C8B-B14F-4D97-AF65-F5344CB8AC3E}">
        <p14:creationId xmlns:p14="http://schemas.microsoft.com/office/powerpoint/2010/main" val="331373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fade">
                                      <p:cBhvr>
                                        <p:cTn id="44" dur="1000"/>
                                        <p:tgtEl>
                                          <p:spTgt spid="3">
                                            <p:txEl>
                                              <p:pRg st="1" end="1"/>
                                            </p:txEl>
                                          </p:spTgt>
                                        </p:tgtEl>
                                      </p:cBhvr>
                                    </p:animEffect>
                                    <p:anim calcmode="lin" valueType="num">
                                      <p:cBhvr>
                                        <p:cTn id="4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fade">
                                      <p:cBhvr>
                                        <p:cTn id="51" dur="1000"/>
                                        <p:tgtEl>
                                          <p:spTgt spid="3">
                                            <p:txEl>
                                              <p:pRg st="2" end="2"/>
                                            </p:txEl>
                                          </p:spTgt>
                                        </p:tgtEl>
                                      </p:cBhvr>
                                    </p:animEffect>
                                    <p:anim calcmode="lin" valueType="num">
                                      <p:cBhvr>
                                        <p:cTn id="5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87351"/>
            <a:ext cx="8712968" cy="4955203"/>
          </a:xfrm>
          <a:prstGeom prst="rect">
            <a:avLst/>
          </a:prstGeom>
        </p:spPr>
        <p:txBody>
          <a:bodyPr wrap="square">
            <a:spAutoFit/>
          </a:bodyPr>
          <a:lstStyle/>
          <a:p>
            <a:pPr lvl="0" algn="ctr">
              <a:lnSpc>
                <a:spcPct val="150000"/>
              </a:lnSpc>
            </a:pPr>
            <a:r>
              <a:rPr lang="en-US" sz="2400" b="1" dirty="0" smtClean="0">
                <a:solidFill>
                  <a:srgbClr val="FF0000"/>
                </a:solidFill>
                <a:latin typeface="Comic Sans MS" pitchFamily="66" charset="0"/>
              </a:rPr>
              <a:t>References</a:t>
            </a:r>
          </a:p>
          <a:p>
            <a:pPr marL="457200" lvl="0" indent="-457200" algn="just">
              <a:lnSpc>
                <a:spcPct val="200000"/>
              </a:lnSpc>
              <a:buAutoNum type="arabicPeriod"/>
            </a:pPr>
            <a:r>
              <a:rPr lang="en-US" sz="2000" dirty="0" smtClean="0">
                <a:latin typeface="Comic Sans MS" pitchFamily="66" charset="0"/>
              </a:rPr>
              <a:t>F</a:t>
            </a:r>
            <a:r>
              <a:rPr lang="en-US" sz="2000" dirty="0">
                <a:latin typeface="Comic Sans MS" pitchFamily="66" charset="0"/>
              </a:rPr>
              <a:t>. A. Cotton and G. Wilkinson, "Advanced Inorganic Chemistry", 5th Edition, John </a:t>
            </a:r>
            <a:r>
              <a:rPr lang="en-US" sz="2000" dirty="0" err="1">
                <a:latin typeface="Comic Sans MS" pitchFamily="66" charset="0"/>
              </a:rPr>
              <a:t>Wiley&amp;Sons</a:t>
            </a:r>
            <a:r>
              <a:rPr lang="en-US" sz="2000" dirty="0">
                <a:latin typeface="Comic Sans MS" pitchFamily="66" charset="0"/>
              </a:rPr>
              <a:t>, Singapore, 1998. </a:t>
            </a:r>
            <a:endParaRPr lang="en-US" sz="2000" dirty="0" smtClean="0">
              <a:latin typeface="Comic Sans MS" pitchFamily="66" charset="0"/>
            </a:endParaRPr>
          </a:p>
          <a:p>
            <a:pPr marL="457200" lvl="0" indent="-457200" algn="just">
              <a:lnSpc>
                <a:spcPct val="200000"/>
              </a:lnSpc>
              <a:buAutoNum type="arabicPeriod"/>
            </a:pPr>
            <a:r>
              <a:rPr lang="en-US" sz="2000" dirty="0" smtClean="0">
                <a:latin typeface="Comic Sans MS" pitchFamily="66" charset="0"/>
              </a:rPr>
              <a:t>K.M</a:t>
            </a:r>
            <a:r>
              <a:rPr lang="en-US" sz="2000" dirty="0">
                <a:latin typeface="Comic Sans MS" pitchFamily="66" charset="0"/>
              </a:rPr>
              <a:t>. Mackay and R. A. Mackay, Introduction to Modern Inorganic chemistry, 4th </a:t>
            </a:r>
            <a:r>
              <a:rPr lang="en-US" sz="2000" dirty="0" err="1">
                <a:latin typeface="Comic Sans MS" pitchFamily="66" charset="0"/>
              </a:rPr>
              <a:t>Edn</a:t>
            </a:r>
            <a:r>
              <a:rPr lang="en-US" sz="2000" dirty="0">
                <a:latin typeface="Comic Sans MS" pitchFamily="66" charset="0"/>
              </a:rPr>
              <a:t>. Prentice Hall, New </a:t>
            </a:r>
            <a:r>
              <a:rPr lang="en-US" sz="2000" dirty="0" err="1">
                <a:latin typeface="Comic Sans MS" pitchFamily="66" charset="0"/>
              </a:rPr>
              <a:t>Jersy</a:t>
            </a:r>
            <a:r>
              <a:rPr lang="en-US" sz="2000" dirty="0">
                <a:latin typeface="Comic Sans MS" pitchFamily="66" charset="0"/>
              </a:rPr>
              <a:t>, 1989. </a:t>
            </a:r>
            <a:endParaRPr lang="en-US" sz="2000" dirty="0" smtClean="0">
              <a:latin typeface="Comic Sans MS" pitchFamily="66" charset="0"/>
            </a:endParaRPr>
          </a:p>
          <a:p>
            <a:pPr marL="457200" lvl="0" indent="-457200" algn="just">
              <a:lnSpc>
                <a:spcPct val="200000"/>
              </a:lnSpc>
              <a:buAutoNum type="arabicPeriod"/>
            </a:pPr>
            <a:r>
              <a:rPr lang="en-US" sz="2000" dirty="0" smtClean="0">
                <a:latin typeface="Comic Sans MS" pitchFamily="66" charset="0"/>
              </a:rPr>
              <a:t>James </a:t>
            </a:r>
            <a:r>
              <a:rPr lang="en-US" sz="2000" dirty="0">
                <a:latin typeface="Comic Sans MS" pitchFamily="66" charset="0"/>
              </a:rPr>
              <a:t>E. </a:t>
            </a:r>
            <a:r>
              <a:rPr lang="en-US" sz="2000" dirty="0" err="1">
                <a:latin typeface="Comic Sans MS" pitchFamily="66" charset="0"/>
              </a:rPr>
              <a:t>Hugheey</a:t>
            </a:r>
            <a:r>
              <a:rPr lang="en-US" sz="2000" dirty="0">
                <a:latin typeface="Comic Sans MS" pitchFamily="66" charset="0"/>
              </a:rPr>
              <a:t>, Ellen A. </a:t>
            </a:r>
            <a:r>
              <a:rPr lang="en-US" sz="2000" dirty="0" err="1">
                <a:latin typeface="Comic Sans MS" pitchFamily="66" charset="0"/>
              </a:rPr>
              <a:t>Keitler</a:t>
            </a:r>
            <a:r>
              <a:rPr lang="en-US" sz="2000" dirty="0">
                <a:latin typeface="Comic Sans MS" pitchFamily="66" charset="0"/>
              </a:rPr>
              <a:t> and Richard L. </a:t>
            </a:r>
            <a:r>
              <a:rPr lang="en-US" sz="2000" dirty="0" err="1">
                <a:latin typeface="Comic Sans MS" pitchFamily="66" charset="0"/>
              </a:rPr>
              <a:t>Keitler</a:t>
            </a:r>
            <a:r>
              <a:rPr lang="en-US" sz="2000" dirty="0">
                <a:latin typeface="Comic Sans MS" pitchFamily="66" charset="0"/>
              </a:rPr>
              <a:t>, Inorganic Chemistry, 4th </a:t>
            </a:r>
            <a:r>
              <a:rPr lang="en-US" sz="2000" dirty="0" err="1">
                <a:latin typeface="Comic Sans MS" pitchFamily="66" charset="0"/>
              </a:rPr>
              <a:t>Edn</a:t>
            </a:r>
            <a:r>
              <a:rPr lang="en-US" sz="2000" dirty="0">
                <a:latin typeface="Comic Sans MS" pitchFamily="66" charset="0"/>
              </a:rPr>
              <a:t>, Harper </a:t>
            </a:r>
            <a:r>
              <a:rPr lang="en-US" sz="2000" dirty="0" err="1">
                <a:latin typeface="Comic Sans MS" pitchFamily="66" charset="0"/>
              </a:rPr>
              <a:t>COllinsCOllege</a:t>
            </a:r>
            <a:r>
              <a:rPr lang="en-US" sz="2000" dirty="0">
                <a:latin typeface="Comic Sans MS" pitchFamily="66" charset="0"/>
              </a:rPr>
              <a:t> Publishes, New York, 1993.</a:t>
            </a:r>
            <a:endParaRPr lang="en-US" sz="2000" dirty="0" smtClean="0">
              <a:latin typeface="Comic Sans MS" pitchFamily="66" charset="0"/>
            </a:endParaRPr>
          </a:p>
        </p:txBody>
      </p:sp>
    </p:spTree>
    <p:extLst>
      <p:ext uri="{BB962C8B-B14F-4D97-AF65-F5344CB8AC3E}">
        <p14:creationId xmlns:p14="http://schemas.microsoft.com/office/powerpoint/2010/main" val="114409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698" y="1268760"/>
            <a:ext cx="544060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28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80">
                                          <p:stCondLst>
                                            <p:cond delay="0"/>
                                          </p:stCondLst>
                                        </p:cTn>
                                        <p:tgtEl>
                                          <p:spTgt spid="11266"/>
                                        </p:tgtEl>
                                      </p:cBhvr>
                                    </p:animEffect>
                                    <p:anim calcmode="lin" valueType="num">
                                      <p:cBhvr>
                                        <p:cTn id="8"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13" dur="26">
                                          <p:stCondLst>
                                            <p:cond delay="650"/>
                                          </p:stCondLst>
                                        </p:cTn>
                                        <p:tgtEl>
                                          <p:spTgt spid="11266"/>
                                        </p:tgtEl>
                                      </p:cBhvr>
                                      <p:to x="100000" y="60000"/>
                                    </p:animScale>
                                    <p:animScale>
                                      <p:cBhvr>
                                        <p:cTn id="14" dur="166" decel="50000">
                                          <p:stCondLst>
                                            <p:cond delay="676"/>
                                          </p:stCondLst>
                                        </p:cTn>
                                        <p:tgtEl>
                                          <p:spTgt spid="11266"/>
                                        </p:tgtEl>
                                      </p:cBhvr>
                                      <p:to x="100000" y="100000"/>
                                    </p:animScale>
                                    <p:animScale>
                                      <p:cBhvr>
                                        <p:cTn id="15" dur="26">
                                          <p:stCondLst>
                                            <p:cond delay="1312"/>
                                          </p:stCondLst>
                                        </p:cTn>
                                        <p:tgtEl>
                                          <p:spTgt spid="11266"/>
                                        </p:tgtEl>
                                      </p:cBhvr>
                                      <p:to x="100000" y="80000"/>
                                    </p:animScale>
                                    <p:animScale>
                                      <p:cBhvr>
                                        <p:cTn id="16" dur="166" decel="50000">
                                          <p:stCondLst>
                                            <p:cond delay="1338"/>
                                          </p:stCondLst>
                                        </p:cTn>
                                        <p:tgtEl>
                                          <p:spTgt spid="11266"/>
                                        </p:tgtEl>
                                      </p:cBhvr>
                                      <p:to x="100000" y="100000"/>
                                    </p:animScale>
                                    <p:animScale>
                                      <p:cBhvr>
                                        <p:cTn id="17" dur="26">
                                          <p:stCondLst>
                                            <p:cond delay="1642"/>
                                          </p:stCondLst>
                                        </p:cTn>
                                        <p:tgtEl>
                                          <p:spTgt spid="11266"/>
                                        </p:tgtEl>
                                      </p:cBhvr>
                                      <p:to x="100000" y="90000"/>
                                    </p:animScale>
                                    <p:animScale>
                                      <p:cBhvr>
                                        <p:cTn id="18" dur="166" decel="50000">
                                          <p:stCondLst>
                                            <p:cond delay="1668"/>
                                          </p:stCondLst>
                                        </p:cTn>
                                        <p:tgtEl>
                                          <p:spTgt spid="11266"/>
                                        </p:tgtEl>
                                      </p:cBhvr>
                                      <p:to x="100000" y="100000"/>
                                    </p:animScale>
                                    <p:animScale>
                                      <p:cBhvr>
                                        <p:cTn id="19" dur="26">
                                          <p:stCondLst>
                                            <p:cond delay="1808"/>
                                          </p:stCondLst>
                                        </p:cTn>
                                        <p:tgtEl>
                                          <p:spTgt spid="11266"/>
                                        </p:tgtEl>
                                      </p:cBhvr>
                                      <p:to x="100000" y="95000"/>
                                    </p:animScale>
                                    <p:animScale>
                                      <p:cBhvr>
                                        <p:cTn id="20"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Electron density balloons.pn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178" y="1484784"/>
            <a:ext cx="6353645" cy="49685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3" y="116632"/>
            <a:ext cx="8784976" cy="646331"/>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smtClean="0">
                <a:solidFill>
                  <a:prstClr val="black"/>
                </a:solidFill>
                <a:latin typeface="Comic Sans MS"/>
                <a:ea typeface="Calibri"/>
                <a:cs typeface="Times New Roman"/>
              </a:rPr>
              <a:t>ATOMIC </a:t>
            </a:r>
            <a:r>
              <a:rPr lang="en-US" sz="2400" b="1" dirty="0">
                <a:solidFill>
                  <a:prstClr val="black"/>
                </a:solidFill>
                <a:latin typeface="Comic Sans MS"/>
                <a:ea typeface="Calibri"/>
                <a:cs typeface="Times New Roman"/>
              </a:rPr>
              <a:t>ORBITALS</a:t>
            </a:r>
            <a:endParaRPr lang="en-US" dirty="0">
              <a:solidFill>
                <a:prstClr val="black"/>
              </a:solidFill>
              <a:ea typeface="Calibri"/>
              <a:cs typeface="Times New Roman"/>
            </a:endParaRPr>
          </a:p>
        </p:txBody>
      </p:sp>
      <p:sp>
        <p:nvSpPr>
          <p:cNvPr id="4" name="Rectangle 3"/>
          <p:cNvSpPr/>
          <p:nvPr/>
        </p:nvSpPr>
        <p:spPr>
          <a:xfrm>
            <a:off x="195909" y="827420"/>
            <a:ext cx="4196983" cy="369332"/>
          </a:xfrm>
          <a:prstGeom prst="rect">
            <a:avLst/>
          </a:prstGeom>
          <a:solidFill>
            <a:srgbClr val="FFFF00"/>
          </a:solidFill>
        </p:spPr>
        <p:txBody>
          <a:bodyPr wrap="none">
            <a:spAutoFit/>
          </a:bodyPr>
          <a:lstStyle/>
          <a:p>
            <a:r>
              <a:rPr lang="en-US" b="1" dirty="0">
                <a:latin typeface="Comic Sans MS" pitchFamily="66" charset="0"/>
              </a:rPr>
              <a:t>Orbitals (or) atomic </a:t>
            </a:r>
            <a:r>
              <a:rPr lang="en-US" b="1" dirty="0" smtClean="0">
                <a:latin typeface="Comic Sans MS" pitchFamily="66" charset="0"/>
              </a:rPr>
              <a:t>orbitals (cont.)</a:t>
            </a:r>
            <a:endParaRPr lang="en-US" dirty="0">
              <a:latin typeface="Comic Sans MS" pitchFamily="66" charset="0"/>
            </a:endParaRPr>
          </a:p>
        </p:txBody>
      </p:sp>
    </p:spTree>
    <p:extLst>
      <p:ext uri="{BB962C8B-B14F-4D97-AF65-F5344CB8AC3E}">
        <p14:creationId xmlns:p14="http://schemas.microsoft.com/office/powerpoint/2010/main" val="25933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VALANCE BOND (VB) THEORY</a:t>
            </a:r>
            <a:endParaRPr lang="en-US" dirty="0">
              <a:solidFill>
                <a:prstClr val="black"/>
              </a:solidFill>
              <a:ea typeface="Calibri"/>
              <a:cs typeface="Times New Roman"/>
            </a:endParaRPr>
          </a:p>
        </p:txBody>
      </p:sp>
      <p:sp>
        <p:nvSpPr>
          <p:cNvPr id="5" name="Rectangle 4"/>
          <p:cNvSpPr/>
          <p:nvPr/>
        </p:nvSpPr>
        <p:spPr>
          <a:xfrm>
            <a:off x="179513" y="764704"/>
            <a:ext cx="8770490" cy="5546134"/>
          </a:xfrm>
          <a:prstGeom prst="rect">
            <a:avLst/>
          </a:prstGeom>
          <a:solidFill>
            <a:schemeClr val="bg1"/>
          </a:solidFill>
        </p:spPr>
        <p:txBody>
          <a:bodyPr wrap="square">
            <a:spAutoFit/>
          </a:bodyPr>
          <a:lstStyle/>
          <a:p>
            <a:pPr marL="342900" marR="17145" lvl="0" indent="-342900" algn="just">
              <a:lnSpc>
                <a:spcPct val="200000"/>
              </a:lnSpc>
              <a:buFont typeface="Arial" pitchFamily="34" charset="0"/>
              <a:buChar char="•"/>
            </a:pPr>
            <a:r>
              <a:rPr lang="en-US" sz="2000" dirty="0">
                <a:solidFill>
                  <a:prstClr val="black"/>
                </a:solidFill>
                <a:ea typeface="Calibri"/>
                <a:cs typeface="Times New Roman"/>
              </a:rPr>
              <a:t>The Valence Bond (VB) Theory was developed in order to explain chemical bonding using the method of quantum mechanics. </a:t>
            </a:r>
            <a:endParaRPr lang="en-US" sz="2000" dirty="0" smtClean="0">
              <a:solidFill>
                <a:prstClr val="black"/>
              </a:solidFill>
              <a:ea typeface="Calibri"/>
              <a:cs typeface="Times New Roman"/>
            </a:endParaRPr>
          </a:p>
          <a:p>
            <a:pPr marL="342900" marR="17145" lvl="0" indent="-342900" algn="just">
              <a:lnSpc>
                <a:spcPct val="200000"/>
              </a:lnSpc>
              <a:buFont typeface="Arial" pitchFamily="34" charset="0"/>
              <a:buChar char="•"/>
            </a:pPr>
            <a:r>
              <a:rPr lang="en-US" sz="2000" dirty="0" smtClean="0">
                <a:solidFill>
                  <a:prstClr val="black"/>
                </a:solidFill>
                <a:ea typeface="Calibri"/>
                <a:cs typeface="Times New Roman"/>
              </a:rPr>
              <a:t>This </a:t>
            </a:r>
            <a:r>
              <a:rPr lang="en-US" sz="2000" dirty="0">
                <a:solidFill>
                  <a:prstClr val="black"/>
                </a:solidFill>
                <a:ea typeface="Calibri"/>
                <a:cs typeface="Times New Roman"/>
              </a:rPr>
              <a:t>theory primarily focuses on the formation of individual covalent bonds from the atomic orbitals of the participating atoms during the formation of a molecule.</a:t>
            </a:r>
          </a:p>
          <a:p>
            <a:pPr marL="342900" marR="17145" lvl="0" indent="-342900" algn="just">
              <a:lnSpc>
                <a:spcPct val="200000"/>
              </a:lnSpc>
              <a:buFont typeface="Arial" pitchFamily="34" charset="0"/>
              <a:buChar char="•"/>
            </a:pPr>
            <a:r>
              <a:rPr lang="en-US" sz="2000" dirty="0">
                <a:solidFill>
                  <a:prstClr val="black"/>
                </a:solidFill>
                <a:ea typeface="Calibri"/>
                <a:cs typeface="Times New Roman"/>
              </a:rPr>
              <a:t>This theory focuses on the concepts of electronic configuration, atomic orbitals (and their overlapping) and the hybridization of these atomic orbitals. </a:t>
            </a:r>
            <a:endParaRPr lang="en-US" sz="2000" dirty="0" smtClean="0">
              <a:solidFill>
                <a:prstClr val="black"/>
              </a:solidFill>
              <a:ea typeface="Calibri"/>
              <a:cs typeface="Times New Roman"/>
            </a:endParaRPr>
          </a:p>
          <a:p>
            <a:pPr marL="342900" marR="17145" lvl="0" indent="-342900" algn="just">
              <a:lnSpc>
                <a:spcPct val="200000"/>
              </a:lnSpc>
              <a:buFont typeface="Arial" pitchFamily="34" charset="0"/>
              <a:buChar char="•"/>
            </a:pPr>
            <a:r>
              <a:rPr lang="en-US" sz="2000" dirty="0" smtClean="0">
                <a:solidFill>
                  <a:prstClr val="black"/>
                </a:solidFill>
                <a:ea typeface="Calibri"/>
                <a:cs typeface="Times New Roman"/>
              </a:rPr>
              <a:t>Covalent </a:t>
            </a:r>
            <a:r>
              <a:rPr lang="en-US" sz="2000" dirty="0">
                <a:solidFill>
                  <a:prstClr val="black"/>
                </a:solidFill>
                <a:ea typeface="Calibri"/>
                <a:cs typeface="Times New Roman"/>
              </a:rPr>
              <a:t>bonds are formed from the overlapping of atomic orbitals wherein the electrons are localized in the corresponding bond region.</a:t>
            </a:r>
          </a:p>
        </p:txBody>
      </p:sp>
    </p:spTree>
    <p:extLst>
      <p:ext uri="{BB962C8B-B14F-4D97-AF65-F5344CB8AC3E}">
        <p14:creationId xmlns:p14="http://schemas.microsoft.com/office/powerpoint/2010/main" val="21756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VALANCE BOND (VB) THEORY</a:t>
            </a:r>
            <a:endParaRPr lang="en-US" dirty="0">
              <a:solidFill>
                <a:prstClr val="black"/>
              </a:solidFill>
              <a:ea typeface="Calibri"/>
              <a:cs typeface="Times New Roman"/>
            </a:endParaRPr>
          </a:p>
        </p:txBody>
      </p:sp>
      <p:sp>
        <p:nvSpPr>
          <p:cNvPr id="4" name="Rectangle 3"/>
          <p:cNvSpPr/>
          <p:nvPr/>
        </p:nvSpPr>
        <p:spPr>
          <a:xfrm>
            <a:off x="193999" y="764704"/>
            <a:ext cx="1452321" cy="505588"/>
          </a:xfrm>
          <a:prstGeom prst="rect">
            <a:avLst/>
          </a:prstGeom>
          <a:solidFill>
            <a:srgbClr val="FFFF00"/>
          </a:solidFill>
        </p:spPr>
        <p:txBody>
          <a:bodyPr wrap="none">
            <a:spAutoFit/>
          </a:bodyPr>
          <a:lstStyle/>
          <a:p>
            <a:pPr marR="17145" lvl="0">
              <a:lnSpc>
                <a:spcPct val="150000"/>
              </a:lnSpc>
            </a:pPr>
            <a:r>
              <a:rPr lang="en-US" sz="2000" b="1" dirty="0">
                <a:solidFill>
                  <a:prstClr val="black"/>
                </a:solidFill>
                <a:latin typeface="Comic Sans MS"/>
                <a:ea typeface="Calibri"/>
                <a:cs typeface="Times New Roman"/>
              </a:rPr>
              <a:t>Postulates</a:t>
            </a:r>
            <a:endParaRPr lang="en-US" dirty="0">
              <a:solidFill>
                <a:prstClr val="black"/>
              </a:solidFill>
              <a:ea typeface="Calibri"/>
              <a:cs typeface="Times New Roman"/>
            </a:endParaRPr>
          </a:p>
        </p:txBody>
      </p:sp>
      <p:sp>
        <p:nvSpPr>
          <p:cNvPr id="5" name="Rectangle 4"/>
          <p:cNvSpPr/>
          <p:nvPr/>
        </p:nvSpPr>
        <p:spPr>
          <a:xfrm>
            <a:off x="179513" y="1285003"/>
            <a:ext cx="8770490" cy="2468368"/>
          </a:xfrm>
          <a:prstGeom prst="rect">
            <a:avLst/>
          </a:prstGeom>
          <a:solidFill>
            <a:schemeClr val="bg1"/>
          </a:solidFill>
        </p:spPr>
        <p:txBody>
          <a:bodyPr wrap="square">
            <a:spAutoFit/>
          </a:bodyPr>
          <a:lstStyle/>
          <a:p>
            <a:pPr marL="457200" marR="17145" lvl="0" indent="-457200" algn="just">
              <a:lnSpc>
                <a:spcPct val="200000"/>
              </a:lnSpc>
            </a:pPr>
            <a:r>
              <a:rPr lang="en-US" sz="2000" dirty="0" smtClean="0">
                <a:solidFill>
                  <a:prstClr val="black"/>
                </a:solidFill>
                <a:ea typeface="Calibri"/>
                <a:cs typeface="Times New Roman"/>
              </a:rPr>
              <a:t>1.    Covalent </a:t>
            </a:r>
            <a:r>
              <a:rPr lang="en-US" sz="2000" dirty="0">
                <a:solidFill>
                  <a:prstClr val="black"/>
                </a:solidFill>
                <a:ea typeface="Calibri"/>
                <a:cs typeface="Times New Roman"/>
              </a:rPr>
              <a:t>bonds are formed when two valence orbitals (half-filled) belonging to two different atoms overlap on each other. The electron density in the area between the two bonding atoms increases as a result of this overlapping, thereby increasing the stability of the resulting molecule.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381"/>
          <a:stretch/>
        </p:blipFill>
        <p:spPr bwMode="auto">
          <a:xfrm>
            <a:off x="163846" y="3753371"/>
            <a:ext cx="3976106" cy="140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8182"/>
          <a:stretch/>
        </p:blipFill>
        <p:spPr bwMode="auto">
          <a:xfrm>
            <a:off x="3830117" y="5162295"/>
            <a:ext cx="5119886" cy="155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63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2000"/>
                                        <p:tgtEl>
                                          <p:spTgt spid="1026"/>
                                        </p:tgtEl>
                                      </p:cBhvr>
                                    </p:animEffect>
                                    <p:anim calcmode="lin" valueType="num">
                                      <p:cBhvr>
                                        <p:cTn id="27" dur="2000" fill="hold"/>
                                        <p:tgtEl>
                                          <p:spTgt spid="1026"/>
                                        </p:tgtEl>
                                        <p:attrNameLst>
                                          <p:attrName>ppt_w</p:attrName>
                                        </p:attrNameLst>
                                      </p:cBhvr>
                                      <p:tavLst>
                                        <p:tav tm="0" fmla="#ppt_w*sin(2.5*pi*$)">
                                          <p:val>
                                            <p:fltVal val="0"/>
                                          </p:val>
                                        </p:tav>
                                        <p:tav tm="100000">
                                          <p:val>
                                            <p:fltVal val="1"/>
                                          </p:val>
                                        </p:tav>
                                      </p:tavLst>
                                    </p:anim>
                                    <p:anim calcmode="lin" valueType="num">
                                      <p:cBhvr>
                                        <p:cTn id="28"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wipe(down)">
                                      <p:cBhvr>
                                        <p:cTn id="33" dur="580">
                                          <p:stCondLst>
                                            <p:cond delay="0"/>
                                          </p:stCondLst>
                                        </p:cTn>
                                        <p:tgtEl>
                                          <p:spTgt spid="1027"/>
                                        </p:tgtEl>
                                      </p:cBhvr>
                                    </p:animEffect>
                                    <p:anim calcmode="lin" valueType="num">
                                      <p:cBhvr>
                                        <p:cTn id="34"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39" dur="26">
                                          <p:stCondLst>
                                            <p:cond delay="650"/>
                                          </p:stCondLst>
                                        </p:cTn>
                                        <p:tgtEl>
                                          <p:spTgt spid="1027"/>
                                        </p:tgtEl>
                                      </p:cBhvr>
                                      <p:to x="100000" y="60000"/>
                                    </p:animScale>
                                    <p:animScale>
                                      <p:cBhvr>
                                        <p:cTn id="40" dur="166" decel="50000">
                                          <p:stCondLst>
                                            <p:cond delay="676"/>
                                          </p:stCondLst>
                                        </p:cTn>
                                        <p:tgtEl>
                                          <p:spTgt spid="1027"/>
                                        </p:tgtEl>
                                      </p:cBhvr>
                                      <p:to x="100000" y="100000"/>
                                    </p:animScale>
                                    <p:animScale>
                                      <p:cBhvr>
                                        <p:cTn id="41" dur="26">
                                          <p:stCondLst>
                                            <p:cond delay="1312"/>
                                          </p:stCondLst>
                                        </p:cTn>
                                        <p:tgtEl>
                                          <p:spTgt spid="1027"/>
                                        </p:tgtEl>
                                      </p:cBhvr>
                                      <p:to x="100000" y="80000"/>
                                    </p:animScale>
                                    <p:animScale>
                                      <p:cBhvr>
                                        <p:cTn id="42" dur="166" decel="50000">
                                          <p:stCondLst>
                                            <p:cond delay="1338"/>
                                          </p:stCondLst>
                                        </p:cTn>
                                        <p:tgtEl>
                                          <p:spTgt spid="1027"/>
                                        </p:tgtEl>
                                      </p:cBhvr>
                                      <p:to x="100000" y="100000"/>
                                    </p:animScale>
                                    <p:animScale>
                                      <p:cBhvr>
                                        <p:cTn id="43" dur="26">
                                          <p:stCondLst>
                                            <p:cond delay="1642"/>
                                          </p:stCondLst>
                                        </p:cTn>
                                        <p:tgtEl>
                                          <p:spTgt spid="1027"/>
                                        </p:tgtEl>
                                      </p:cBhvr>
                                      <p:to x="100000" y="90000"/>
                                    </p:animScale>
                                    <p:animScale>
                                      <p:cBhvr>
                                        <p:cTn id="44" dur="166" decel="50000">
                                          <p:stCondLst>
                                            <p:cond delay="1668"/>
                                          </p:stCondLst>
                                        </p:cTn>
                                        <p:tgtEl>
                                          <p:spTgt spid="1027"/>
                                        </p:tgtEl>
                                      </p:cBhvr>
                                      <p:to x="100000" y="100000"/>
                                    </p:animScale>
                                    <p:animScale>
                                      <p:cBhvr>
                                        <p:cTn id="45" dur="26">
                                          <p:stCondLst>
                                            <p:cond delay="1808"/>
                                          </p:stCondLst>
                                        </p:cTn>
                                        <p:tgtEl>
                                          <p:spTgt spid="1027"/>
                                        </p:tgtEl>
                                      </p:cBhvr>
                                      <p:to x="100000" y="95000"/>
                                    </p:animScale>
                                    <p:animScale>
                                      <p:cBhvr>
                                        <p:cTn id="46" dur="166" decel="50000">
                                          <p:stCondLst>
                                            <p:cond delay="1834"/>
                                          </p:stCondLst>
                                        </p:cTn>
                                        <p:tgtEl>
                                          <p:spTgt spid="10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VALANCE BOND (VB) THEORY</a:t>
            </a:r>
            <a:endParaRPr lang="en-US" dirty="0">
              <a:solidFill>
                <a:prstClr val="black"/>
              </a:solidFill>
              <a:ea typeface="Calibri"/>
              <a:cs typeface="Times New Roman"/>
            </a:endParaRPr>
          </a:p>
        </p:txBody>
      </p:sp>
      <p:sp>
        <p:nvSpPr>
          <p:cNvPr id="3" name="Rectangle 2"/>
          <p:cNvSpPr/>
          <p:nvPr/>
        </p:nvSpPr>
        <p:spPr>
          <a:xfrm>
            <a:off x="193999" y="764704"/>
            <a:ext cx="2383666" cy="553998"/>
          </a:xfrm>
          <a:prstGeom prst="rect">
            <a:avLst/>
          </a:prstGeom>
          <a:solidFill>
            <a:srgbClr val="FFFF00"/>
          </a:solidFill>
        </p:spPr>
        <p:txBody>
          <a:bodyPr wrap="none">
            <a:spAutoFit/>
          </a:bodyPr>
          <a:lstStyle/>
          <a:p>
            <a:pPr marR="17145" lvl="0">
              <a:lnSpc>
                <a:spcPct val="150000"/>
              </a:lnSpc>
            </a:pPr>
            <a:r>
              <a:rPr lang="en-US" sz="2000" b="1" dirty="0" smtClean="0">
                <a:solidFill>
                  <a:prstClr val="black"/>
                </a:solidFill>
                <a:latin typeface="Comic Sans MS"/>
                <a:ea typeface="Calibri"/>
                <a:cs typeface="Times New Roman"/>
              </a:rPr>
              <a:t>Postulates (cont.)</a:t>
            </a:r>
            <a:endParaRPr lang="en-US" dirty="0">
              <a:solidFill>
                <a:prstClr val="black"/>
              </a:solidFill>
              <a:ea typeface="Calibri"/>
              <a:cs typeface="Times New Roman"/>
            </a:endParaRPr>
          </a:p>
        </p:txBody>
      </p:sp>
      <p:sp>
        <p:nvSpPr>
          <p:cNvPr id="4" name="Rectangle 3"/>
          <p:cNvSpPr/>
          <p:nvPr/>
        </p:nvSpPr>
        <p:spPr>
          <a:xfrm>
            <a:off x="179513" y="1285003"/>
            <a:ext cx="8770490" cy="2554545"/>
          </a:xfrm>
          <a:prstGeom prst="rect">
            <a:avLst/>
          </a:prstGeom>
          <a:solidFill>
            <a:schemeClr val="bg1"/>
          </a:solidFill>
        </p:spPr>
        <p:txBody>
          <a:bodyPr wrap="square">
            <a:spAutoFit/>
          </a:bodyPr>
          <a:lstStyle/>
          <a:p>
            <a:pPr marL="457200" marR="17145" lvl="0" indent="-457200" algn="just">
              <a:lnSpc>
                <a:spcPct val="200000"/>
              </a:lnSpc>
            </a:pPr>
            <a:r>
              <a:rPr lang="en-US" sz="2000" dirty="0">
                <a:solidFill>
                  <a:prstClr val="black"/>
                </a:solidFill>
                <a:ea typeface="Calibri"/>
                <a:cs typeface="Times New Roman"/>
              </a:rPr>
              <a:t>2</a:t>
            </a:r>
            <a:r>
              <a:rPr lang="en-US" sz="2000" dirty="0" smtClean="0">
                <a:solidFill>
                  <a:prstClr val="black"/>
                </a:solidFill>
                <a:ea typeface="Calibri"/>
                <a:cs typeface="Times New Roman"/>
              </a:rPr>
              <a:t>.  The </a:t>
            </a:r>
            <a:r>
              <a:rPr lang="en-US" sz="2000" dirty="0">
                <a:solidFill>
                  <a:prstClr val="black"/>
                </a:solidFill>
                <a:ea typeface="Calibri"/>
                <a:cs typeface="Times New Roman"/>
              </a:rPr>
              <a:t>presence of many unpaired electrons in the valence shell of an atom enables it to form multiple bonds with other atoms. The paired electrons present in the valence shell do not take participate in the formation of chemical bonds as per the valence bond theory.</a:t>
            </a:r>
          </a:p>
        </p:txBody>
      </p:sp>
      <p:pic>
        <p:nvPicPr>
          <p:cNvPr id="2052" name="Picture 4" descr="C:\Users\ADMIN\Desktop\fig2-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857" y="3740156"/>
            <a:ext cx="5433957" cy="311784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520" t="14201" r="13093" b="12374"/>
          <a:stretch/>
        </p:blipFill>
        <p:spPr bwMode="auto">
          <a:xfrm>
            <a:off x="5494353" y="4663251"/>
            <a:ext cx="3470136" cy="2027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36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1000" fill="hold"/>
                                        <p:tgtEl>
                                          <p:spTgt spid="2052"/>
                                        </p:tgtEl>
                                        <p:attrNameLst>
                                          <p:attrName>ppt_w</p:attrName>
                                        </p:attrNameLst>
                                      </p:cBhvr>
                                      <p:tavLst>
                                        <p:tav tm="0">
                                          <p:val>
                                            <p:fltVal val="0"/>
                                          </p:val>
                                        </p:tav>
                                        <p:tav tm="100000">
                                          <p:val>
                                            <p:strVal val="#ppt_w"/>
                                          </p:val>
                                        </p:tav>
                                      </p:tavLst>
                                    </p:anim>
                                    <p:anim calcmode="lin" valueType="num">
                                      <p:cBhvr>
                                        <p:cTn id="27" dur="1000" fill="hold"/>
                                        <p:tgtEl>
                                          <p:spTgt spid="2052"/>
                                        </p:tgtEl>
                                        <p:attrNameLst>
                                          <p:attrName>ppt_h</p:attrName>
                                        </p:attrNameLst>
                                      </p:cBhvr>
                                      <p:tavLst>
                                        <p:tav tm="0">
                                          <p:val>
                                            <p:fltVal val="0"/>
                                          </p:val>
                                        </p:tav>
                                        <p:tav tm="100000">
                                          <p:val>
                                            <p:strVal val="#ppt_h"/>
                                          </p:val>
                                        </p:tav>
                                      </p:tavLst>
                                    </p:anim>
                                    <p:anim calcmode="lin" valueType="num">
                                      <p:cBhvr>
                                        <p:cTn id="28" dur="1000" fill="hold"/>
                                        <p:tgtEl>
                                          <p:spTgt spid="2052"/>
                                        </p:tgtEl>
                                        <p:attrNameLst>
                                          <p:attrName>style.rotation</p:attrName>
                                        </p:attrNameLst>
                                      </p:cBhvr>
                                      <p:tavLst>
                                        <p:tav tm="0">
                                          <p:val>
                                            <p:fltVal val="90"/>
                                          </p:val>
                                        </p:tav>
                                        <p:tav tm="100000">
                                          <p:val>
                                            <p:fltVal val="0"/>
                                          </p:val>
                                        </p:tav>
                                      </p:tavLst>
                                    </p:anim>
                                    <p:animEffect transition="in" filter="fade">
                                      <p:cBhvr>
                                        <p:cTn id="29" dur="1000"/>
                                        <p:tgtEl>
                                          <p:spTgt spid="2052"/>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053"/>
                                        </p:tgtEl>
                                        <p:attrNameLst>
                                          <p:attrName>style.visibility</p:attrName>
                                        </p:attrNameLst>
                                      </p:cBhvr>
                                      <p:to>
                                        <p:strVal val="visible"/>
                                      </p:to>
                                    </p:set>
                                    <p:animEffect transition="in" filter="wipe(down)">
                                      <p:cBhvr>
                                        <p:cTn id="34" dur="580">
                                          <p:stCondLst>
                                            <p:cond delay="0"/>
                                          </p:stCondLst>
                                        </p:cTn>
                                        <p:tgtEl>
                                          <p:spTgt spid="2053"/>
                                        </p:tgtEl>
                                      </p:cBhvr>
                                    </p:animEffect>
                                    <p:anim calcmode="lin" valueType="num">
                                      <p:cBhvr>
                                        <p:cTn id="35"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0" dur="26">
                                          <p:stCondLst>
                                            <p:cond delay="650"/>
                                          </p:stCondLst>
                                        </p:cTn>
                                        <p:tgtEl>
                                          <p:spTgt spid="2053"/>
                                        </p:tgtEl>
                                      </p:cBhvr>
                                      <p:to x="100000" y="60000"/>
                                    </p:animScale>
                                    <p:animScale>
                                      <p:cBhvr>
                                        <p:cTn id="41" dur="166" decel="50000">
                                          <p:stCondLst>
                                            <p:cond delay="676"/>
                                          </p:stCondLst>
                                        </p:cTn>
                                        <p:tgtEl>
                                          <p:spTgt spid="2053"/>
                                        </p:tgtEl>
                                      </p:cBhvr>
                                      <p:to x="100000" y="100000"/>
                                    </p:animScale>
                                    <p:animScale>
                                      <p:cBhvr>
                                        <p:cTn id="42" dur="26">
                                          <p:stCondLst>
                                            <p:cond delay="1312"/>
                                          </p:stCondLst>
                                        </p:cTn>
                                        <p:tgtEl>
                                          <p:spTgt spid="2053"/>
                                        </p:tgtEl>
                                      </p:cBhvr>
                                      <p:to x="100000" y="80000"/>
                                    </p:animScale>
                                    <p:animScale>
                                      <p:cBhvr>
                                        <p:cTn id="43" dur="166" decel="50000">
                                          <p:stCondLst>
                                            <p:cond delay="1338"/>
                                          </p:stCondLst>
                                        </p:cTn>
                                        <p:tgtEl>
                                          <p:spTgt spid="2053"/>
                                        </p:tgtEl>
                                      </p:cBhvr>
                                      <p:to x="100000" y="100000"/>
                                    </p:animScale>
                                    <p:animScale>
                                      <p:cBhvr>
                                        <p:cTn id="44" dur="26">
                                          <p:stCondLst>
                                            <p:cond delay="1642"/>
                                          </p:stCondLst>
                                        </p:cTn>
                                        <p:tgtEl>
                                          <p:spTgt spid="2053"/>
                                        </p:tgtEl>
                                      </p:cBhvr>
                                      <p:to x="100000" y="90000"/>
                                    </p:animScale>
                                    <p:animScale>
                                      <p:cBhvr>
                                        <p:cTn id="45" dur="166" decel="50000">
                                          <p:stCondLst>
                                            <p:cond delay="1668"/>
                                          </p:stCondLst>
                                        </p:cTn>
                                        <p:tgtEl>
                                          <p:spTgt spid="2053"/>
                                        </p:tgtEl>
                                      </p:cBhvr>
                                      <p:to x="100000" y="100000"/>
                                    </p:animScale>
                                    <p:animScale>
                                      <p:cBhvr>
                                        <p:cTn id="46" dur="26">
                                          <p:stCondLst>
                                            <p:cond delay="1808"/>
                                          </p:stCondLst>
                                        </p:cTn>
                                        <p:tgtEl>
                                          <p:spTgt spid="2053"/>
                                        </p:tgtEl>
                                      </p:cBhvr>
                                      <p:to x="100000" y="95000"/>
                                    </p:animScale>
                                    <p:animScale>
                                      <p:cBhvr>
                                        <p:cTn id="47" dur="166" decel="50000">
                                          <p:stCondLst>
                                            <p:cond delay="1834"/>
                                          </p:stCondLst>
                                        </p:cTn>
                                        <p:tgtEl>
                                          <p:spTgt spid="20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VALANCE BOND (VB) THEORY</a:t>
            </a:r>
            <a:endParaRPr lang="en-US" dirty="0">
              <a:solidFill>
                <a:prstClr val="black"/>
              </a:solidFill>
              <a:ea typeface="Calibri"/>
              <a:cs typeface="Times New Roman"/>
            </a:endParaRPr>
          </a:p>
        </p:txBody>
      </p:sp>
      <p:sp>
        <p:nvSpPr>
          <p:cNvPr id="4" name="Rectangle 3"/>
          <p:cNvSpPr/>
          <p:nvPr/>
        </p:nvSpPr>
        <p:spPr>
          <a:xfrm>
            <a:off x="193999" y="764704"/>
            <a:ext cx="2383666" cy="553998"/>
          </a:xfrm>
          <a:prstGeom prst="rect">
            <a:avLst/>
          </a:prstGeom>
          <a:solidFill>
            <a:srgbClr val="FFFF00"/>
          </a:solidFill>
        </p:spPr>
        <p:txBody>
          <a:bodyPr wrap="none">
            <a:spAutoFit/>
          </a:bodyPr>
          <a:lstStyle/>
          <a:p>
            <a:pPr marR="17145" lvl="0">
              <a:lnSpc>
                <a:spcPct val="150000"/>
              </a:lnSpc>
            </a:pPr>
            <a:r>
              <a:rPr lang="en-US" sz="2000" b="1" dirty="0" smtClean="0">
                <a:solidFill>
                  <a:prstClr val="black"/>
                </a:solidFill>
                <a:latin typeface="Comic Sans MS"/>
                <a:ea typeface="Calibri"/>
                <a:cs typeface="Times New Roman"/>
              </a:rPr>
              <a:t>Postulates (cont.)</a:t>
            </a:r>
            <a:endParaRPr lang="en-US" dirty="0">
              <a:solidFill>
                <a:prstClr val="black"/>
              </a:solidFill>
              <a:ea typeface="Calibri"/>
              <a:cs typeface="Times New Roman"/>
            </a:endParaRPr>
          </a:p>
        </p:txBody>
      </p:sp>
      <p:sp>
        <p:nvSpPr>
          <p:cNvPr id="5" name="Rectangle 4"/>
          <p:cNvSpPr/>
          <p:nvPr/>
        </p:nvSpPr>
        <p:spPr>
          <a:xfrm>
            <a:off x="179513" y="1285003"/>
            <a:ext cx="8770490" cy="1323439"/>
          </a:xfrm>
          <a:prstGeom prst="rect">
            <a:avLst/>
          </a:prstGeom>
          <a:solidFill>
            <a:schemeClr val="bg1"/>
          </a:solidFill>
        </p:spPr>
        <p:txBody>
          <a:bodyPr wrap="square">
            <a:spAutoFit/>
          </a:bodyPr>
          <a:lstStyle/>
          <a:p>
            <a:pPr marL="457200" marR="17145" lvl="0" indent="-457200" algn="just">
              <a:lnSpc>
                <a:spcPct val="200000"/>
              </a:lnSpc>
            </a:pPr>
            <a:r>
              <a:rPr lang="en-US" sz="2000" dirty="0" smtClean="0">
                <a:solidFill>
                  <a:prstClr val="black"/>
                </a:solidFill>
                <a:ea typeface="Calibri"/>
                <a:cs typeface="Times New Roman"/>
              </a:rPr>
              <a:t>3</a:t>
            </a:r>
            <a:r>
              <a:rPr lang="en-US" sz="2000" dirty="0">
                <a:solidFill>
                  <a:prstClr val="black"/>
                </a:solidFill>
                <a:ea typeface="Calibri"/>
                <a:cs typeface="Times New Roman"/>
              </a:rPr>
              <a:t>.  </a:t>
            </a:r>
            <a:r>
              <a:rPr lang="en-US" sz="2000" dirty="0" smtClean="0">
                <a:solidFill>
                  <a:prstClr val="black"/>
                </a:solidFill>
                <a:ea typeface="Calibri"/>
                <a:cs typeface="Times New Roman"/>
              </a:rPr>
              <a:t> Covalent </a:t>
            </a:r>
            <a:r>
              <a:rPr lang="en-US" sz="2000" dirty="0">
                <a:solidFill>
                  <a:prstClr val="black"/>
                </a:solidFill>
                <a:ea typeface="Calibri"/>
                <a:cs typeface="Times New Roman"/>
              </a:rPr>
              <a:t>chemical bonds are directional and are also parallel to the region corresponding to the atomic orbitals that are overlapping.</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329" y="2607266"/>
            <a:ext cx="5643344" cy="413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94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fade">
                                      <p:cBhvr>
                                        <p:cTn id="26" dur="2000"/>
                                        <p:tgtEl>
                                          <p:spTgt spid="3075"/>
                                        </p:tgtEl>
                                      </p:cBhvr>
                                    </p:animEffect>
                                    <p:anim calcmode="lin" valueType="num">
                                      <p:cBhvr>
                                        <p:cTn id="27" dur="2000" fill="hold"/>
                                        <p:tgtEl>
                                          <p:spTgt spid="3075"/>
                                        </p:tgtEl>
                                        <p:attrNameLst>
                                          <p:attrName>ppt_w</p:attrName>
                                        </p:attrNameLst>
                                      </p:cBhvr>
                                      <p:tavLst>
                                        <p:tav tm="0" fmla="#ppt_w*sin(2.5*pi*$)">
                                          <p:val>
                                            <p:fltVal val="0"/>
                                          </p:val>
                                        </p:tav>
                                        <p:tav tm="100000">
                                          <p:val>
                                            <p:fltVal val="1"/>
                                          </p:val>
                                        </p:tav>
                                      </p:tavLst>
                                    </p:anim>
                                    <p:anim calcmode="lin" valueType="num">
                                      <p:cBhvr>
                                        <p:cTn id="28" dur="2000" fill="hold"/>
                                        <p:tgtEl>
                                          <p:spTgt spid="30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116632"/>
            <a:ext cx="8784976" cy="588238"/>
          </a:xfrm>
          <a:prstGeom prst="rect">
            <a:avLst/>
          </a:prstGeom>
          <a:solidFill>
            <a:schemeClr val="accent3">
              <a:lumMod val="40000"/>
              <a:lumOff val="60000"/>
            </a:schemeClr>
          </a:solidFill>
        </p:spPr>
        <p:txBody>
          <a:bodyPr wrap="square">
            <a:spAutoFit/>
          </a:bodyPr>
          <a:lstStyle/>
          <a:p>
            <a:pPr marR="17145" lvl="0" algn="ctr">
              <a:lnSpc>
                <a:spcPct val="150000"/>
              </a:lnSpc>
            </a:pPr>
            <a:r>
              <a:rPr lang="en-US" sz="2400" b="1" dirty="0">
                <a:solidFill>
                  <a:prstClr val="black"/>
                </a:solidFill>
                <a:latin typeface="Comic Sans MS"/>
                <a:ea typeface="Calibri"/>
                <a:cs typeface="Times New Roman"/>
              </a:rPr>
              <a:t>VALANCE BOND (VB) THEORY</a:t>
            </a:r>
            <a:endParaRPr lang="en-US" dirty="0">
              <a:solidFill>
                <a:prstClr val="black"/>
              </a:solidFill>
              <a:ea typeface="Calibri"/>
              <a:cs typeface="Times New Roman"/>
            </a:endParaRPr>
          </a:p>
        </p:txBody>
      </p:sp>
      <p:sp>
        <p:nvSpPr>
          <p:cNvPr id="3" name="Rectangle 2"/>
          <p:cNvSpPr/>
          <p:nvPr/>
        </p:nvSpPr>
        <p:spPr>
          <a:xfrm>
            <a:off x="193999" y="764704"/>
            <a:ext cx="2383666" cy="553998"/>
          </a:xfrm>
          <a:prstGeom prst="rect">
            <a:avLst/>
          </a:prstGeom>
          <a:solidFill>
            <a:srgbClr val="FFFF00"/>
          </a:solidFill>
        </p:spPr>
        <p:txBody>
          <a:bodyPr wrap="none">
            <a:spAutoFit/>
          </a:bodyPr>
          <a:lstStyle/>
          <a:p>
            <a:pPr marR="17145" lvl="0">
              <a:lnSpc>
                <a:spcPct val="150000"/>
              </a:lnSpc>
            </a:pPr>
            <a:r>
              <a:rPr lang="en-US" sz="2000" b="1" dirty="0" smtClean="0">
                <a:solidFill>
                  <a:prstClr val="black"/>
                </a:solidFill>
                <a:latin typeface="Comic Sans MS"/>
                <a:ea typeface="Calibri"/>
                <a:cs typeface="Times New Roman"/>
              </a:rPr>
              <a:t>Postulates (cont.)</a:t>
            </a:r>
            <a:endParaRPr lang="en-US" dirty="0">
              <a:solidFill>
                <a:prstClr val="black"/>
              </a:solidFill>
              <a:ea typeface="Calibri"/>
              <a:cs typeface="Times New Roman"/>
            </a:endParaRPr>
          </a:p>
        </p:txBody>
      </p:sp>
      <p:sp>
        <p:nvSpPr>
          <p:cNvPr id="4" name="Rectangle 3"/>
          <p:cNvSpPr/>
          <p:nvPr/>
        </p:nvSpPr>
        <p:spPr>
          <a:xfrm>
            <a:off x="179513" y="1285003"/>
            <a:ext cx="8770490" cy="2554545"/>
          </a:xfrm>
          <a:prstGeom prst="rect">
            <a:avLst/>
          </a:prstGeom>
          <a:solidFill>
            <a:schemeClr val="bg1"/>
          </a:solidFill>
        </p:spPr>
        <p:txBody>
          <a:bodyPr wrap="square">
            <a:spAutoFit/>
          </a:bodyPr>
          <a:lstStyle/>
          <a:p>
            <a:pPr marL="457200" marR="17145" lvl="0" indent="-457200" algn="just">
              <a:lnSpc>
                <a:spcPct val="200000"/>
              </a:lnSpc>
            </a:pPr>
            <a:r>
              <a:rPr lang="en-US" sz="2000" dirty="0">
                <a:solidFill>
                  <a:prstClr val="black"/>
                </a:solidFill>
                <a:ea typeface="Calibri"/>
                <a:cs typeface="Times New Roman"/>
              </a:rPr>
              <a:t>4.  </a:t>
            </a:r>
            <a:r>
              <a:rPr lang="en-US" sz="2000" dirty="0" smtClean="0">
                <a:solidFill>
                  <a:prstClr val="black"/>
                </a:solidFill>
                <a:ea typeface="Calibri"/>
                <a:cs typeface="Times New Roman"/>
              </a:rPr>
              <a:t>  Sigma </a:t>
            </a:r>
            <a:r>
              <a:rPr lang="en-US" sz="2000" dirty="0">
                <a:solidFill>
                  <a:prstClr val="black"/>
                </a:solidFill>
                <a:ea typeface="Calibri"/>
                <a:cs typeface="Times New Roman"/>
              </a:rPr>
              <a:t>(σ) bonds and pi (π) bonds differ in the pattern that the atomic orbitals overlap, i.e. π bonds are formed from sidewise overlapping whereas the overlapping along the axis containing the nuclei of the two atoms leads to the formation of σ bonds.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766"/>
          <a:stretch/>
        </p:blipFill>
        <p:spPr bwMode="auto">
          <a:xfrm>
            <a:off x="179513" y="3824660"/>
            <a:ext cx="8784976" cy="28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14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80">
                                          <p:stCondLst>
                                            <p:cond delay="0"/>
                                          </p:stCondLst>
                                        </p:cTn>
                                        <p:tgtEl>
                                          <p:spTgt spid="4098"/>
                                        </p:tgtEl>
                                      </p:cBhvr>
                                    </p:animEffect>
                                    <p:anim calcmode="lin" valueType="num">
                                      <p:cBhvr>
                                        <p:cTn id="27"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32" dur="26">
                                          <p:stCondLst>
                                            <p:cond delay="650"/>
                                          </p:stCondLst>
                                        </p:cTn>
                                        <p:tgtEl>
                                          <p:spTgt spid="4098"/>
                                        </p:tgtEl>
                                      </p:cBhvr>
                                      <p:to x="100000" y="60000"/>
                                    </p:animScale>
                                    <p:animScale>
                                      <p:cBhvr>
                                        <p:cTn id="33" dur="166" decel="50000">
                                          <p:stCondLst>
                                            <p:cond delay="676"/>
                                          </p:stCondLst>
                                        </p:cTn>
                                        <p:tgtEl>
                                          <p:spTgt spid="4098"/>
                                        </p:tgtEl>
                                      </p:cBhvr>
                                      <p:to x="100000" y="100000"/>
                                    </p:animScale>
                                    <p:animScale>
                                      <p:cBhvr>
                                        <p:cTn id="34" dur="26">
                                          <p:stCondLst>
                                            <p:cond delay="1312"/>
                                          </p:stCondLst>
                                        </p:cTn>
                                        <p:tgtEl>
                                          <p:spTgt spid="4098"/>
                                        </p:tgtEl>
                                      </p:cBhvr>
                                      <p:to x="100000" y="80000"/>
                                    </p:animScale>
                                    <p:animScale>
                                      <p:cBhvr>
                                        <p:cTn id="35" dur="166" decel="50000">
                                          <p:stCondLst>
                                            <p:cond delay="1338"/>
                                          </p:stCondLst>
                                        </p:cTn>
                                        <p:tgtEl>
                                          <p:spTgt spid="4098"/>
                                        </p:tgtEl>
                                      </p:cBhvr>
                                      <p:to x="100000" y="100000"/>
                                    </p:animScale>
                                    <p:animScale>
                                      <p:cBhvr>
                                        <p:cTn id="36" dur="26">
                                          <p:stCondLst>
                                            <p:cond delay="1642"/>
                                          </p:stCondLst>
                                        </p:cTn>
                                        <p:tgtEl>
                                          <p:spTgt spid="4098"/>
                                        </p:tgtEl>
                                      </p:cBhvr>
                                      <p:to x="100000" y="90000"/>
                                    </p:animScale>
                                    <p:animScale>
                                      <p:cBhvr>
                                        <p:cTn id="37" dur="166" decel="50000">
                                          <p:stCondLst>
                                            <p:cond delay="1668"/>
                                          </p:stCondLst>
                                        </p:cTn>
                                        <p:tgtEl>
                                          <p:spTgt spid="4098"/>
                                        </p:tgtEl>
                                      </p:cBhvr>
                                      <p:to x="100000" y="100000"/>
                                    </p:animScale>
                                    <p:animScale>
                                      <p:cBhvr>
                                        <p:cTn id="38" dur="26">
                                          <p:stCondLst>
                                            <p:cond delay="1808"/>
                                          </p:stCondLst>
                                        </p:cTn>
                                        <p:tgtEl>
                                          <p:spTgt spid="4098"/>
                                        </p:tgtEl>
                                      </p:cBhvr>
                                      <p:to x="100000" y="95000"/>
                                    </p:animScale>
                                    <p:animScale>
                                      <p:cBhvr>
                                        <p:cTn id="39"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2694</TotalTime>
  <Words>1779</Words>
  <Application>Microsoft Office PowerPoint</Application>
  <PresentationFormat>On-screen Show (4:3)</PresentationFormat>
  <Paragraphs>141</Paragraphs>
  <Slides>31</Slides>
  <Notes>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Synthesis and Characterization of DNA targeting Micro/Nanocrystalline materials for drug delivery system</dc:title>
  <dc:creator>M.P. KESAVAN</dc:creator>
  <cp:lastModifiedBy>ADMIN</cp:lastModifiedBy>
  <cp:revision>750</cp:revision>
  <dcterms:created xsi:type="dcterms:W3CDTF">2016-12-03T12:49:08Z</dcterms:created>
  <dcterms:modified xsi:type="dcterms:W3CDTF">2021-01-26T13:51:42Z</dcterms:modified>
</cp:coreProperties>
</file>