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412" r:id="rId2"/>
    <p:sldId id="381" r:id="rId3"/>
    <p:sldId id="481" r:id="rId4"/>
    <p:sldId id="494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4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26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A754-9980-46EF-BE23-45EDE056DBB4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D423-B23A-479C-A100-EB58A90062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4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05B9-2C8D-4DA7-A803-1A8ECD4D8CA9}" type="datetime1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3C47-B296-4636-8157-B5FAA619F165}" type="datetime1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278-EB2E-4DD1-BBB6-A7C16B37A444}" type="datetime1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85DA-3224-4E18-BF2E-AE9264891EE2}" type="datetime1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14B-9746-4030-933C-28C9AC1DCF3C}" type="datetime1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E13-B71F-4C13-833B-4E98466FF0B0}" type="datetime1">
              <a:rPr lang="en-IN" smtClean="0"/>
              <a:t>26-01-2021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496B-4AA5-4B0C-8C8D-FB552EBC0096}" type="datetime1">
              <a:rPr lang="en-IN" smtClean="0"/>
              <a:t>26-01-2021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B73D-A9A1-4C5E-9D87-D23932D38912}" type="datetime1">
              <a:rPr lang="en-IN" smtClean="0"/>
              <a:t>26-01-2021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37E5-44DF-41A8-88C6-4E9B97904039}" type="datetime1">
              <a:rPr lang="en-IN" smtClean="0"/>
              <a:t>26-01-2021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00BE-FCFF-40D0-A398-16633D1BD132}" type="datetime1">
              <a:rPr lang="en-IN" smtClean="0"/>
              <a:t>26-01-2021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2EAE-1FF3-4352-B6D3-F21F7E43759E}" type="datetime1">
              <a:rPr lang="en-IN" smtClean="0"/>
              <a:t>26-01-2021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B218-EAFF-430B-A04D-C71E3A581B03}" type="datetime1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M.P. Kesavan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7024" y="188640"/>
            <a:ext cx="8712968" cy="546198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POLYMERS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3488" y="4149080"/>
            <a:ext cx="8640960" cy="25202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Presented by</a:t>
            </a:r>
          </a:p>
          <a:p>
            <a:pPr marL="0" indent="0" algn="ctr">
              <a:buNone/>
            </a:pPr>
            <a:r>
              <a:rPr lang="en-IN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</a:t>
            </a:r>
            <a:r>
              <a:rPr lang="e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M.P. KESAVAN M.Sc., Ph.D.,</a:t>
            </a:r>
          </a:p>
          <a:p>
            <a:pPr marL="0" indent="0" algn="ctr">
              <a:buNone/>
            </a:pPr>
            <a:r>
              <a:rPr lang="e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Assistant Professor</a:t>
            </a:r>
          </a:p>
          <a:p>
            <a:pPr marL="0" indent="0" algn="ctr">
              <a:buNone/>
            </a:pPr>
            <a:r>
              <a:rPr lang="e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Department of Chemistry</a:t>
            </a:r>
          </a:p>
          <a:p>
            <a:pPr marL="0" indent="0" algn="ctr">
              <a:buNone/>
            </a:pPr>
            <a:r>
              <a:rPr lang="e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HKRH College</a:t>
            </a:r>
          </a:p>
          <a:p>
            <a:pPr marL="0" indent="0" algn="ctr">
              <a:buNone/>
            </a:pPr>
            <a:r>
              <a:rPr lang="en-IN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Uthamapalayam</a:t>
            </a:r>
            <a:r>
              <a:rPr lang="e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en-IN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7" name="Picture 2" descr="Free Radical Polymerization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13" y="1412776"/>
            <a:ext cx="4052190" cy="22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umblr_opb3wjZEXg1ravz9xo1_128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53" y="4408450"/>
            <a:ext cx="2001539" cy="20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III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based on Polymerization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422" y="1578337"/>
            <a:ext cx="2289088" cy="4642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Addition Polymers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2422" y="4365104"/>
            <a:ext cx="2803725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Condensation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45" y="5085184"/>
            <a:ext cx="2857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45" y="2431951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5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01" y="1370544"/>
            <a:ext cx="878497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457200" algn="just">
              <a:lnSpc>
                <a:spcPct val="150000"/>
              </a:lnSpc>
            </a:pPr>
            <a:r>
              <a:rPr lang="en-US" dirty="0" smtClean="0">
                <a:ea typeface="Calibri"/>
                <a:cs typeface="Times New Roman"/>
              </a:rPr>
              <a:t>There </a:t>
            </a:r>
            <a:r>
              <a:rPr lang="en-US" dirty="0">
                <a:ea typeface="Calibri"/>
                <a:cs typeface="Times New Roman"/>
              </a:rPr>
              <a:t>are </a:t>
            </a:r>
            <a:r>
              <a:rPr lang="en-US" dirty="0" smtClean="0">
                <a:ea typeface="Calibri"/>
                <a:cs typeface="Times New Roman"/>
              </a:rPr>
              <a:t>two </a:t>
            </a:r>
            <a:r>
              <a:rPr lang="en-US" dirty="0">
                <a:ea typeface="Calibri"/>
                <a:cs typeface="Times New Roman"/>
              </a:rPr>
              <a:t>types of classification under this category, namely, </a:t>
            </a:r>
            <a:r>
              <a:rPr lang="en-US" dirty="0" smtClean="0">
                <a:ea typeface="Calibri"/>
                <a:cs typeface="Times New Roman"/>
              </a:rPr>
              <a:t>Homo </a:t>
            </a:r>
            <a:r>
              <a:rPr lang="en-US" dirty="0">
                <a:ea typeface="Calibri"/>
                <a:cs typeface="Times New Roman"/>
              </a:rPr>
              <a:t>and </a:t>
            </a:r>
            <a:r>
              <a:rPr lang="en-US" dirty="0" smtClean="0">
                <a:ea typeface="Calibri"/>
                <a:cs typeface="Times New Roman"/>
              </a:rPr>
              <a:t>Hetero </a:t>
            </a:r>
            <a:r>
              <a:rPr lang="en-US" dirty="0">
                <a:ea typeface="Calibri"/>
                <a:cs typeface="Times New Roman"/>
              </a:rPr>
              <a:t>Polymers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IV. Classification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Based on Monomers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7411" y="2298417"/>
            <a:ext cx="1659109" cy="4642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 err="1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Homopolymer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925296"/>
            <a:ext cx="309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In this type, a single type of monomer unit is present.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584" y="3654900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7994" y="4304376"/>
            <a:ext cx="165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Polyethylene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3261" y="2276872"/>
            <a:ext cx="3528392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 err="1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Heteropolymer</a:t>
            </a: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or co-polymer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5993" y="292301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It consists of different type of monomer units.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5993" y="3658323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5993" y="4290079"/>
            <a:ext cx="2956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Nylon -6,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6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23" y="4970884"/>
            <a:ext cx="3649156" cy="180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01" y="13705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457200" algn="just">
              <a:lnSpc>
                <a:spcPct val="150000"/>
              </a:lnSpc>
            </a:pPr>
            <a:r>
              <a:rPr lang="en-US" dirty="0" smtClean="0">
                <a:ea typeface="Calibri"/>
                <a:cs typeface="Times New Roman"/>
              </a:rPr>
              <a:t>There </a:t>
            </a:r>
            <a:r>
              <a:rPr lang="en-US" dirty="0">
                <a:ea typeface="Calibri"/>
                <a:cs typeface="Times New Roman"/>
              </a:rPr>
              <a:t>are </a:t>
            </a:r>
            <a:r>
              <a:rPr lang="en-US" dirty="0" smtClean="0">
                <a:ea typeface="Calibri"/>
                <a:cs typeface="Times New Roman"/>
              </a:rPr>
              <a:t>four </a:t>
            </a:r>
            <a:r>
              <a:rPr lang="en-US" dirty="0">
                <a:ea typeface="Calibri"/>
                <a:cs typeface="Times New Roman"/>
              </a:rPr>
              <a:t>types of classification under this category, namely, </a:t>
            </a:r>
            <a:r>
              <a:rPr lang="en-US" dirty="0" smtClean="0">
                <a:ea typeface="Calibri"/>
                <a:cs typeface="Times New Roman"/>
              </a:rPr>
              <a:t>Addition </a:t>
            </a:r>
            <a:r>
              <a:rPr lang="en-US" dirty="0">
                <a:ea typeface="Calibri"/>
                <a:cs typeface="Times New Roman"/>
              </a:rPr>
              <a:t>and </a:t>
            </a:r>
            <a:r>
              <a:rPr lang="en-US" dirty="0" smtClean="0">
                <a:ea typeface="Calibri"/>
                <a:cs typeface="Times New Roman"/>
              </a:rPr>
              <a:t>Condensation </a:t>
            </a:r>
            <a:r>
              <a:rPr lang="en-US" dirty="0">
                <a:ea typeface="Calibri"/>
                <a:cs typeface="Times New Roman"/>
              </a:rPr>
              <a:t>Polymers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V. Classification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Based on Molecular Forces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843" y="2504565"/>
            <a:ext cx="1412246" cy="4642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Elastomers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131444"/>
            <a:ext cx="3096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These are rubber-like solids weak interaction forces are present.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0843" y="4094116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0843" y="4648547"/>
            <a:ext cx="158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Rubber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2505" y="2482510"/>
            <a:ext cx="1075533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 err="1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Fibres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314096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Strong, tough, high tensile strength and strong forces of interaction are present.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2505" y="4053957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1711" y="4634433"/>
            <a:ext cx="157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Nylon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6,6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5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POLYMERIZATION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1435571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Definition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101" y="1508591"/>
            <a:ext cx="878038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Polymerization is a process through which a large number of monomer molecules react together to form a polymer.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3" y="269033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The macromolecules produced from a polymerization may have a linear or a branched structure.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They </a:t>
            </a:r>
            <a:r>
              <a:rPr lang="en-US" dirty="0"/>
              <a:t>can also assume the shape of a complex, three-dimensional network. </a:t>
            </a:r>
          </a:p>
        </p:txBody>
      </p:sp>
      <p:pic>
        <p:nvPicPr>
          <p:cNvPr id="1026" name="Picture 2" descr="Free Radical Polymerization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65" y="4477776"/>
            <a:ext cx="3605460" cy="20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9513" y="116632"/>
            <a:ext cx="87849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3" y="799174"/>
            <a:ext cx="8770490" cy="967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There exist several different categories of polymerization reactions, the most notable of which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being,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4343067"/>
            <a:ext cx="3262087" cy="13181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Addition 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Times New Roman"/>
              </a:rPr>
              <a:t>polymerization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49462" y="2178041"/>
            <a:ext cx="4283167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POLYMERIZATION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3842973" y="1162898"/>
            <a:ext cx="1296144" cy="49609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1964" y="4343067"/>
            <a:ext cx="3657923" cy="13181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ondensation 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Times New Roman"/>
              </a:rPr>
              <a:t>polymerization</a:t>
            </a:r>
          </a:p>
        </p:txBody>
      </p:sp>
    </p:spTree>
    <p:extLst>
      <p:ext uri="{BB962C8B-B14F-4D97-AF65-F5344CB8AC3E}">
        <p14:creationId xmlns:p14="http://schemas.microsoft.com/office/powerpoint/2010/main" val="5119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99" y="764704"/>
            <a:ext cx="3081857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Addition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225689"/>
            <a:ext cx="877049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The addition polymerization reaction is a process through which a large number of monomer molecules react together to form a polymer without the elimination of any small molecules.</a:t>
            </a: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Addition polymerization is also called as chain growth polymerization. </a:t>
            </a:r>
            <a:endParaRPr lang="en-US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In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chain-growth, the molecules of the monomers are added together to form a large chain. The monomers adding maybe the same type or different. </a:t>
            </a:r>
            <a:endParaRPr lang="en-US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Generally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, alkenes, </a:t>
            </a:r>
            <a:r>
              <a:rPr lang="en-US" dirty="0" err="1">
                <a:solidFill>
                  <a:prstClr val="black"/>
                </a:solidFill>
                <a:ea typeface="Calibri"/>
                <a:cs typeface="Times New Roman"/>
              </a:rPr>
              <a:t>alkadienes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and their derivatives are used. Alkenes are treated with small amounts of initiators. </a:t>
            </a:r>
            <a:endParaRPr lang="en-US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chain grows by adding the reactive end of growing chain to double bond of monomer. </a:t>
            </a:r>
          </a:p>
        </p:txBody>
      </p:sp>
    </p:spTree>
    <p:extLst>
      <p:ext uri="{BB962C8B-B14F-4D97-AF65-F5344CB8AC3E}">
        <p14:creationId xmlns:p14="http://schemas.microsoft.com/office/powerpoint/2010/main" val="37505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4" name="Picture 3" descr="C:\Users\ADMIN\Desktop\unnamed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3" y="1844824"/>
            <a:ext cx="6891336" cy="34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99" y="764704"/>
            <a:ext cx="3081857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Addition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18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764704"/>
            <a:ext cx="437800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Examples_Addition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00" y="1484784"/>
            <a:ext cx="393979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1. Synthesis </a:t>
            </a:r>
            <a:r>
              <a:rPr lang="en-US" dirty="0"/>
              <a:t>of Polyethylene (polythene)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000" y="1916832"/>
            <a:ext cx="877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Polymerisation</a:t>
            </a:r>
            <a:r>
              <a:rPr lang="en-US" dirty="0"/>
              <a:t> of ethylene (monomer) to form polyethylene (polymer).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32666"/>
              </p:ext>
            </p:extLst>
          </p:nvPr>
        </p:nvGraphicFramePr>
        <p:xfrm>
          <a:off x="2428106" y="2420888"/>
          <a:ext cx="4302276" cy="100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CS ChemDraw Drawing" r:id="rId3" imgW="3245400" imgH="766080" progId="ChemDraw.Document.6.0">
                  <p:embed/>
                </p:oleObj>
              </mc:Choice>
              <mc:Fallback>
                <p:oleObj name="CS ChemDraw Drawing" r:id="rId3" imgW="3245400" imgH="76608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106" y="2420888"/>
                        <a:ext cx="4302276" cy="100709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4000" y="3789040"/>
            <a:ext cx="215610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Synthesis </a:t>
            </a:r>
            <a:r>
              <a:rPr lang="en-US" dirty="0"/>
              <a:t>of Teflon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999" y="4211796"/>
            <a:ext cx="877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Polymerisation</a:t>
            </a:r>
            <a:r>
              <a:rPr lang="en-US" dirty="0"/>
              <a:t> of </a:t>
            </a:r>
            <a:r>
              <a:rPr lang="en-US" dirty="0" err="1"/>
              <a:t>tetrafluoroethylene</a:t>
            </a:r>
            <a:r>
              <a:rPr lang="en-US" dirty="0"/>
              <a:t> (monomer) to form </a:t>
            </a:r>
            <a:r>
              <a:rPr lang="en-US" dirty="0" err="1"/>
              <a:t>teflon</a:t>
            </a:r>
            <a:r>
              <a:rPr lang="en-US" dirty="0"/>
              <a:t> (polymer).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42750"/>
              </p:ext>
            </p:extLst>
          </p:nvPr>
        </p:nvGraphicFramePr>
        <p:xfrm>
          <a:off x="2339752" y="4797152"/>
          <a:ext cx="4608512" cy="112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CS ChemDraw Drawing" r:id="rId5" imgW="3509640" imgH="865440" progId="ChemDraw.Document.6.0">
                  <p:embed/>
                </p:oleObj>
              </mc:Choice>
              <mc:Fallback>
                <p:oleObj name="CS ChemDraw Drawing" r:id="rId5" imgW="3509640" imgH="8654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797152"/>
                        <a:ext cx="4608512" cy="112499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5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99" y="764704"/>
            <a:ext cx="3657921" cy="5029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Condensation 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225689"/>
            <a:ext cx="87704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The condensation polymerization reaction is a process through which a large number of monomer molecules react together to form a polymer with the elimination of small molecules as by product. </a:t>
            </a:r>
            <a:endParaRPr lang="en-US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byproduct may be water or hydrogen chloride.</a:t>
            </a: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Addition polymerization is also called as step growth polymerization. </a:t>
            </a:r>
            <a:endParaRPr lang="en-US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In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step-growth, each step may consist of a combination of two polymers having a different or same length to form a longer length molecule. </a:t>
            </a:r>
            <a:endParaRPr lang="en-US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marR="17145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reaction is a lengthy process and the molecular mass is increased at a very slow rate. </a:t>
            </a:r>
          </a:p>
        </p:txBody>
      </p:sp>
    </p:spTree>
    <p:extLst>
      <p:ext uri="{BB962C8B-B14F-4D97-AF65-F5344CB8AC3E}">
        <p14:creationId xmlns:p14="http://schemas.microsoft.com/office/powerpoint/2010/main" val="40454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99" y="764704"/>
            <a:ext cx="3657921" cy="5029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Condensation 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pic>
        <p:nvPicPr>
          <p:cNvPr id="5" name="Picture 2" descr="C:\Users\ADMIN\Desktop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70" y="2348880"/>
            <a:ext cx="5141061" cy="30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tudent confused cartoon à®à¯à®à®¾à®© à®ªà® à®®à¯à®à®¿à®µà¯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tudent confused cartoon à®à¯à®à®¾à®© à®ªà® à®®à¯à®à®¿à®µà¯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à®¤à¯à®à®°à¯à®ªà¯à®à¯à®¯ à®ªà®à®®à¯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08" y="1268760"/>
            <a:ext cx="2953444" cy="38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74" y="312738"/>
            <a:ext cx="880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Polymers ???</a:t>
            </a:r>
            <a:endParaRPr lang="en-IN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59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65 -0.00069 C -0.12465 0.03241 -0.09757 0.05926 -0.06458 0.05926 C -0.02569 0.05926 -0.01163 0.0294 -0.00573 0.01135 L 0.00035 -0.01273 C 0.00642 -0.03078 0.02136 -0.06064 0.06528 -0.06064 C 0.0934 -0.06064 0.12535 -0.03379 0.12535 -0.00069 C 0.12535 0.03241 0.0934 0.05926 0.06528 0.05926 C 0.02136 0.05926 0.00642 0.0294 0.00035 0.01135 L -0.00573 -0.01273 C -0.01163 -0.03078 -0.02569 -0.06064 -0.06458 -0.06064 C -0.09757 -0.06064 -0.12465 -0.03379 -0.12465 -0.00069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85515"/>
              </p:ext>
            </p:extLst>
          </p:nvPr>
        </p:nvGraphicFramePr>
        <p:xfrm>
          <a:off x="786500" y="2924944"/>
          <a:ext cx="752991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S ChemDraw Drawing" r:id="rId3" imgW="6876360" imgH="3170520" progId="ChemDraw.Document.6.0">
                  <p:embed/>
                </p:oleObj>
              </mc:Choice>
              <mc:Fallback>
                <p:oleObj name="CS ChemDraw Drawing" r:id="rId3" imgW="6876360" imgH="317052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500" y="2924944"/>
                        <a:ext cx="7529916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764704"/>
            <a:ext cx="502607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Examples_Condensation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00" y="1484784"/>
            <a:ext cx="242072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Synthesis of Nylon 66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000" y="1916832"/>
            <a:ext cx="877048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Nylon 66 polymer is prepared under the condition of high pressure and temperature by the condensation polymerization of </a:t>
            </a:r>
            <a:r>
              <a:rPr lang="en-US" dirty="0" err="1"/>
              <a:t>hexamethylenediamine</a:t>
            </a:r>
            <a:r>
              <a:rPr lang="en-US" dirty="0"/>
              <a:t> with </a:t>
            </a:r>
            <a:r>
              <a:rPr lang="en-US" dirty="0" err="1"/>
              <a:t>adipic</a:t>
            </a:r>
            <a:r>
              <a:rPr lang="en-US" dirty="0"/>
              <a:t> acid.</a:t>
            </a:r>
          </a:p>
        </p:txBody>
      </p:sp>
      <p:sp>
        <p:nvSpPr>
          <p:cNvPr id="12" name="Freeform 11"/>
          <p:cNvSpPr/>
          <p:nvPr/>
        </p:nvSpPr>
        <p:spPr>
          <a:xfrm>
            <a:off x="3866250" y="3181151"/>
            <a:ext cx="1191930" cy="485974"/>
          </a:xfrm>
          <a:custGeom>
            <a:avLst/>
            <a:gdLst>
              <a:gd name="connsiteX0" fmla="*/ 200925 w 1191930"/>
              <a:gd name="connsiteY0" fmla="*/ 199 h 485974"/>
              <a:gd name="connsiteX1" fmla="*/ 124725 w 1191930"/>
              <a:gd name="connsiteY1" fmla="*/ 47824 h 485974"/>
              <a:gd name="connsiteX2" fmla="*/ 67575 w 1191930"/>
              <a:gd name="connsiteY2" fmla="*/ 85924 h 485974"/>
              <a:gd name="connsiteX3" fmla="*/ 39000 w 1191930"/>
              <a:gd name="connsiteY3" fmla="*/ 104974 h 485974"/>
              <a:gd name="connsiteX4" fmla="*/ 10425 w 1191930"/>
              <a:gd name="connsiteY4" fmla="*/ 162124 h 485974"/>
              <a:gd name="connsiteX5" fmla="*/ 900 w 1191930"/>
              <a:gd name="connsiteY5" fmla="*/ 190699 h 485974"/>
              <a:gd name="connsiteX6" fmla="*/ 29475 w 1191930"/>
              <a:gd name="connsiteY6" fmla="*/ 371674 h 485974"/>
              <a:gd name="connsiteX7" fmla="*/ 58050 w 1191930"/>
              <a:gd name="connsiteY7" fmla="*/ 400249 h 485974"/>
              <a:gd name="connsiteX8" fmla="*/ 124725 w 1191930"/>
              <a:gd name="connsiteY8" fmla="*/ 409774 h 485974"/>
              <a:gd name="connsiteX9" fmla="*/ 258075 w 1191930"/>
              <a:gd name="connsiteY9" fmla="*/ 438349 h 485974"/>
              <a:gd name="connsiteX10" fmla="*/ 315225 w 1191930"/>
              <a:gd name="connsiteY10" fmla="*/ 457399 h 485974"/>
              <a:gd name="connsiteX11" fmla="*/ 420000 w 1191930"/>
              <a:gd name="connsiteY11" fmla="*/ 476449 h 485974"/>
              <a:gd name="connsiteX12" fmla="*/ 553350 w 1191930"/>
              <a:gd name="connsiteY12" fmla="*/ 485974 h 485974"/>
              <a:gd name="connsiteX13" fmla="*/ 1124850 w 1191930"/>
              <a:gd name="connsiteY13" fmla="*/ 476449 h 485974"/>
              <a:gd name="connsiteX14" fmla="*/ 1182000 w 1191930"/>
              <a:gd name="connsiteY14" fmla="*/ 438349 h 485974"/>
              <a:gd name="connsiteX15" fmla="*/ 1182000 w 1191930"/>
              <a:gd name="connsiteY15" fmla="*/ 352624 h 485974"/>
              <a:gd name="connsiteX16" fmla="*/ 1172475 w 1191930"/>
              <a:gd name="connsiteY16" fmla="*/ 266899 h 485974"/>
              <a:gd name="connsiteX17" fmla="*/ 1115325 w 1191930"/>
              <a:gd name="connsiteY17" fmla="*/ 247849 h 485974"/>
              <a:gd name="connsiteX18" fmla="*/ 1096275 w 1191930"/>
              <a:gd name="connsiteY18" fmla="*/ 304999 h 485974"/>
              <a:gd name="connsiteX19" fmla="*/ 1048650 w 1191930"/>
              <a:gd name="connsiteY19" fmla="*/ 390724 h 485974"/>
              <a:gd name="connsiteX20" fmla="*/ 991500 w 1191930"/>
              <a:gd name="connsiteY20" fmla="*/ 409774 h 485974"/>
              <a:gd name="connsiteX21" fmla="*/ 715275 w 1191930"/>
              <a:gd name="connsiteY21" fmla="*/ 400249 h 485974"/>
              <a:gd name="connsiteX22" fmla="*/ 610500 w 1191930"/>
              <a:gd name="connsiteY22" fmla="*/ 371674 h 485974"/>
              <a:gd name="connsiteX23" fmla="*/ 572400 w 1191930"/>
              <a:gd name="connsiteY23" fmla="*/ 362149 h 485974"/>
              <a:gd name="connsiteX24" fmla="*/ 515250 w 1191930"/>
              <a:gd name="connsiteY24" fmla="*/ 314524 h 485974"/>
              <a:gd name="connsiteX25" fmla="*/ 496200 w 1191930"/>
              <a:gd name="connsiteY25" fmla="*/ 285949 h 485974"/>
              <a:gd name="connsiteX26" fmla="*/ 467625 w 1191930"/>
              <a:gd name="connsiteY26" fmla="*/ 257374 h 485974"/>
              <a:gd name="connsiteX27" fmla="*/ 429525 w 1191930"/>
              <a:gd name="connsiteY27" fmla="*/ 200224 h 485974"/>
              <a:gd name="connsiteX28" fmla="*/ 372375 w 1191930"/>
              <a:gd name="connsiteY28" fmla="*/ 152599 h 485974"/>
              <a:gd name="connsiteX29" fmla="*/ 343800 w 1191930"/>
              <a:gd name="connsiteY29" fmla="*/ 124024 h 485974"/>
              <a:gd name="connsiteX30" fmla="*/ 315225 w 1191930"/>
              <a:gd name="connsiteY30" fmla="*/ 104974 h 485974"/>
              <a:gd name="connsiteX31" fmla="*/ 286650 w 1191930"/>
              <a:gd name="connsiteY31" fmla="*/ 76399 h 485974"/>
              <a:gd name="connsiteX32" fmla="*/ 258075 w 1191930"/>
              <a:gd name="connsiteY32" fmla="*/ 57349 h 485974"/>
              <a:gd name="connsiteX33" fmla="*/ 219975 w 1191930"/>
              <a:gd name="connsiteY33" fmla="*/ 28774 h 485974"/>
              <a:gd name="connsiteX34" fmla="*/ 191400 w 1191930"/>
              <a:gd name="connsiteY34" fmla="*/ 19249 h 485974"/>
              <a:gd name="connsiteX35" fmla="*/ 143775 w 1191930"/>
              <a:gd name="connsiteY35" fmla="*/ 199 h 4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1930" h="485974">
                <a:moveTo>
                  <a:pt x="200925" y="199"/>
                </a:moveTo>
                <a:cubicBezTo>
                  <a:pt x="110431" y="36397"/>
                  <a:pt x="189311" y="-2409"/>
                  <a:pt x="124725" y="47824"/>
                </a:cubicBezTo>
                <a:cubicBezTo>
                  <a:pt x="106653" y="61880"/>
                  <a:pt x="86625" y="73224"/>
                  <a:pt x="67575" y="85924"/>
                </a:cubicBezTo>
                <a:lnTo>
                  <a:pt x="39000" y="104974"/>
                </a:lnTo>
                <a:cubicBezTo>
                  <a:pt x="15059" y="176798"/>
                  <a:pt x="47354" y="88266"/>
                  <a:pt x="10425" y="162124"/>
                </a:cubicBezTo>
                <a:cubicBezTo>
                  <a:pt x="5935" y="171104"/>
                  <a:pt x="4075" y="181174"/>
                  <a:pt x="900" y="190699"/>
                </a:cubicBezTo>
                <a:cubicBezTo>
                  <a:pt x="6878" y="286340"/>
                  <a:pt x="-16850" y="316084"/>
                  <a:pt x="29475" y="371674"/>
                </a:cubicBezTo>
                <a:cubicBezTo>
                  <a:pt x="38099" y="382022"/>
                  <a:pt x="45543" y="395246"/>
                  <a:pt x="58050" y="400249"/>
                </a:cubicBezTo>
                <a:cubicBezTo>
                  <a:pt x="78895" y="408587"/>
                  <a:pt x="102500" y="406599"/>
                  <a:pt x="124725" y="409774"/>
                </a:cubicBezTo>
                <a:cubicBezTo>
                  <a:pt x="206159" y="436919"/>
                  <a:pt x="161950" y="426333"/>
                  <a:pt x="258075" y="438349"/>
                </a:cubicBezTo>
                <a:cubicBezTo>
                  <a:pt x="277125" y="444699"/>
                  <a:pt x="295534" y="453461"/>
                  <a:pt x="315225" y="457399"/>
                </a:cubicBezTo>
                <a:cubicBezTo>
                  <a:pt x="340925" y="462539"/>
                  <a:pt x="395627" y="474012"/>
                  <a:pt x="420000" y="476449"/>
                </a:cubicBezTo>
                <a:cubicBezTo>
                  <a:pt x="464342" y="480883"/>
                  <a:pt x="508900" y="482799"/>
                  <a:pt x="553350" y="485974"/>
                </a:cubicBezTo>
                <a:lnTo>
                  <a:pt x="1124850" y="476449"/>
                </a:lnTo>
                <a:cubicBezTo>
                  <a:pt x="1147680" y="474719"/>
                  <a:pt x="1182000" y="438349"/>
                  <a:pt x="1182000" y="438349"/>
                </a:cubicBezTo>
                <a:cubicBezTo>
                  <a:pt x="1198462" y="388962"/>
                  <a:pt x="1191579" y="424467"/>
                  <a:pt x="1182000" y="352624"/>
                </a:cubicBezTo>
                <a:cubicBezTo>
                  <a:pt x="1178200" y="324125"/>
                  <a:pt x="1187911" y="291155"/>
                  <a:pt x="1172475" y="266899"/>
                </a:cubicBezTo>
                <a:cubicBezTo>
                  <a:pt x="1161694" y="249958"/>
                  <a:pt x="1115325" y="247849"/>
                  <a:pt x="1115325" y="247849"/>
                </a:cubicBezTo>
                <a:lnTo>
                  <a:pt x="1096275" y="304999"/>
                </a:lnTo>
                <a:cubicBezTo>
                  <a:pt x="1087888" y="330160"/>
                  <a:pt x="1073214" y="382536"/>
                  <a:pt x="1048650" y="390724"/>
                </a:cubicBezTo>
                <a:lnTo>
                  <a:pt x="991500" y="409774"/>
                </a:lnTo>
                <a:cubicBezTo>
                  <a:pt x="899425" y="406599"/>
                  <a:pt x="807103" y="407695"/>
                  <a:pt x="715275" y="400249"/>
                </a:cubicBezTo>
                <a:cubicBezTo>
                  <a:pt x="667864" y="396405"/>
                  <a:pt x="649138" y="382713"/>
                  <a:pt x="610500" y="371674"/>
                </a:cubicBezTo>
                <a:cubicBezTo>
                  <a:pt x="597913" y="368078"/>
                  <a:pt x="585100" y="365324"/>
                  <a:pt x="572400" y="362149"/>
                </a:cubicBezTo>
                <a:cubicBezTo>
                  <a:pt x="544303" y="343418"/>
                  <a:pt x="538169" y="342026"/>
                  <a:pt x="515250" y="314524"/>
                </a:cubicBezTo>
                <a:cubicBezTo>
                  <a:pt x="507921" y="305730"/>
                  <a:pt x="503529" y="294743"/>
                  <a:pt x="496200" y="285949"/>
                </a:cubicBezTo>
                <a:cubicBezTo>
                  <a:pt x="487576" y="275601"/>
                  <a:pt x="475895" y="268007"/>
                  <a:pt x="467625" y="257374"/>
                </a:cubicBezTo>
                <a:cubicBezTo>
                  <a:pt x="453569" y="239302"/>
                  <a:pt x="445714" y="216413"/>
                  <a:pt x="429525" y="200224"/>
                </a:cubicBezTo>
                <a:cubicBezTo>
                  <a:pt x="346043" y="116742"/>
                  <a:pt x="451941" y="218904"/>
                  <a:pt x="372375" y="152599"/>
                </a:cubicBezTo>
                <a:cubicBezTo>
                  <a:pt x="362027" y="143975"/>
                  <a:pt x="354148" y="132648"/>
                  <a:pt x="343800" y="124024"/>
                </a:cubicBezTo>
                <a:cubicBezTo>
                  <a:pt x="335006" y="116695"/>
                  <a:pt x="324019" y="112303"/>
                  <a:pt x="315225" y="104974"/>
                </a:cubicBezTo>
                <a:cubicBezTo>
                  <a:pt x="304877" y="96350"/>
                  <a:pt x="296998" y="85023"/>
                  <a:pt x="286650" y="76399"/>
                </a:cubicBezTo>
                <a:cubicBezTo>
                  <a:pt x="277856" y="69070"/>
                  <a:pt x="267390" y="64003"/>
                  <a:pt x="258075" y="57349"/>
                </a:cubicBezTo>
                <a:cubicBezTo>
                  <a:pt x="245157" y="48122"/>
                  <a:pt x="233758" y="36650"/>
                  <a:pt x="219975" y="28774"/>
                </a:cubicBezTo>
                <a:cubicBezTo>
                  <a:pt x="211258" y="23793"/>
                  <a:pt x="200380" y="23739"/>
                  <a:pt x="191400" y="19249"/>
                </a:cubicBezTo>
                <a:cubicBezTo>
                  <a:pt x="146255" y="-3323"/>
                  <a:pt x="180533" y="199"/>
                  <a:pt x="143775" y="199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90950" y="4492697"/>
            <a:ext cx="685800" cy="269803"/>
          </a:xfrm>
          <a:custGeom>
            <a:avLst/>
            <a:gdLst>
              <a:gd name="connsiteX0" fmla="*/ 0 w 685800"/>
              <a:gd name="connsiteY0" fmla="*/ 60253 h 269803"/>
              <a:gd name="connsiteX1" fmla="*/ 238125 w 685800"/>
              <a:gd name="connsiteY1" fmla="*/ 41203 h 269803"/>
              <a:gd name="connsiteX2" fmla="*/ 295275 w 685800"/>
              <a:gd name="connsiteY2" fmla="*/ 31678 h 269803"/>
              <a:gd name="connsiteX3" fmla="*/ 381000 w 685800"/>
              <a:gd name="connsiteY3" fmla="*/ 12628 h 269803"/>
              <a:gd name="connsiteX4" fmla="*/ 676275 w 685800"/>
              <a:gd name="connsiteY4" fmla="*/ 79303 h 269803"/>
              <a:gd name="connsiteX5" fmla="*/ 685800 w 685800"/>
              <a:gd name="connsiteY5" fmla="*/ 107878 h 269803"/>
              <a:gd name="connsiteX6" fmla="*/ 676275 w 685800"/>
              <a:gd name="connsiteY6" fmla="*/ 136453 h 269803"/>
              <a:gd name="connsiteX7" fmla="*/ 581025 w 685800"/>
              <a:gd name="connsiteY7" fmla="*/ 231703 h 269803"/>
              <a:gd name="connsiteX8" fmla="*/ 495300 w 685800"/>
              <a:gd name="connsiteY8" fmla="*/ 260278 h 269803"/>
              <a:gd name="connsiteX9" fmla="*/ 466725 w 685800"/>
              <a:gd name="connsiteY9" fmla="*/ 269803 h 269803"/>
              <a:gd name="connsiteX10" fmla="*/ 161925 w 685800"/>
              <a:gd name="connsiteY10" fmla="*/ 260278 h 269803"/>
              <a:gd name="connsiteX11" fmla="*/ 104775 w 685800"/>
              <a:gd name="connsiteY11" fmla="*/ 241228 h 269803"/>
              <a:gd name="connsiteX12" fmla="*/ 57150 w 685800"/>
              <a:gd name="connsiteY12" fmla="*/ 184078 h 269803"/>
              <a:gd name="connsiteX13" fmla="*/ 47625 w 685800"/>
              <a:gd name="connsiteY13" fmla="*/ 145978 h 269803"/>
              <a:gd name="connsiteX14" fmla="*/ 85725 w 685800"/>
              <a:gd name="connsiteY14" fmla="*/ 88828 h 269803"/>
              <a:gd name="connsiteX15" fmla="*/ 114300 w 685800"/>
              <a:gd name="connsiteY15" fmla="*/ 69778 h 26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" h="269803">
                <a:moveTo>
                  <a:pt x="0" y="60253"/>
                </a:moveTo>
                <a:cubicBezTo>
                  <a:pt x="121481" y="35957"/>
                  <a:pt x="-13753" y="60578"/>
                  <a:pt x="238125" y="41203"/>
                </a:cubicBezTo>
                <a:cubicBezTo>
                  <a:pt x="257381" y="39722"/>
                  <a:pt x="276274" y="35133"/>
                  <a:pt x="295275" y="31678"/>
                </a:cubicBezTo>
                <a:cubicBezTo>
                  <a:pt x="339614" y="23616"/>
                  <a:pt x="340231" y="22820"/>
                  <a:pt x="381000" y="12628"/>
                </a:cubicBezTo>
                <a:cubicBezTo>
                  <a:pt x="498527" y="16981"/>
                  <a:pt x="633968" y="-47617"/>
                  <a:pt x="676275" y="79303"/>
                </a:cubicBezTo>
                <a:lnTo>
                  <a:pt x="685800" y="107878"/>
                </a:lnTo>
                <a:cubicBezTo>
                  <a:pt x="682625" y="117403"/>
                  <a:pt x="681151" y="127676"/>
                  <a:pt x="676275" y="136453"/>
                </a:cubicBezTo>
                <a:cubicBezTo>
                  <a:pt x="653184" y="178017"/>
                  <a:pt x="629516" y="215539"/>
                  <a:pt x="581025" y="231703"/>
                </a:cubicBezTo>
                <a:lnTo>
                  <a:pt x="495300" y="260278"/>
                </a:lnTo>
                <a:lnTo>
                  <a:pt x="466725" y="269803"/>
                </a:lnTo>
                <a:cubicBezTo>
                  <a:pt x="365125" y="266628"/>
                  <a:pt x="263259" y="268278"/>
                  <a:pt x="161925" y="260278"/>
                </a:cubicBezTo>
                <a:cubicBezTo>
                  <a:pt x="141907" y="258698"/>
                  <a:pt x="104775" y="241228"/>
                  <a:pt x="104775" y="241228"/>
                </a:cubicBezTo>
                <a:cubicBezTo>
                  <a:pt x="87611" y="224064"/>
                  <a:pt x="67096" y="207285"/>
                  <a:pt x="57150" y="184078"/>
                </a:cubicBezTo>
                <a:cubicBezTo>
                  <a:pt x="51993" y="172046"/>
                  <a:pt x="50800" y="158678"/>
                  <a:pt x="47625" y="145978"/>
                </a:cubicBezTo>
                <a:cubicBezTo>
                  <a:pt x="60325" y="126928"/>
                  <a:pt x="66675" y="101528"/>
                  <a:pt x="85725" y="88828"/>
                </a:cubicBezTo>
                <a:lnTo>
                  <a:pt x="114300" y="69778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38550" y="5124450"/>
            <a:ext cx="828675" cy="971550"/>
          </a:xfrm>
          <a:custGeom>
            <a:avLst/>
            <a:gdLst>
              <a:gd name="connsiteX0" fmla="*/ 219075 w 828675"/>
              <a:gd name="connsiteY0" fmla="*/ 0 h 971550"/>
              <a:gd name="connsiteX1" fmla="*/ 142875 w 828675"/>
              <a:gd name="connsiteY1" fmla="*/ 38100 h 971550"/>
              <a:gd name="connsiteX2" fmla="*/ 123825 w 828675"/>
              <a:gd name="connsiteY2" fmla="*/ 66675 h 971550"/>
              <a:gd name="connsiteX3" fmla="*/ 95250 w 828675"/>
              <a:gd name="connsiteY3" fmla="*/ 85725 h 971550"/>
              <a:gd name="connsiteX4" fmla="*/ 38100 w 828675"/>
              <a:gd name="connsiteY4" fmla="*/ 133350 h 971550"/>
              <a:gd name="connsiteX5" fmla="*/ 19050 w 828675"/>
              <a:gd name="connsiteY5" fmla="*/ 190500 h 971550"/>
              <a:gd name="connsiteX6" fmla="*/ 9525 w 828675"/>
              <a:gd name="connsiteY6" fmla="*/ 219075 h 971550"/>
              <a:gd name="connsiteX7" fmla="*/ 0 w 828675"/>
              <a:gd name="connsiteY7" fmla="*/ 342900 h 971550"/>
              <a:gd name="connsiteX8" fmla="*/ 9525 w 828675"/>
              <a:gd name="connsiteY8" fmla="*/ 657225 h 971550"/>
              <a:gd name="connsiteX9" fmla="*/ 28575 w 828675"/>
              <a:gd name="connsiteY9" fmla="*/ 714375 h 971550"/>
              <a:gd name="connsiteX10" fmla="*/ 57150 w 828675"/>
              <a:gd name="connsiteY10" fmla="*/ 771525 h 971550"/>
              <a:gd name="connsiteX11" fmla="*/ 114300 w 828675"/>
              <a:gd name="connsiteY11" fmla="*/ 866775 h 971550"/>
              <a:gd name="connsiteX12" fmla="*/ 142875 w 828675"/>
              <a:gd name="connsiteY12" fmla="*/ 885825 h 971550"/>
              <a:gd name="connsiteX13" fmla="*/ 219075 w 828675"/>
              <a:gd name="connsiteY13" fmla="*/ 933450 h 971550"/>
              <a:gd name="connsiteX14" fmla="*/ 247650 w 828675"/>
              <a:gd name="connsiteY14" fmla="*/ 952500 h 971550"/>
              <a:gd name="connsiteX15" fmla="*/ 333375 w 828675"/>
              <a:gd name="connsiteY15" fmla="*/ 971550 h 971550"/>
              <a:gd name="connsiteX16" fmla="*/ 581025 w 828675"/>
              <a:gd name="connsiteY16" fmla="*/ 962025 h 971550"/>
              <a:gd name="connsiteX17" fmla="*/ 647700 w 828675"/>
              <a:gd name="connsiteY17" fmla="*/ 942975 h 971550"/>
              <a:gd name="connsiteX18" fmla="*/ 676275 w 828675"/>
              <a:gd name="connsiteY18" fmla="*/ 923925 h 971550"/>
              <a:gd name="connsiteX19" fmla="*/ 704850 w 828675"/>
              <a:gd name="connsiteY19" fmla="*/ 914400 h 971550"/>
              <a:gd name="connsiteX20" fmla="*/ 762000 w 828675"/>
              <a:gd name="connsiteY20" fmla="*/ 885825 h 971550"/>
              <a:gd name="connsiteX21" fmla="*/ 809625 w 828675"/>
              <a:gd name="connsiteY21" fmla="*/ 828675 h 971550"/>
              <a:gd name="connsiteX22" fmla="*/ 828675 w 828675"/>
              <a:gd name="connsiteY22" fmla="*/ 762000 h 971550"/>
              <a:gd name="connsiteX23" fmla="*/ 809625 w 828675"/>
              <a:gd name="connsiteY23" fmla="*/ 600075 h 971550"/>
              <a:gd name="connsiteX24" fmla="*/ 781050 w 828675"/>
              <a:gd name="connsiteY24" fmla="*/ 533400 h 971550"/>
              <a:gd name="connsiteX25" fmla="*/ 762000 w 828675"/>
              <a:gd name="connsiteY25" fmla="*/ 476250 h 971550"/>
              <a:gd name="connsiteX26" fmla="*/ 714375 w 828675"/>
              <a:gd name="connsiteY26" fmla="*/ 400050 h 971550"/>
              <a:gd name="connsiteX27" fmla="*/ 695325 w 828675"/>
              <a:gd name="connsiteY27" fmla="*/ 371475 h 971550"/>
              <a:gd name="connsiteX28" fmla="*/ 666750 w 828675"/>
              <a:gd name="connsiteY28" fmla="*/ 342900 h 971550"/>
              <a:gd name="connsiteX29" fmla="*/ 609600 w 828675"/>
              <a:gd name="connsiteY29" fmla="*/ 257175 h 971550"/>
              <a:gd name="connsiteX30" fmla="*/ 552450 w 828675"/>
              <a:gd name="connsiteY30" fmla="*/ 171450 h 971550"/>
              <a:gd name="connsiteX31" fmla="*/ 533400 w 828675"/>
              <a:gd name="connsiteY31" fmla="*/ 142875 h 971550"/>
              <a:gd name="connsiteX32" fmla="*/ 476250 w 828675"/>
              <a:gd name="connsiteY32" fmla="*/ 85725 h 971550"/>
              <a:gd name="connsiteX33" fmla="*/ 419100 w 828675"/>
              <a:gd name="connsiteY33" fmla="*/ 57150 h 971550"/>
              <a:gd name="connsiteX34" fmla="*/ 390525 w 828675"/>
              <a:gd name="connsiteY34" fmla="*/ 47625 h 971550"/>
              <a:gd name="connsiteX35" fmla="*/ 314325 w 828675"/>
              <a:gd name="connsiteY35" fmla="*/ 28575 h 971550"/>
              <a:gd name="connsiteX36" fmla="*/ 219075 w 828675"/>
              <a:gd name="connsiteY36" fmla="*/ 9525 h 971550"/>
              <a:gd name="connsiteX37" fmla="*/ 161925 w 828675"/>
              <a:gd name="connsiteY37" fmla="*/ 9525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8675" h="971550">
                <a:moveTo>
                  <a:pt x="219075" y="0"/>
                </a:moveTo>
                <a:cubicBezTo>
                  <a:pt x="196336" y="9096"/>
                  <a:pt x="161898" y="19077"/>
                  <a:pt x="142875" y="38100"/>
                </a:cubicBezTo>
                <a:cubicBezTo>
                  <a:pt x="134780" y="46195"/>
                  <a:pt x="131920" y="58580"/>
                  <a:pt x="123825" y="66675"/>
                </a:cubicBezTo>
                <a:cubicBezTo>
                  <a:pt x="115730" y="74770"/>
                  <a:pt x="104044" y="78396"/>
                  <a:pt x="95250" y="85725"/>
                </a:cubicBezTo>
                <a:cubicBezTo>
                  <a:pt x="21911" y="146841"/>
                  <a:pt x="109046" y="86052"/>
                  <a:pt x="38100" y="133350"/>
                </a:cubicBezTo>
                <a:lnTo>
                  <a:pt x="19050" y="190500"/>
                </a:lnTo>
                <a:lnTo>
                  <a:pt x="9525" y="219075"/>
                </a:lnTo>
                <a:cubicBezTo>
                  <a:pt x="6350" y="260350"/>
                  <a:pt x="0" y="301503"/>
                  <a:pt x="0" y="342900"/>
                </a:cubicBezTo>
                <a:cubicBezTo>
                  <a:pt x="0" y="447723"/>
                  <a:pt x="1485" y="552711"/>
                  <a:pt x="9525" y="657225"/>
                </a:cubicBezTo>
                <a:cubicBezTo>
                  <a:pt x="11065" y="677246"/>
                  <a:pt x="22225" y="695325"/>
                  <a:pt x="28575" y="714375"/>
                </a:cubicBezTo>
                <a:cubicBezTo>
                  <a:pt x="46039" y="766766"/>
                  <a:pt x="27607" y="719824"/>
                  <a:pt x="57150" y="771525"/>
                </a:cubicBezTo>
                <a:cubicBezTo>
                  <a:pt x="71265" y="796226"/>
                  <a:pt x="92792" y="852436"/>
                  <a:pt x="114300" y="866775"/>
                </a:cubicBezTo>
                <a:cubicBezTo>
                  <a:pt x="123825" y="873125"/>
                  <a:pt x="134183" y="878375"/>
                  <a:pt x="142875" y="885825"/>
                </a:cubicBezTo>
                <a:cubicBezTo>
                  <a:pt x="201374" y="935967"/>
                  <a:pt x="155429" y="917539"/>
                  <a:pt x="219075" y="933450"/>
                </a:cubicBezTo>
                <a:cubicBezTo>
                  <a:pt x="228600" y="939800"/>
                  <a:pt x="237411" y="947380"/>
                  <a:pt x="247650" y="952500"/>
                </a:cubicBezTo>
                <a:cubicBezTo>
                  <a:pt x="271098" y="964224"/>
                  <a:pt x="311425" y="967892"/>
                  <a:pt x="333375" y="971550"/>
                </a:cubicBezTo>
                <a:cubicBezTo>
                  <a:pt x="415925" y="968375"/>
                  <a:pt x="498597" y="967520"/>
                  <a:pt x="581025" y="962025"/>
                </a:cubicBezTo>
                <a:cubicBezTo>
                  <a:pt x="588068" y="961555"/>
                  <a:pt x="637996" y="947827"/>
                  <a:pt x="647700" y="942975"/>
                </a:cubicBezTo>
                <a:cubicBezTo>
                  <a:pt x="657939" y="937855"/>
                  <a:pt x="666036" y="929045"/>
                  <a:pt x="676275" y="923925"/>
                </a:cubicBezTo>
                <a:cubicBezTo>
                  <a:pt x="685255" y="919435"/>
                  <a:pt x="695870" y="918890"/>
                  <a:pt x="704850" y="914400"/>
                </a:cubicBezTo>
                <a:cubicBezTo>
                  <a:pt x="778708" y="877471"/>
                  <a:pt x="690176" y="909766"/>
                  <a:pt x="762000" y="885825"/>
                </a:cubicBezTo>
                <a:cubicBezTo>
                  <a:pt x="783066" y="864759"/>
                  <a:pt x="796364" y="855197"/>
                  <a:pt x="809625" y="828675"/>
                </a:cubicBezTo>
                <a:cubicBezTo>
                  <a:pt x="816457" y="815010"/>
                  <a:pt x="825623" y="774207"/>
                  <a:pt x="828675" y="762000"/>
                </a:cubicBezTo>
                <a:cubicBezTo>
                  <a:pt x="824897" y="724215"/>
                  <a:pt x="818048" y="642188"/>
                  <a:pt x="809625" y="600075"/>
                </a:cubicBezTo>
                <a:cubicBezTo>
                  <a:pt x="803493" y="569414"/>
                  <a:pt x="793442" y="564380"/>
                  <a:pt x="781050" y="533400"/>
                </a:cubicBezTo>
                <a:cubicBezTo>
                  <a:pt x="773592" y="514756"/>
                  <a:pt x="773139" y="492958"/>
                  <a:pt x="762000" y="476250"/>
                </a:cubicBezTo>
                <a:cubicBezTo>
                  <a:pt x="718473" y="410960"/>
                  <a:pt x="771816" y="491956"/>
                  <a:pt x="714375" y="400050"/>
                </a:cubicBezTo>
                <a:cubicBezTo>
                  <a:pt x="708308" y="390342"/>
                  <a:pt x="702654" y="380269"/>
                  <a:pt x="695325" y="371475"/>
                </a:cubicBezTo>
                <a:cubicBezTo>
                  <a:pt x="686701" y="361127"/>
                  <a:pt x="675020" y="353533"/>
                  <a:pt x="666750" y="342900"/>
                </a:cubicBezTo>
                <a:lnTo>
                  <a:pt x="609600" y="257175"/>
                </a:lnTo>
                <a:lnTo>
                  <a:pt x="552450" y="171450"/>
                </a:lnTo>
                <a:cubicBezTo>
                  <a:pt x="546100" y="161925"/>
                  <a:pt x="541495" y="150970"/>
                  <a:pt x="533400" y="142875"/>
                </a:cubicBezTo>
                <a:cubicBezTo>
                  <a:pt x="514350" y="123825"/>
                  <a:pt x="501808" y="94244"/>
                  <a:pt x="476250" y="85725"/>
                </a:cubicBezTo>
                <a:cubicBezTo>
                  <a:pt x="404426" y="61784"/>
                  <a:pt x="492958" y="94079"/>
                  <a:pt x="419100" y="57150"/>
                </a:cubicBezTo>
                <a:cubicBezTo>
                  <a:pt x="410120" y="52660"/>
                  <a:pt x="400211" y="50267"/>
                  <a:pt x="390525" y="47625"/>
                </a:cubicBezTo>
                <a:cubicBezTo>
                  <a:pt x="365266" y="40736"/>
                  <a:pt x="339163" y="36854"/>
                  <a:pt x="314325" y="28575"/>
                </a:cubicBezTo>
                <a:cubicBezTo>
                  <a:pt x="273262" y="14887"/>
                  <a:pt x="275988" y="13903"/>
                  <a:pt x="219075" y="9525"/>
                </a:cubicBezTo>
                <a:cubicBezTo>
                  <a:pt x="200081" y="8064"/>
                  <a:pt x="180975" y="9525"/>
                  <a:pt x="161925" y="9525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50682"/>
              </p:ext>
            </p:extLst>
          </p:nvPr>
        </p:nvGraphicFramePr>
        <p:xfrm>
          <a:off x="1871700" y="2678963"/>
          <a:ext cx="5256584" cy="40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CS ChemDraw Drawing" r:id="rId3" imgW="4912920" imgH="3837960" progId="ChemDraw.Document.6.0">
                  <p:embed/>
                </p:oleObj>
              </mc:Choice>
              <mc:Fallback>
                <p:oleObj name="CS ChemDraw Drawing" r:id="rId3" imgW="4912920" imgH="383796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2678963"/>
                        <a:ext cx="5256584" cy="4092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TYPES OF POLYMERIZATION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000" y="764704"/>
            <a:ext cx="502607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Examples_Condensation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polymerization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000" y="1484784"/>
            <a:ext cx="225510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Synthesis of Dacron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000" y="1916832"/>
            <a:ext cx="877048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Dacron (</a:t>
            </a:r>
            <a:r>
              <a:rPr lang="en-US" dirty="0" err="1"/>
              <a:t>Terylene</a:t>
            </a:r>
            <a:r>
              <a:rPr lang="en-US" dirty="0"/>
              <a:t>) polymer is prepared under the condition of high pressure and temperature by the condensation polymerization of ethylene glycol with </a:t>
            </a:r>
            <a:r>
              <a:rPr lang="en-US" dirty="0" err="1"/>
              <a:t>terephthalic</a:t>
            </a:r>
            <a:r>
              <a:rPr lang="en-US" dirty="0"/>
              <a:t> acid.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75639" y="2876550"/>
            <a:ext cx="1163161" cy="557099"/>
          </a:xfrm>
          <a:custGeom>
            <a:avLst/>
            <a:gdLst>
              <a:gd name="connsiteX0" fmla="*/ 324961 w 1163161"/>
              <a:gd name="connsiteY0" fmla="*/ 38100 h 557099"/>
              <a:gd name="connsiteX1" fmla="*/ 86836 w 1163161"/>
              <a:gd name="connsiteY1" fmla="*/ 47625 h 557099"/>
              <a:gd name="connsiteX2" fmla="*/ 58261 w 1163161"/>
              <a:gd name="connsiteY2" fmla="*/ 66675 h 557099"/>
              <a:gd name="connsiteX3" fmla="*/ 29686 w 1163161"/>
              <a:gd name="connsiteY3" fmla="*/ 76200 h 557099"/>
              <a:gd name="connsiteX4" fmla="*/ 10636 w 1163161"/>
              <a:gd name="connsiteY4" fmla="*/ 104775 h 557099"/>
              <a:gd name="connsiteX5" fmla="*/ 10636 w 1163161"/>
              <a:gd name="connsiteY5" fmla="*/ 257175 h 557099"/>
              <a:gd name="connsiteX6" fmla="*/ 29686 w 1163161"/>
              <a:gd name="connsiteY6" fmla="*/ 333375 h 557099"/>
              <a:gd name="connsiteX7" fmla="*/ 58261 w 1163161"/>
              <a:gd name="connsiteY7" fmla="*/ 428625 h 557099"/>
              <a:gd name="connsiteX8" fmla="*/ 77311 w 1163161"/>
              <a:gd name="connsiteY8" fmla="*/ 457200 h 557099"/>
              <a:gd name="connsiteX9" fmla="*/ 105886 w 1163161"/>
              <a:gd name="connsiteY9" fmla="*/ 485775 h 557099"/>
              <a:gd name="connsiteX10" fmla="*/ 239236 w 1163161"/>
              <a:gd name="connsiteY10" fmla="*/ 514350 h 557099"/>
              <a:gd name="connsiteX11" fmla="*/ 401161 w 1163161"/>
              <a:gd name="connsiteY11" fmla="*/ 523875 h 557099"/>
              <a:gd name="connsiteX12" fmla="*/ 963136 w 1163161"/>
              <a:gd name="connsiteY12" fmla="*/ 523875 h 557099"/>
              <a:gd name="connsiteX13" fmla="*/ 1010761 w 1163161"/>
              <a:gd name="connsiteY13" fmla="*/ 514350 h 557099"/>
              <a:gd name="connsiteX14" fmla="*/ 1096486 w 1163161"/>
              <a:gd name="connsiteY14" fmla="*/ 476250 h 557099"/>
              <a:gd name="connsiteX15" fmla="*/ 1134586 w 1163161"/>
              <a:gd name="connsiteY15" fmla="*/ 466725 h 557099"/>
              <a:gd name="connsiteX16" fmla="*/ 1163161 w 1163161"/>
              <a:gd name="connsiteY16" fmla="*/ 371475 h 557099"/>
              <a:gd name="connsiteX17" fmla="*/ 1144111 w 1163161"/>
              <a:gd name="connsiteY17" fmla="*/ 190500 h 557099"/>
              <a:gd name="connsiteX18" fmla="*/ 1134586 w 1163161"/>
              <a:gd name="connsiteY18" fmla="*/ 152400 h 557099"/>
              <a:gd name="connsiteX19" fmla="*/ 1106011 w 1163161"/>
              <a:gd name="connsiteY19" fmla="*/ 85725 h 557099"/>
              <a:gd name="connsiteX20" fmla="*/ 1096486 w 1163161"/>
              <a:gd name="connsiteY20" fmla="*/ 57150 h 557099"/>
              <a:gd name="connsiteX21" fmla="*/ 1039336 w 1163161"/>
              <a:gd name="connsiteY21" fmla="*/ 28575 h 557099"/>
              <a:gd name="connsiteX22" fmla="*/ 982186 w 1163161"/>
              <a:gd name="connsiteY22" fmla="*/ 0 h 557099"/>
              <a:gd name="connsiteX23" fmla="*/ 201136 w 1163161"/>
              <a:gd name="connsiteY23" fmla="*/ 9525 h 557099"/>
              <a:gd name="connsiteX24" fmla="*/ 153511 w 1163161"/>
              <a:gd name="connsiteY24" fmla="*/ 19050 h 557099"/>
              <a:gd name="connsiteX25" fmla="*/ 96361 w 1163161"/>
              <a:gd name="connsiteY25" fmla="*/ 38100 h 557099"/>
              <a:gd name="connsiteX26" fmla="*/ 39211 w 1163161"/>
              <a:gd name="connsiteY26" fmla="*/ 57150 h 5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63161" h="557099">
                <a:moveTo>
                  <a:pt x="324961" y="38100"/>
                </a:moveTo>
                <a:cubicBezTo>
                  <a:pt x="245586" y="41275"/>
                  <a:pt x="165822" y="39162"/>
                  <a:pt x="86836" y="47625"/>
                </a:cubicBezTo>
                <a:cubicBezTo>
                  <a:pt x="75454" y="48845"/>
                  <a:pt x="68500" y="61555"/>
                  <a:pt x="58261" y="66675"/>
                </a:cubicBezTo>
                <a:cubicBezTo>
                  <a:pt x="49281" y="71165"/>
                  <a:pt x="39211" y="73025"/>
                  <a:pt x="29686" y="76200"/>
                </a:cubicBezTo>
                <a:cubicBezTo>
                  <a:pt x="23336" y="85725"/>
                  <a:pt x="15145" y="94253"/>
                  <a:pt x="10636" y="104775"/>
                </a:cubicBezTo>
                <a:cubicBezTo>
                  <a:pt x="-9489" y="151734"/>
                  <a:pt x="3902" y="212279"/>
                  <a:pt x="10636" y="257175"/>
                </a:cubicBezTo>
                <a:cubicBezTo>
                  <a:pt x="14520" y="283067"/>
                  <a:pt x="23336" y="307975"/>
                  <a:pt x="29686" y="333375"/>
                </a:cubicBezTo>
                <a:cubicBezTo>
                  <a:pt x="35011" y="354673"/>
                  <a:pt x="48985" y="414711"/>
                  <a:pt x="58261" y="428625"/>
                </a:cubicBezTo>
                <a:cubicBezTo>
                  <a:pt x="64611" y="438150"/>
                  <a:pt x="69982" y="448406"/>
                  <a:pt x="77311" y="457200"/>
                </a:cubicBezTo>
                <a:cubicBezTo>
                  <a:pt x="85935" y="467548"/>
                  <a:pt x="94111" y="479233"/>
                  <a:pt x="105886" y="485775"/>
                </a:cubicBezTo>
                <a:cubicBezTo>
                  <a:pt x="142131" y="505911"/>
                  <a:pt x="200715" y="511268"/>
                  <a:pt x="239236" y="514350"/>
                </a:cubicBezTo>
                <a:cubicBezTo>
                  <a:pt x="293132" y="518662"/>
                  <a:pt x="347186" y="520700"/>
                  <a:pt x="401161" y="523875"/>
                </a:cubicBezTo>
                <a:cubicBezTo>
                  <a:pt x="597188" y="589217"/>
                  <a:pt x="441858" y="540966"/>
                  <a:pt x="963136" y="523875"/>
                </a:cubicBezTo>
                <a:cubicBezTo>
                  <a:pt x="979317" y="523344"/>
                  <a:pt x="995142" y="518610"/>
                  <a:pt x="1010761" y="514350"/>
                </a:cubicBezTo>
                <a:cubicBezTo>
                  <a:pt x="1173677" y="469918"/>
                  <a:pt x="997099" y="518845"/>
                  <a:pt x="1096486" y="476250"/>
                </a:cubicBezTo>
                <a:cubicBezTo>
                  <a:pt x="1108518" y="471093"/>
                  <a:pt x="1121886" y="469900"/>
                  <a:pt x="1134586" y="466725"/>
                </a:cubicBezTo>
                <a:cubicBezTo>
                  <a:pt x="1157776" y="397156"/>
                  <a:pt x="1148766" y="429056"/>
                  <a:pt x="1163161" y="371475"/>
                </a:cubicBezTo>
                <a:cubicBezTo>
                  <a:pt x="1157640" y="305218"/>
                  <a:pt x="1155597" y="253673"/>
                  <a:pt x="1144111" y="190500"/>
                </a:cubicBezTo>
                <a:cubicBezTo>
                  <a:pt x="1141769" y="177620"/>
                  <a:pt x="1138182" y="164987"/>
                  <a:pt x="1134586" y="152400"/>
                </a:cubicBezTo>
                <a:cubicBezTo>
                  <a:pt x="1121822" y="107724"/>
                  <a:pt x="1127782" y="136525"/>
                  <a:pt x="1106011" y="85725"/>
                </a:cubicBezTo>
                <a:cubicBezTo>
                  <a:pt x="1102056" y="76497"/>
                  <a:pt x="1102758" y="64990"/>
                  <a:pt x="1096486" y="57150"/>
                </a:cubicBezTo>
                <a:cubicBezTo>
                  <a:pt x="1078288" y="34402"/>
                  <a:pt x="1062343" y="40079"/>
                  <a:pt x="1039336" y="28575"/>
                </a:cubicBezTo>
                <a:cubicBezTo>
                  <a:pt x="965478" y="-8354"/>
                  <a:pt x="1054010" y="23941"/>
                  <a:pt x="982186" y="0"/>
                </a:cubicBezTo>
                <a:lnTo>
                  <a:pt x="201136" y="9525"/>
                </a:lnTo>
                <a:cubicBezTo>
                  <a:pt x="184951" y="9897"/>
                  <a:pt x="169130" y="14790"/>
                  <a:pt x="153511" y="19050"/>
                </a:cubicBezTo>
                <a:cubicBezTo>
                  <a:pt x="134138" y="24334"/>
                  <a:pt x="115842" y="33230"/>
                  <a:pt x="96361" y="38100"/>
                </a:cubicBezTo>
                <a:cubicBezTo>
                  <a:pt x="51373" y="49347"/>
                  <a:pt x="69970" y="41771"/>
                  <a:pt x="39211" y="5715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95244" y="4608086"/>
            <a:ext cx="561975" cy="306814"/>
          </a:xfrm>
          <a:custGeom>
            <a:avLst/>
            <a:gdLst>
              <a:gd name="connsiteX0" fmla="*/ 38100 w 561975"/>
              <a:gd name="connsiteY0" fmla="*/ 30589 h 306814"/>
              <a:gd name="connsiteX1" fmla="*/ 85725 w 561975"/>
              <a:gd name="connsiteY1" fmla="*/ 2014 h 306814"/>
              <a:gd name="connsiteX2" fmla="*/ 390525 w 561975"/>
              <a:gd name="connsiteY2" fmla="*/ 11539 h 306814"/>
              <a:gd name="connsiteX3" fmla="*/ 428625 w 561975"/>
              <a:gd name="connsiteY3" fmla="*/ 30589 h 306814"/>
              <a:gd name="connsiteX4" fmla="*/ 457200 w 561975"/>
              <a:gd name="connsiteY4" fmla="*/ 40114 h 306814"/>
              <a:gd name="connsiteX5" fmla="*/ 514350 w 561975"/>
              <a:gd name="connsiteY5" fmla="*/ 87739 h 306814"/>
              <a:gd name="connsiteX6" fmla="*/ 552450 w 561975"/>
              <a:gd name="connsiteY6" fmla="*/ 144889 h 306814"/>
              <a:gd name="connsiteX7" fmla="*/ 561975 w 561975"/>
              <a:gd name="connsiteY7" fmla="*/ 173464 h 306814"/>
              <a:gd name="connsiteX8" fmla="*/ 552450 w 561975"/>
              <a:gd name="connsiteY8" fmla="*/ 240139 h 306814"/>
              <a:gd name="connsiteX9" fmla="*/ 523875 w 561975"/>
              <a:gd name="connsiteY9" fmla="*/ 268714 h 306814"/>
              <a:gd name="connsiteX10" fmla="*/ 495300 w 561975"/>
              <a:gd name="connsiteY10" fmla="*/ 287764 h 306814"/>
              <a:gd name="connsiteX11" fmla="*/ 400050 w 561975"/>
              <a:gd name="connsiteY11" fmla="*/ 306814 h 306814"/>
              <a:gd name="connsiteX12" fmla="*/ 57150 w 561975"/>
              <a:gd name="connsiteY12" fmla="*/ 297289 h 306814"/>
              <a:gd name="connsiteX13" fmla="*/ 9525 w 561975"/>
              <a:gd name="connsiteY13" fmla="*/ 202039 h 306814"/>
              <a:gd name="connsiteX14" fmla="*/ 0 w 561975"/>
              <a:gd name="connsiteY14" fmla="*/ 173464 h 306814"/>
              <a:gd name="connsiteX15" fmla="*/ 9525 w 561975"/>
              <a:gd name="connsiteY15" fmla="*/ 144889 h 306814"/>
              <a:gd name="connsiteX16" fmla="*/ 19050 w 561975"/>
              <a:gd name="connsiteY16" fmla="*/ 106789 h 306814"/>
              <a:gd name="connsiteX17" fmla="*/ 66675 w 561975"/>
              <a:gd name="connsiteY17" fmla="*/ 59164 h 306814"/>
              <a:gd name="connsiteX18" fmla="*/ 104775 w 561975"/>
              <a:gd name="connsiteY18" fmla="*/ 21064 h 30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1975" h="306814">
                <a:moveTo>
                  <a:pt x="38100" y="30589"/>
                </a:moveTo>
                <a:cubicBezTo>
                  <a:pt x="53975" y="21064"/>
                  <a:pt x="67239" y="3013"/>
                  <a:pt x="85725" y="2014"/>
                </a:cubicBezTo>
                <a:cubicBezTo>
                  <a:pt x="187226" y="-3473"/>
                  <a:pt x="289227" y="3097"/>
                  <a:pt x="390525" y="11539"/>
                </a:cubicBezTo>
                <a:cubicBezTo>
                  <a:pt x="404675" y="12718"/>
                  <a:pt x="415574" y="24996"/>
                  <a:pt x="428625" y="30589"/>
                </a:cubicBezTo>
                <a:cubicBezTo>
                  <a:pt x="437853" y="34544"/>
                  <a:pt x="448220" y="35624"/>
                  <a:pt x="457200" y="40114"/>
                </a:cubicBezTo>
                <a:cubicBezTo>
                  <a:pt x="477212" y="50120"/>
                  <a:pt x="500945" y="70504"/>
                  <a:pt x="514350" y="87739"/>
                </a:cubicBezTo>
                <a:cubicBezTo>
                  <a:pt x="528406" y="105811"/>
                  <a:pt x="545210" y="123169"/>
                  <a:pt x="552450" y="144889"/>
                </a:cubicBezTo>
                <a:lnTo>
                  <a:pt x="561975" y="173464"/>
                </a:lnTo>
                <a:cubicBezTo>
                  <a:pt x="558800" y="195689"/>
                  <a:pt x="560788" y="219294"/>
                  <a:pt x="552450" y="240139"/>
                </a:cubicBezTo>
                <a:cubicBezTo>
                  <a:pt x="547447" y="252646"/>
                  <a:pt x="534223" y="260090"/>
                  <a:pt x="523875" y="268714"/>
                </a:cubicBezTo>
                <a:cubicBezTo>
                  <a:pt x="515081" y="276043"/>
                  <a:pt x="505539" y="282644"/>
                  <a:pt x="495300" y="287764"/>
                </a:cubicBezTo>
                <a:cubicBezTo>
                  <a:pt x="468701" y="301064"/>
                  <a:pt x="424621" y="303304"/>
                  <a:pt x="400050" y="306814"/>
                </a:cubicBezTo>
                <a:lnTo>
                  <a:pt x="57150" y="297289"/>
                </a:lnTo>
                <a:cubicBezTo>
                  <a:pt x="33574" y="294266"/>
                  <a:pt x="12032" y="209560"/>
                  <a:pt x="9525" y="202039"/>
                </a:cubicBezTo>
                <a:lnTo>
                  <a:pt x="0" y="173464"/>
                </a:lnTo>
                <a:cubicBezTo>
                  <a:pt x="3175" y="163939"/>
                  <a:pt x="6767" y="154543"/>
                  <a:pt x="9525" y="144889"/>
                </a:cubicBezTo>
                <a:cubicBezTo>
                  <a:pt x="13121" y="132302"/>
                  <a:pt x="13893" y="118821"/>
                  <a:pt x="19050" y="106789"/>
                </a:cubicBezTo>
                <a:cubicBezTo>
                  <a:pt x="34572" y="70570"/>
                  <a:pt x="38453" y="82683"/>
                  <a:pt x="66675" y="59164"/>
                </a:cubicBezTo>
                <a:lnTo>
                  <a:pt x="104775" y="2106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99385" y="5373216"/>
            <a:ext cx="752475" cy="800100"/>
          </a:xfrm>
          <a:custGeom>
            <a:avLst/>
            <a:gdLst>
              <a:gd name="connsiteX0" fmla="*/ 276225 w 752475"/>
              <a:gd name="connsiteY0" fmla="*/ 28575 h 800100"/>
              <a:gd name="connsiteX1" fmla="*/ 171450 w 752475"/>
              <a:gd name="connsiteY1" fmla="*/ 47625 h 800100"/>
              <a:gd name="connsiteX2" fmla="*/ 114300 w 752475"/>
              <a:gd name="connsiteY2" fmla="*/ 85725 h 800100"/>
              <a:gd name="connsiteX3" fmla="*/ 85725 w 752475"/>
              <a:gd name="connsiteY3" fmla="*/ 142875 h 800100"/>
              <a:gd name="connsiteX4" fmla="*/ 57150 w 752475"/>
              <a:gd name="connsiteY4" fmla="*/ 209550 h 800100"/>
              <a:gd name="connsiteX5" fmla="*/ 28575 w 752475"/>
              <a:gd name="connsiteY5" fmla="*/ 238125 h 800100"/>
              <a:gd name="connsiteX6" fmla="*/ 9525 w 752475"/>
              <a:gd name="connsiteY6" fmla="*/ 295275 h 800100"/>
              <a:gd name="connsiteX7" fmla="*/ 0 w 752475"/>
              <a:gd name="connsiteY7" fmla="*/ 323850 h 800100"/>
              <a:gd name="connsiteX8" fmla="*/ 9525 w 752475"/>
              <a:gd name="connsiteY8" fmla="*/ 476250 h 800100"/>
              <a:gd name="connsiteX9" fmla="*/ 47625 w 752475"/>
              <a:gd name="connsiteY9" fmla="*/ 542925 h 800100"/>
              <a:gd name="connsiteX10" fmla="*/ 95250 w 752475"/>
              <a:gd name="connsiteY10" fmla="*/ 600075 h 800100"/>
              <a:gd name="connsiteX11" fmla="*/ 190500 w 752475"/>
              <a:gd name="connsiteY11" fmla="*/ 685800 h 800100"/>
              <a:gd name="connsiteX12" fmla="*/ 228600 w 752475"/>
              <a:gd name="connsiteY12" fmla="*/ 695325 h 800100"/>
              <a:gd name="connsiteX13" fmla="*/ 285750 w 752475"/>
              <a:gd name="connsiteY13" fmla="*/ 733425 h 800100"/>
              <a:gd name="connsiteX14" fmla="*/ 400050 w 752475"/>
              <a:gd name="connsiteY14" fmla="*/ 771525 h 800100"/>
              <a:gd name="connsiteX15" fmla="*/ 457200 w 752475"/>
              <a:gd name="connsiteY15" fmla="*/ 790575 h 800100"/>
              <a:gd name="connsiteX16" fmla="*/ 485775 w 752475"/>
              <a:gd name="connsiteY16" fmla="*/ 800100 h 800100"/>
              <a:gd name="connsiteX17" fmla="*/ 628650 w 752475"/>
              <a:gd name="connsiteY17" fmla="*/ 790575 h 800100"/>
              <a:gd name="connsiteX18" fmla="*/ 695325 w 752475"/>
              <a:gd name="connsiteY18" fmla="*/ 714375 h 800100"/>
              <a:gd name="connsiteX19" fmla="*/ 723900 w 752475"/>
              <a:gd name="connsiteY19" fmla="*/ 619125 h 800100"/>
              <a:gd name="connsiteX20" fmla="*/ 733425 w 752475"/>
              <a:gd name="connsiteY20" fmla="*/ 590550 h 800100"/>
              <a:gd name="connsiteX21" fmla="*/ 752475 w 752475"/>
              <a:gd name="connsiteY21" fmla="*/ 504825 h 800100"/>
              <a:gd name="connsiteX22" fmla="*/ 742950 w 752475"/>
              <a:gd name="connsiteY22" fmla="*/ 219075 h 800100"/>
              <a:gd name="connsiteX23" fmla="*/ 714375 w 752475"/>
              <a:gd name="connsiteY23" fmla="*/ 190500 h 800100"/>
              <a:gd name="connsiteX24" fmla="*/ 685800 w 752475"/>
              <a:gd name="connsiteY24" fmla="*/ 133350 h 800100"/>
              <a:gd name="connsiteX25" fmla="*/ 628650 w 752475"/>
              <a:gd name="connsiteY25" fmla="*/ 76200 h 800100"/>
              <a:gd name="connsiteX26" fmla="*/ 571500 w 752475"/>
              <a:gd name="connsiteY26" fmla="*/ 28575 h 800100"/>
              <a:gd name="connsiteX27" fmla="*/ 533400 w 752475"/>
              <a:gd name="connsiteY27" fmla="*/ 19050 h 800100"/>
              <a:gd name="connsiteX28" fmla="*/ 457200 w 752475"/>
              <a:gd name="connsiteY28" fmla="*/ 0 h 800100"/>
              <a:gd name="connsiteX29" fmla="*/ 238125 w 752475"/>
              <a:gd name="connsiteY29" fmla="*/ 9525 h 800100"/>
              <a:gd name="connsiteX30" fmla="*/ 209550 w 752475"/>
              <a:gd name="connsiteY30" fmla="*/ 2857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2475" h="800100">
                <a:moveTo>
                  <a:pt x="276225" y="28575"/>
                </a:moveTo>
                <a:cubicBezTo>
                  <a:pt x="259618" y="30651"/>
                  <a:pt x="197027" y="33416"/>
                  <a:pt x="171450" y="47625"/>
                </a:cubicBezTo>
                <a:cubicBezTo>
                  <a:pt x="151436" y="58744"/>
                  <a:pt x="114300" y="85725"/>
                  <a:pt x="114300" y="85725"/>
                </a:cubicBezTo>
                <a:cubicBezTo>
                  <a:pt x="90359" y="157549"/>
                  <a:pt x="122654" y="69017"/>
                  <a:pt x="85725" y="142875"/>
                </a:cubicBezTo>
                <a:cubicBezTo>
                  <a:pt x="64997" y="184332"/>
                  <a:pt x="90184" y="163302"/>
                  <a:pt x="57150" y="209550"/>
                </a:cubicBezTo>
                <a:cubicBezTo>
                  <a:pt x="49320" y="220511"/>
                  <a:pt x="38100" y="228600"/>
                  <a:pt x="28575" y="238125"/>
                </a:cubicBezTo>
                <a:lnTo>
                  <a:pt x="9525" y="295275"/>
                </a:lnTo>
                <a:lnTo>
                  <a:pt x="0" y="323850"/>
                </a:lnTo>
                <a:cubicBezTo>
                  <a:pt x="3175" y="374650"/>
                  <a:pt x="4197" y="425631"/>
                  <a:pt x="9525" y="476250"/>
                </a:cubicBezTo>
                <a:cubicBezTo>
                  <a:pt x="12578" y="505256"/>
                  <a:pt x="31196" y="519925"/>
                  <a:pt x="47625" y="542925"/>
                </a:cubicBezTo>
                <a:cubicBezTo>
                  <a:pt x="118571" y="642250"/>
                  <a:pt x="6306" y="493343"/>
                  <a:pt x="95250" y="600075"/>
                </a:cubicBezTo>
                <a:cubicBezTo>
                  <a:pt x="127291" y="638524"/>
                  <a:pt x="117957" y="667664"/>
                  <a:pt x="190500" y="685800"/>
                </a:cubicBezTo>
                <a:lnTo>
                  <a:pt x="228600" y="695325"/>
                </a:lnTo>
                <a:cubicBezTo>
                  <a:pt x="247650" y="708025"/>
                  <a:pt x="264030" y="726185"/>
                  <a:pt x="285750" y="733425"/>
                </a:cubicBezTo>
                <a:lnTo>
                  <a:pt x="400050" y="771525"/>
                </a:lnTo>
                <a:lnTo>
                  <a:pt x="457200" y="790575"/>
                </a:lnTo>
                <a:lnTo>
                  <a:pt x="485775" y="800100"/>
                </a:lnTo>
                <a:cubicBezTo>
                  <a:pt x="533400" y="796925"/>
                  <a:pt x="581569" y="798422"/>
                  <a:pt x="628650" y="790575"/>
                </a:cubicBezTo>
                <a:cubicBezTo>
                  <a:pt x="656104" y="785999"/>
                  <a:pt x="691216" y="726701"/>
                  <a:pt x="695325" y="714375"/>
                </a:cubicBezTo>
                <a:cubicBezTo>
                  <a:pt x="740596" y="578562"/>
                  <a:pt x="695110" y="719892"/>
                  <a:pt x="723900" y="619125"/>
                </a:cubicBezTo>
                <a:cubicBezTo>
                  <a:pt x="726658" y="609471"/>
                  <a:pt x="731247" y="600351"/>
                  <a:pt x="733425" y="590550"/>
                </a:cubicBezTo>
                <a:cubicBezTo>
                  <a:pt x="755776" y="489970"/>
                  <a:pt x="731033" y="569151"/>
                  <a:pt x="752475" y="504825"/>
                </a:cubicBezTo>
                <a:cubicBezTo>
                  <a:pt x="749300" y="409575"/>
                  <a:pt x="754418" y="313685"/>
                  <a:pt x="742950" y="219075"/>
                </a:cubicBezTo>
                <a:cubicBezTo>
                  <a:pt x="741329" y="205702"/>
                  <a:pt x="721847" y="201708"/>
                  <a:pt x="714375" y="190500"/>
                </a:cubicBezTo>
                <a:cubicBezTo>
                  <a:pt x="670242" y="124301"/>
                  <a:pt x="745751" y="200795"/>
                  <a:pt x="685800" y="133350"/>
                </a:cubicBezTo>
                <a:cubicBezTo>
                  <a:pt x="667902" y="113214"/>
                  <a:pt x="647700" y="95250"/>
                  <a:pt x="628650" y="76200"/>
                </a:cubicBezTo>
                <a:cubicBezTo>
                  <a:pt x="611486" y="59036"/>
                  <a:pt x="594707" y="38521"/>
                  <a:pt x="571500" y="28575"/>
                </a:cubicBezTo>
                <a:cubicBezTo>
                  <a:pt x="559468" y="23418"/>
                  <a:pt x="545987" y="22646"/>
                  <a:pt x="533400" y="19050"/>
                </a:cubicBezTo>
                <a:cubicBezTo>
                  <a:pt x="465059" y="-476"/>
                  <a:pt x="554026" y="19365"/>
                  <a:pt x="457200" y="0"/>
                </a:cubicBezTo>
                <a:cubicBezTo>
                  <a:pt x="384175" y="3175"/>
                  <a:pt x="310737" y="1147"/>
                  <a:pt x="238125" y="9525"/>
                </a:cubicBezTo>
                <a:cubicBezTo>
                  <a:pt x="226753" y="10837"/>
                  <a:pt x="209550" y="28575"/>
                  <a:pt x="209550" y="2857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NATURAL RUBBER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692696"/>
            <a:ext cx="87704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are the elastomers which are obtained naturally.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Natural </a:t>
            </a:r>
            <a:r>
              <a:rPr lang="en-US" dirty="0"/>
              <a:t>rubber is made up of solid particles suspended in a milky white liquid (called latex) that drips from the bark of certain tropical and subtropical trees.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latex rubber is mainly found in countries like Brazil, India, Indonesia, Malaysia, and Sri Lanka.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made by the polymerization of isoprene (2 methyl-1, 3-butadiene) which has a chemical formula (C5H8)n.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124" name="Picture 4" descr="Where Does Latex Come From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363584" cy="25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412441"/>
              </p:ext>
            </p:extLst>
          </p:nvPr>
        </p:nvGraphicFramePr>
        <p:xfrm>
          <a:off x="4211960" y="4248815"/>
          <a:ext cx="4448072" cy="17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S ChemDraw Drawing" r:id="rId4" imgW="3535920" imgH="1393200" progId="ChemDraw.Document.6.0">
                  <p:embed/>
                </p:oleObj>
              </mc:Choice>
              <mc:Fallback>
                <p:oleObj name="CS ChemDraw Drawing" r:id="rId4" imgW="3535920" imgH="13932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248815"/>
                        <a:ext cx="4448072" cy="17476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8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NATURAL RUBBER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692696"/>
            <a:ext cx="8770489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In simple words, natural rubbers are made by loosely joining the monomers of isoprene (C5H8) in the form of a long tangled chain.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Thus</a:t>
            </a:r>
            <a:r>
              <a:rPr lang="en-US" dirty="0"/>
              <a:t>, natural rubber (latex) is the polymer cis-1,4-polyisoprene with a molecular weight of 100,000 to 1,000,000 </a:t>
            </a:r>
            <a:r>
              <a:rPr lang="en-US" dirty="0" err="1"/>
              <a:t>daltons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Typically</a:t>
            </a:r>
            <a:r>
              <a:rPr lang="en-US" dirty="0"/>
              <a:t>, a small percentage (up to 5% of dry mass) of other materials, such as proteins, fatty acids, resins, and inorganic materials (salts) are found in natural rubber.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07088"/>
              </p:ext>
            </p:extLst>
          </p:nvPr>
        </p:nvGraphicFramePr>
        <p:xfrm>
          <a:off x="1979712" y="3650557"/>
          <a:ext cx="5014887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S ChemDraw Drawing" r:id="rId3" imgW="3895560" imgH="1737720" progId="ChemDraw.Document.6.0">
                  <p:embed/>
                </p:oleObj>
              </mc:Choice>
              <mc:Fallback>
                <p:oleObj name="CS ChemDraw Drawing" r:id="rId3" imgW="3895560" imgH="173772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650557"/>
                        <a:ext cx="5014887" cy="223224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2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NATURAL RUBBER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692696"/>
            <a:ext cx="877048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natural rubber, there is no polar substituent. The only intermolecular forces are van der Waals’ type.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cis</a:t>
            </a:r>
            <a:r>
              <a:rPr lang="en-US" dirty="0"/>
              <a:t>-configuration gives the polymeric chain of natural rubber a coiled structure. As a result, it can be stretched by the application of a force. When the force is removed, the chain returns back to its original coiled shape.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Natural </a:t>
            </a:r>
            <a:r>
              <a:rPr lang="en-US" dirty="0"/>
              <a:t>rubber is soft and sticky. It can be used only in the temperature range 10°C-50°C.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higher temperature, it becomes soft and at low temperature, it becomes brittle. It has high water absorption capacity. It is attacked by </a:t>
            </a:r>
            <a:r>
              <a:rPr lang="en-US" dirty="0" err="1"/>
              <a:t>oxidising</a:t>
            </a:r>
            <a:r>
              <a:rPr lang="en-US" dirty="0"/>
              <a:t> agents and organic solvents. As such, it cannot be used very extensively for commercial purposes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MSEASUSlides: Muddiest Point: Bonding Slide S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9" b="59290"/>
          <a:stretch/>
        </p:blipFill>
        <p:spPr bwMode="auto">
          <a:xfrm>
            <a:off x="318661" y="4941168"/>
            <a:ext cx="8521165" cy="12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VULCANIZATION OF RUBBER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692696"/>
            <a:ext cx="8770489" cy="223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Vulcanization of rubber is a process of improvement of the rubber elasticity and strength by heating it in the presence of sulfur, which results in three-dimensional cross-linking of the chain rubber molecules (</a:t>
            </a:r>
            <a:r>
              <a:rPr lang="en-US" dirty="0" err="1"/>
              <a:t>polyisoprene</a:t>
            </a:r>
            <a:r>
              <a:rPr lang="en-US" dirty="0"/>
              <a:t>) bonded to each other by sulfur atoms</a:t>
            </a:r>
            <a:r>
              <a:rPr lang="en-US" dirty="0" smtClean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Vulcanization process was invented by Charles Goodyear in 1839.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8364"/>
            <a:ext cx="2381890" cy="33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82" y="3248233"/>
            <a:ext cx="36099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2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VULCANIZATION OF RUBBER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692696"/>
            <a:ext cx="87704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In this process, introducing -S-S- crosslinks in the structure of natural rubber by heating with </a:t>
            </a:r>
            <a:r>
              <a:rPr lang="en-US" dirty="0" err="1"/>
              <a:t>sulphur</a:t>
            </a:r>
            <a:r>
              <a:rPr lang="en-US" dirty="0"/>
              <a:t> at 110°C. </a:t>
            </a:r>
            <a:endParaRPr lang="en-US" dirty="0" smtClean="0"/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Vulcanization </a:t>
            </a:r>
            <a:r>
              <a:rPr lang="en-US" dirty="0"/>
              <a:t>is carried out by adding sulfur (3-5%) and zinc oxide to the rubber, and then heating the object at about 110 °C for about 20-30 minutes. </a:t>
            </a:r>
            <a:endParaRPr lang="en-US" dirty="0" smtClean="0"/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Zinc </a:t>
            </a:r>
            <a:r>
              <a:rPr lang="en-US" dirty="0"/>
              <a:t>oxide accelerates the rate of vulcanization. </a:t>
            </a:r>
            <a:endParaRPr lang="en-US" dirty="0" smtClean="0"/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Vulcanization </a:t>
            </a:r>
            <a:r>
              <a:rPr lang="en-US" dirty="0"/>
              <a:t>introduces </a:t>
            </a:r>
            <a:r>
              <a:rPr lang="en-US" dirty="0" err="1"/>
              <a:t>polysulphide</a:t>
            </a:r>
            <a:r>
              <a:rPr lang="en-US" dirty="0"/>
              <a:t> (-S-S-) bonds between the adjacent chains. </a:t>
            </a:r>
            <a:endParaRPr lang="en-US" dirty="0" smtClean="0"/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crosslinks tend to limit the motion of chains relative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3317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VULCANIZATION OF RUBBER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809320"/>
            <a:ext cx="5616624" cy="58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POLYSTYRENE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1340768"/>
            <a:ext cx="8770489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Polystyrene is prepared by free radical polymerization of styrene in presence of benzoyl peroxide.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764704"/>
            <a:ext cx="178571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Preparation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93" y="2852936"/>
            <a:ext cx="4876101" cy="21425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65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POLYSTYRENE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1268760"/>
            <a:ext cx="8770489" cy="555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Medically </a:t>
            </a:r>
            <a:r>
              <a:rPr lang="en-US" dirty="0"/>
              <a:t>it is used for sterilizing test tubes, diagnostic components, and other medical devices.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used to manufacture car parts which include knobs, instrument panels, sound dampening foam, etc.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Polystyrene </a:t>
            </a:r>
            <a:r>
              <a:rPr lang="en-US" dirty="0"/>
              <a:t>food service packaging keeps the food fresh for a longer period of time and is less expensive than alternatives.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used in packaging consumer goods such as DVD cases, egg cartons, to protect against spoilage or damage.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provides thermal insulation and is used in refrigerators, freezers, etc.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Used </a:t>
            </a:r>
            <a:r>
              <a:rPr lang="en-US" dirty="0"/>
              <a:t>in housing in all IT equipment such as Television, computer,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000" y="764704"/>
            <a:ext cx="1785712" cy="5029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876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05" y="2753698"/>
            <a:ext cx="878497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17145" indent="457200" algn="just">
              <a:lnSpc>
                <a:spcPct val="200000"/>
              </a:lnSpc>
            </a:pPr>
            <a:r>
              <a:rPr lang="en-US" dirty="0" smtClean="0">
                <a:ea typeface="Calibri"/>
                <a:cs typeface="Times New Roman"/>
              </a:rPr>
              <a:t>Polymers </a:t>
            </a:r>
            <a:r>
              <a:rPr lang="en-US" dirty="0">
                <a:ea typeface="Calibri"/>
                <a:cs typeface="Times New Roman"/>
              </a:rPr>
              <a:t>may be naturally found in plants and animals (natural polymers) or may be man-made (synthetic polymers).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99" y="908720"/>
            <a:ext cx="1399422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Definition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242" y="1556792"/>
            <a:ext cx="87704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17145" lvl="0" indent="457200" algn="just">
              <a:lnSpc>
                <a:spcPct val="200000"/>
              </a:lnSpc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Polymers are long chain, very large molecules or macromolecules, composed of many repeating subunits (small molecules) called monomers.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4027"/>
            <a:ext cx="274917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10" y="4552775"/>
            <a:ext cx="487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1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UREA – FORMALDEHYDE (UF) RESIN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1340768"/>
            <a:ext cx="8770489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Urea – formaldehyde resin is prepared by condensation polymerization of urea with formaldehyde.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764704"/>
            <a:ext cx="178571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Preparation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3093"/>
            <a:ext cx="7056784" cy="3644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653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UREA – FORMALDEHYDE (UF) RESIN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000" y="1253073"/>
            <a:ext cx="87704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Urea </a:t>
            </a:r>
            <a:r>
              <a:rPr lang="en-US" dirty="0"/>
              <a:t>formaldehyde resin is the very common polymer and is mostly used in textiles, paper, wrinkle resistant fabrics, cotton blends, rayon, and also used to glue wood together.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Urea </a:t>
            </a:r>
            <a:r>
              <a:rPr lang="en-US" dirty="0"/>
              <a:t>formaldehyde resin is mostly used when producing electrical appliances casing also desk lamps 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widely chosen as an adhesive because of its property of high reactivity, </a:t>
            </a:r>
            <a:r>
              <a:rPr lang="en-US" dirty="0" err="1"/>
              <a:t>wonderfull</a:t>
            </a:r>
            <a:r>
              <a:rPr lang="en-US" dirty="0"/>
              <a:t> performance  and  low price.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Urea </a:t>
            </a:r>
            <a:r>
              <a:rPr lang="en-US" dirty="0"/>
              <a:t>formaldehyde resin is used in tires manufacturing from automobile industry in order to improve the bonding of </a:t>
            </a:r>
            <a:r>
              <a:rPr lang="en-US" dirty="0" smtClean="0"/>
              <a:t>rubber.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Urea </a:t>
            </a:r>
            <a:r>
              <a:rPr lang="en-US" dirty="0"/>
              <a:t>formaldehyde resin is also used in agricultural field as a source of nitrogen fertilizer.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000" y="764704"/>
            <a:ext cx="1785712" cy="5029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750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TEFLON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1340768"/>
            <a:ext cx="8770489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Teflon is prepared by polymerization of </a:t>
            </a:r>
            <a:r>
              <a:rPr lang="en-US" dirty="0" err="1"/>
              <a:t>tetrafluoroethylene</a:t>
            </a:r>
            <a:r>
              <a:rPr lang="en-US" dirty="0"/>
              <a:t> (monomer) under pressure in stainless steel autoclaves with free radical initiators such as ammonium </a:t>
            </a:r>
            <a:r>
              <a:rPr lang="en-US" dirty="0" err="1"/>
              <a:t>persulfate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000" y="764704"/>
            <a:ext cx="178571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Preparation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6" y="2938462"/>
            <a:ext cx="5105595" cy="1282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652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TEFLON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000" y="1268760"/>
            <a:ext cx="8770489" cy="500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nonstick property of </a:t>
            </a:r>
            <a:r>
              <a:rPr lang="en-US" dirty="0" err="1"/>
              <a:t>teflon</a:t>
            </a:r>
            <a:r>
              <a:rPr lang="en-US" dirty="0"/>
              <a:t> has been used in the manufacture of </a:t>
            </a:r>
            <a:r>
              <a:rPr lang="en-US" dirty="0" err="1"/>
              <a:t>cookwares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extremely low friction of </a:t>
            </a:r>
            <a:r>
              <a:rPr lang="en-US" dirty="0" err="1"/>
              <a:t>teflon</a:t>
            </a:r>
            <a:r>
              <a:rPr lang="en-US" dirty="0"/>
              <a:t> makes it ideal for making machine parts, such as gears, bearings, pipe linings, joints and slide plates.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nonstick property of </a:t>
            </a:r>
            <a:r>
              <a:rPr lang="en-US" dirty="0" err="1"/>
              <a:t>teflon</a:t>
            </a:r>
            <a:r>
              <a:rPr lang="en-US" dirty="0"/>
              <a:t> is also used in fabrics and carpets for improving their stain-resistant qualities.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Teflon </a:t>
            </a:r>
            <a:r>
              <a:rPr lang="en-US" dirty="0"/>
              <a:t>has excellent dielectric properties, especially at high radio frequencies. This property is useful for its use as an insulator in cables and connector assemblies.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chemical inertness of </a:t>
            </a:r>
            <a:r>
              <a:rPr lang="en-US" dirty="0" err="1"/>
              <a:t>teflon</a:t>
            </a:r>
            <a:r>
              <a:rPr lang="en-US" dirty="0"/>
              <a:t> makes it apt for making artificial body parts.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Teflon </a:t>
            </a:r>
            <a:r>
              <a:rPr lang="en-US" dirty="0"/>
              <a:t>is used to coat specific types of hardened armor-piercing bullets.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000" y="764704"/>
            <a:ext cx="1785712" cy="5029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5047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BUNA-S-RUBBER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000" y="1340768"/>
            <a:ext cx="8770489" cy="223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Buna-S-rubber is a random co-polymer formed by the emulsion polymerization of a mixture of 1:3 butadiene and styrene in the presence of peroxide catalyst at 5 °C and therefore the product is called as cold rubber. </a:t>
            </a:r>
            <a:r>
              <a:rPr lang="en-US" dirty="0" smtClean="0"/>
              <a:t>The </a:t>
            </a:r>
            <a:r>
              <a:rPr lang="en-US" dirty="0"/>
              <a:t>rubber obtained is also called Styrene butadiene rubber (</a:t>
            </a:r>
            <a:r>
              <a:rPr lang="en-US" dirty="0" err="1"/>
              <a:t>buna</a:t>
            </a:r>
            <a:r>
              <a:rPr lang="en-US" dirty="0"/>
              <a:t>-S-rubber or SBR).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0" y="764704"/>
            <a:ext cx="1785712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Preparation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53" y="3533147"/>
            <a:ext cx="4291096" cy="3300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58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FEA3C-0FD4-4A56-8428-BAC436898742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BUNA-S-RUBBER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000" y="1268760"/>
            <a:ext cx="8770489" cy="333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large amount of SBR is produced in latex form as a rubbery adhesive for use in applications such as carpet backing.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used for the manufacture of passenger car </a:t>
            </a:r>
            <a:r>
              <a:rPr lang="en-US" dirty="0" err="1"/>
              <a:t>tyres</a:t>
            </a:r>
            <a:r>
              <a:rPr lang="en-US" dirty="0"/>
              <a:t> and treads, motor cycle and scooter </a:t>
            </a:r>
            <a:r>
              <a:rPr lang="en-US" dirty="0" err="1"/>
              <a:t>tyres</a:t>
            </a:r>
            <a:r>
              <a:rPr lang="en-US" dirty="0"/>
              <a:t>, cycle </a:t>
            </a:r>
            <a:r>
              <a:rPr lang="en-US" dirty="0" err="1"/>
              <a:t>tyres</a:t>
            </a:r>
            <a:r>
              <a:rPr lang="en-US" dirty="0"/>
              <a:t> and tubes.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SBR </a:t>
            </a:r>
            <a:r>
              <a:rPr lang="en-US" dirty="0"/>
              <a:t>is also used for the manufacture of conveyor belts, foot-wares, shoe soles, hoses and electrical insulation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4000" y="764704"/>
            <a:ext cx="1785712" cy="5029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0271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51520" y="187351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References</a:t>
            </a:r>
          </a:p>
          <a:p>
            <a:pPr marL="457200" lvl="0" indent="-457200" algn="just">
              <a:lnSpc>
                <a:spcPct val="200000"/>
              </a:lnSpc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V</a:t>
            </a:r>
            <a:r>
              <a:rPr lang="en-US" sz="2000" dirty="0">
                <a:latin typeface="Comic Sans MS" pitchFamily="66" charset="0"/>
              </a:rPr>
              <a:t>. R. </a:t>
            </a:r>
            <a:r>
              <a:rPr lang="en-US" sz="2000" dirty="0" err="1">
                <a:latin typeface="Comic Sans MS" pitchFamily="66" charset="0"/>
              </a:rPr>
              <a:t>Gowrikar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N.V.Viswanathan</a:t>
            </a:r>
            <a:r>
              <a:rPr lang="en-US" sz="2000" dirty="0">
                <a:latin typeface="Comic Sans MS" pitchFamily="66" charset="0"/>
              </a:rPr>
              <a:t> : Polymer Science- Wiley Eastern </a:t>
            </a:r>
            <a:r>
              <a:rPr lang="en-US" sz="2000" dirty="0" smtClean="0">
                <a:latin typeface="Comic Sans MS" pitchFamily="66" charset="0"/>
              </a:rPr>
              <a:t>Limited, New Delhi</a:t>
            </a:r>
            <a:r>
              <a:rPr lang="en-US" sz="2000" dirty="0">
                <a:latin typeface="Comic Sans MS" pitchFamily="66" charset="0"/>
              </a:rPr>
              <a:t>. 1986.</a:t>
            </a:r>
          </a:p>
          <a:p>
            <a:pPr marL="457200" lvl="0" indent="-457200" algn="just">
              <a:lnSpc>
                <a:spcPct val="200000"/>
              </a:lnSpc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R.B</a:t>
            </a:r>
            <a:r>
              <a:rPr lang="en-US" sz="2000" dirty="0">
                <a:latin typeface="Comic Sans MS" pitchFamily="66" charset="0"/>
              </a:rPr>
              <a:t>. Seymour, Introduction to Polymer Chemistry, MC Craw Hill, New </a:t>
            </a:r>
            <a:r>
              <a:rPr lang="en-US" sz="2000" dirty="0" smtClean="0">
                <a:latin typeface="Comic Sans MS" pitchFamily="66" charset="0"/>
              </a:rPr>
              <a:t>York. 1971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29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440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9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66068"/>
            <a:ext cx="4608512" cy="41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POLYMERIZATION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54610"/>
            <a:ext cx="223224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Latex </a:t>
            </a:r>
            <a:r>
              <a:rPr lang="en-US" dirty="0">
                <a:ea typeface="Calibri"/>
                <a:cs typeface="Times New Roman"/>
              </a:rPr>
              <a:t>(rubber)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Starch 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Cellulose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Silk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Wool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DNA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Proteins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3" y="116632"/>
            <a:ext cx="87849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832937"/>
            <a:ext cx="1218282" cy="5078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algn="just">
              <a:lnSpc>
                <a:spcPct val="150000"/>
              </a:lnSpc>
            </a:pPr>
            <a:r>
              <a:rPr lang="en-US" b="1" dirty="0">
                <a:latin typeface="Comic Sans MS"/>
                <a:ea typeface="Calibri"/>
                <a:cs typeface="Times New Roman"/>
              </a:rPr>
              <a:t>Examples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2761" y="2354610"/>
            <a:ext cx="4053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Low-density </a:t>
            </a:r>
            <a:r>
              <a:rPr lang="en-US" dirty="0">
                <a:ea typeface="Calibri"/>
                <a:cs typeface="Times New Roman"/>
              </a:rPr>
              <a:t>polyethylene (LDPE)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High-density polyethylene (HDPE)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Polypropylene (PP)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Polyvinyl chloride (PVC)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Polystyrene (PS)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Nylon 6,6.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Teflon (</a:t>
            </a:r>
            <a:r>
              <a:rPr lang="en-US" dirty="0" err="1">
                <a:ea typeface="Calibri"/>
                <a:cs typeface="Times New Roman"/>
              </a:rPr>
              <a:t>Polytetrafluoroethylene</a:t>
            </a:r>
            <a:r>
              <a:rPr lang="en-US" dirty="0">
                <a:ea typeface="Calibri"/>
                <a:cs typeface="Times New Roman"/>
              </a:rPr>
              <a:t>)</a:t>
            </a:r>
          </a:p>
          <a:p>
            <a:pPr marL="342900" marR="1714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Thermoplastic polyurethanes (TPU)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1556792"/>
            <a:ext cx="2115964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Natural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2761" y="1556791"/>
            <a:ext cx="234198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Synthetic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1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01" y="13705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457200" algn="just">
              <a:lnSpc>
                <a:spcPct val="150000"/>
              </a:lnSpc>
            </a:pPr>
            <a:r>
              <a:rPr lang="en-US" dirty="0" smtClean="0">
                <a:ea typeface="Calibri"/>
                <a:cs typeface="Times New Roman"/>
              </a:rPr>
              <a:t>There </a:t>
            </a:r>
            <a:r>
              <a:rPr lang="en-US" dirty="0">
                <a:ea typeface="Calibri"/>
                <a:cs typeface="Times New Roman"/>
              </a:rPr>
              <a:t>are three types of classification under this category, namely, Natural, Synthetic, and Semi-synthetic Polymers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I. Classification based on the Source of Availability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216" y="5530006"/>
            <a:ext cx="2392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 smtClean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Nylon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6,6, polyvinyl chloride (PVC) and Teflon.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496" y="2483019"/>
            <a:ext cx="2115964" cy="5078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Natural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060" y="2990850"/>
            <a:ext cx="2443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They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occur naturally and are found in plants and animals.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101" y="3985380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563" y="4493211"/>
            <a:ext cx="2443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 err="1" smtClean="0">
                <a:solidFill>
                  <a:prstClr val="black"/>
                </a:solidFill>
                <a:ea typeface="Calibri"/>
                <a:cs typeface="Times New Roman"/>
              </a:rPr>
              <a:t>Proteins,starch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, cellulose and rubber.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7824" y="2483020"/>
            <a:ext cx="2956915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Semi-synthetic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7" y="2990851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They are derived from naturally occurring polymers and undergo further chemical modification.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6977" y="3951654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6977" y="4461904"/>
            <a:ext cx="295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Cellulose nitrate and cellulose acetate.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6216" y="2483020"/>
            <a:ext cx="2341988" cy="5078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Synthetic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1386" y="2990850"/>
            <a:ext cx="24536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These are man-made polymers. Plastic is the most common and widely used synthetic polymer. It is used in industries and various dairy products.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16216" y="5022175"/>
            <a:ext cx="110607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01" y="13705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457200" algn="just">
              <a:lnSpc>
                <a:spcPct val="150000"/>
              </a:lnSpc>
            </a:pPr>
            <a:r>
              <a:rPr lang="en-US" dirty="0" smtClean="0">
                <a:ea typeface="Calibri"/>
                <a:cs typeface="Times New Roman"/>
              </a:rPr>
              <a:t>There </a:t>
            </a:r>
            <a:r>
              <a:rPr lang="en-US" dirty="0">
                <a:ea typeface="Calibri"/>
                <a:cs typeface="Times New Roman"/>
              </a:rPr>
              <a:t>are three types of classification under this category, namely, </a:t>
            </a:r>
            <a:r>
              <a:rPr lang="en-US" dirty="0" smtClean="0">
                <a:ea typeface="Calibri"/>
                <a:cs typeface="Times New Roman"/>
              </a:rPr>
              <a:t>Linear, Branched-chain, </a:t>
            </a:r>
            <a:r>
              <a:rPr lang="en-US" dirty="0">
                <a:ea typeface="Calibri"/>
                <a:cs typeface="Times New Roman"/>
              </a:rPr>
              <a:t>and </a:t>
            </a:r>
            <a:r>
              <a:rPr lang="en-US" dirty="0" smtClean="0">
                <a:ea typeface="Calibri"/>
                <a:cs typeface="Times New Roman"/>
              </a:rPr>
              <a:t>Cross-linked </a:t>
            </a:r>
            <a:r>
              <a:rPr lang="en-US" dirty="0">
                <a:ea typeface="Calibri"/>
                <a:cs typeface="Times New Roman"/>
              </a:rPr>
              <a:t>Polymers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II. Classification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based on the Structure of the Monomer Chain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217" y="553000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ctr"/>
            <a:r>
              <a:rPr lang="en-US" dirty="0" smtClean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Bakelite and melamine.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853" y="2483019"/>
            <a:ext cx="1949252" cy="5078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Linear </a:t>
            </a: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060" y="2990850"/>
            <a:ext cx="2443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 structure of polymers containing long and straight chains fall into this category.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853" y="4188829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854" y="4816376"/>
            <a:ext cx="1838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ctr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Polyvinyl chloride (PVC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2483020"/>
            <a:ext cx="3096344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Branched-chain </a:t>
            </a: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2971801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When linear chains of a polymer form branches, then, such polymers are categorized as branched chain polymers.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0953" y="4172130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800" y="4679961"/>
            <a:ext cx="295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ctr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Low-density polyethylene (LDPE)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63130" y="2483020"/>
            <a:ext cx="2648161" cy="5078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Cross-linked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3130" y="2990850"/>
            <a:ext cx="2648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They are composed of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bi-functional and tri-functional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monomers. They have a stronger covalent bond in comparison to other linear polymers.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6216" y="5022175"/>
            <a:ext cx="110607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9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2" y="1844824"/>
            <a:ext cx="756909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II. Classification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based on the Structure of the Monomer Chain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2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01" y="13705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457200" algn="just">
              <a:lnSpc>
                <a:spcPct val="150000"/>
              </a:lnSpc>
            </a:pPr>
            <a:r>
              <a:rPr lang="en-US" dirty="0" smtClean="0">
                <a:ea typeface="Calibri"/>
                <a:cs typeface="Times New Roman"/>
              </a:rPr>
              <a:t>There </a:t>
            </a:r>
            <a:r>
              <a:rPr lang="en-US" dirty="0">
                <a:ea typeface="Calibri"/>
                <a:cs typeface="Times New Roman"/>
              </a:rPr>
              <a:t>are </a:t>
            </a:r>
            <a:r>
              <a:rPr lang="en-US" dirty="0" smtClean="0">
                <a:ea typeface="Calibri"/>
                <a:cs typeface="Times New Roman"/>
              </a:rPr>
              <a:t>two </a:t>
            </a:r>
            <a:r>
              <a:rPr lang="en-US" dirty="0">
                <a:ea typeface="Calibri"/>
                <a:cs typeface="Times New Roman"/>
              </a:rPr>
              <a:t>types of classification under this category, namely, </a:t>
            </a:r>
            <a:r>
              <a:rPr lang="en-US" dirty="0" smtClean="0">
                <a:ea typeface="Calibri"/>
                <a:cs typeface="Times New Roman"/>
              </a:rPr>
              <a:t>Addition </a:t>
            </a:r>
            <a:r>
              <a:rPr lang="en-US" dirty="0">
                <a:ea typeface="Calibri"/>
                <a:cs typeface="Times New Roman"/>
              </a:rPr>
              <a:t>and </a:t>
            </a:r>
            <a:r>
              <a:rPr lang="en-US" dirty="0" smtClean="0">
                <a:ea typeface="Calibri"/>
                <a:cs typeface="Times New Roman"/>
              </a:rPr>
              <a:t>Condensation </a:t>
            </a:r>
            <a:r>
              <a:rPr lang="en-US" dirty="0">
                <a:ea typeface="Calibri"/>
                <a:cs typeface="Times New Roman"/>
              </a:rPr>
              <a:t>Polymers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1" y="836712"/>
            <a:ext cx="878038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17145" lvl="0">
              <a:lnSpc>
                <a:spcPct val="150000"/>
              </a:lnSpc>
              <a:buSzPts val="1200"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III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based on Polymerization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2422" y="2504565"/>
            <a:ext cx="2289088" cy="4642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Addition Polymers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131444"/>
            <a:ext cx="309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An addition polymer is a polymer that forms by simple linking of monomers without the elimination of any small molecules.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0438" y="4646078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1888" y="5326292"/>
            <a:ext cx="277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Teflon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 and </a:t>
            </a:r>
          </a:p>
          <a:p>
            <a:pPr marR="17145" lvl="0" algn="just"/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polyvinyl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chloride (PVC)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28715" y="2483020"/>
            <a:ext cx="2803725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Condensation Polymers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2" y="3140968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just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Condensation polymers are formed by the reaction of bi- or </a:t>
            </a:r>
            <a:r>
              <a:rPr lang="en-US" dirty="0" err="1">
                <a:solidFill>
                  <a:prstClr val="black"/>
                </a:solidFill>
                <a:ea typeface="Calibri"/>
                <a:cs typeface="Times New Roman"/>
              </a:rPr>
              <a:t>polyfunctional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molecules, with the elimination of some small molecules (such as water) as a by-product.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7265" y="4663939"/>
            <a:ext cx="1170192" cy="5078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</a:t>
            </a:r>
            <a:r>
              <a:rPr lang="en-US" i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8715" y="5281257"/>
            <a:ext cx="2956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lvl="0" algn="ctr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Nylon -6, 6 and polyesters.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9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2066</Words>
  <Application>Microsoft Office PowerPoint</Application>
  <PresentationFormat>On-screen Show (4:3)</PresentationFormat>
  <Paragraphs>257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Characterization of DNA targeting Micro/Nanocrystalline materials for drug delivery system</dc:title>
  <dc:creator>M.P. KESAVAN</dc:creator>
  <cp:lastModifiedBy>ADMIN</cp:lastModifiedBy>
  <cp:revision>657</cp:revision>
  <dcterms:created xsi:type="dcterms:W3CDTF">2016-12-03T12:49:08Z</dcterms:created>
  <dcterms:modified xsi:type="dcterms:W3CDTF">2021-01-26T13:49:16Z</dcterms:modified>
</cp:coreProperties>
</file>