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.jpe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1919E-7B8A-4A89-B2BF-B3F87E5C13C7}" type="datetimeFigureOut">
              <a:rPr lang="en-US" smtClean="0"/>
              <a:pPr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C0F7E-3F1E-4BD2-BADE-1B3656266C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0668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sz="6700" b="1" dirty="0" smtClean="0">
                <a:solidFill>
                  <a:srgbClr val="FF0000"/>
                </a:solidFill>
              </a:rPr>
              <a:t>FURAN           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Class: II </a:t>
            </a:r>
            <a:r>
              <a:rPr lang="en-US" sz="3100" smtClean="0">
                <a:solidFill>
                  <a:srgbClr val="FF0000"/>
                </a:solidFill>
              </a:rPr>
              <a:t>B. Sc</a:t>
            </a:r>
            <a:r>
              <a:rPr lang="en-US" sz="3100" dirty="0" smtClean="0">
                <a:solidFill>
                  <a:srgbClr val="FF0000"/>
                </a:solidFill>
              </a:rPr>
              <a:t>., </a:t>
            </a:r>
            <a:r>
              <a:rPr lang="en-US" sz="3100" dirty="0" smtClean="0">
                <a:solidFill>
                  <a:srgbClr val="FF0000"/>
                </a:solidFill>
              </a:rPr>
              <a:t>Zoology</a:t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IN" sz="3100" dirty="0" smtClean="0"/>
              <a:t> Sub: </a:t>
            </a:r>
            <a:r>
              <a:rPr lang="en-US" sz="3100" dirty="0" smtClean="0"/>
              <a:t>Organic and Physical Chemistry</a:t>
            </a:r>
            <a:br>
              <a:rPr lang="en-US" sz="3100" dirty="0" smtClean="0"/>
            </a:br>
            <a:r>
              <a:rPr lang="en-US" sz="3100" dirty="0" smtClean="0"/>
              <a:t>Sub Code: 17UCHA41 </a:t>
            </a:r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6670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n w="1905"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Dr. S. SIVAKUMAR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Assistant Professor</a:t>
            </a:r>
          </a:p>
          <a:p>
            <a:r>
              <a:rPr 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PG Department of Chemistry</a:t>
            </a:r>
          </a:p>
          <a:p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Hajee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Karutha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Rowther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Howdia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College,</a:t>
            </a:r>
          </a:p>
          <a:p>
            <a:r>
              <a:rPr lang="en-US" b="1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Uthamapalayam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itchFamily="34" charset="0"/>
              </a:rPr>
              <a:t> - 625 533.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iv) Friedel – Crafts reaction</a:t>
            </a:r>
          </a:p>
          <a:p>
            <a:pPr>
              <a:buNone/>
            </a:pPr>
            <a:r>
              <a:rPr lang="en-US" dirty="0" smtClean="0"/>
              <a:t>Furan can be acetylated with acetic anhydride in the presence of BF</a:t>
            </a:r>
            <a:r>
              <a:rPr lang="en-US" baseline="-25000" dirty="0" smtClean="0"/>
              <a:t>3</a:t>
            </a:r>
            <a:r>
              <a:rPr lang="en-US" dirty="0" smtClean="0"/>
              <a:t> in ether solution at 0</a:t>
            </a:r>
            <a:r>
              <a:rPr lang="en-US" baseline="30000" dirty="0" smtClean="0"/>
              <a:t>0</a:t>
            </a:r>
            <a:r>
              <a:rPr lang="en-US" dirty="0" smtClean="0"/>
              <a:t>C.  </a:t>
            </a:r>
          </a:p>
          <a:p>
            <a:endParaRPr lang="en-US" dirty="0"/>
          </a:p>
        </p:txBody>
      </p:sp>
      <p:graphicFrame>
        <p:nvGraphicFramePr>
          <p:cNvPr id="8194" name="Object 2" descr="Parchment"/>
          <p:cNvGraphicFramePr>
            <a:graphicFrameLocks noChangeAspect="1"/>
          </p:cNvGraphicFramePr>
          <p:nvPr/>
        </p:nvGraphicFramePr>
        <p:xfrm>
          <a:off x="685800" y="3657600"/>
          <a:ext cx="7391400" cy="2438400"/>
        </p:xfrm>
        <a:graphic>
          <a:graphicData uri="http://schemas.openxmlformats.org/presentationml/2006/ole">
            <p:oleObj spid="_x0000_s8194" name="CS ChemDraw Drawing" r:id="rId3" imgW="3534840" imgH="1047960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36219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v) Formation of </a:t>
            </a:r>
            <a:r>
              <a:rPr lang="en-US" dirty="0" err="1" smtClean="0"/>
              <a:t>organolithium</a:t>
            </a:r>
            <a:r>
              <a:rPr lang="en-US" dirty="0" smtClean="0"/>
              <a:t> compounds</a:t>
            </a:r>
          </a:p>
          <a:p>
            <a:pPr>
              <a:buNone/>
            </a:pPr>
            <a:r>
              <a:rPr lang="en-US" dirty="0" smtClean="0"/>
              <a:t>    Furan reacts with butyl lithium to form 2 – furan lithium</a:t>
            </a:r>
          </a:p>
          <a:p>
            <a:endParaRPr lang="en-US" dirty="0"/>
          </a:p>
        </p:txBody>
      </p:sp>
      <p:graphicFrame>
        <p:nvGraphicFramePr>
          <p:cNvPr id="9219" name="Object 3" descr="Parchment"/>
          <p:cNvGraphicFramePr>
            <a:graphicFrameLocks noChangeAspect="1"/>
          </p:cNvGraphicFramePr>
          <p:nvPr/>
        </p:nvGraphicFramePr>
        <p:xfrm>
          <a:off x="685800" y="4038600"/>
          <a:ext cx="7696200" cy="2362201"/>
        </p:xfrm>
        <a:graphic>
          <a:graphicData uri="http://schemas.openxmlformats.org/presentationml/2006/ole">
            <p:oleObj spid="_x0000_s9219" name="CS ChemDraw Drawing" r:id="rId3" imgW="3532176" imgH="1055710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Gattermann</a:t>
            </a:r>
            <a:r>
              <a:rPr lang="en-US" dirty="0" smtClean="0"/>
              <a:t> – Koch reaction</a:t>
            </a:r>
          </a:p>
          <a:p>
            <a:r>
              <a:rPr lang="en-US" dirty="0" smtClean="0"/>
              <a:t>Furan when treated with a mixture of hydrogen cyanide and hydrogen chloride in the presence of anhydrous ZnCl</a:t>
            </a:r>
            <a:r>
              <a:rPr lang="en-US" baseline="-25000" dirty="0" smtClean="0"/>
              <a:t>2</a:t>
            </a:r>
            <a:r>
              <a:rPr lang="en-US" dirty="0" smtClean="0"/>
              <a:t> yields furfural.</a:t>
            </a:r>
          </a:p>
          <a:p>
            <a:endParaRPr lang="en-US" dirty="0"/>
          </a:p>
        </p:txBody>
      </p:sp>
      <p:graphicFrame>
        <p:nvGraphicFramePr>
          <p:cNvPr id="10243" name="Object 3" descr="Parchment"/>
          <p:cNvGraphicFramePr>
            <a:graphicFrameLocks noChangeAspect="1"/>
          </p:cNvGraphicFramePr>
          <p:nvPr/>
        </p:nvGraphicFramePr>
        <p:xfrm>
          <a:off x="762000" y="3810000"/>
          <a:ext cx="7772400" cy="2514600"/>
        </p:xfrm>
        <a:graphic>
          <a:graphicData uri="http://schemas.openxmlformats.org/presentationml/2006/ole">
            <p:oleObj spid="_x0000_s10243" name="CS ChemDraw Drawing" r:id="rId3" imgW="4491006" imgH="1069477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7200" dirty="0" smtClean="0">
                <a:solidFill>
                  <a:srgbClr val="FF0000"/>
                </a:solidFill>
              </a:rPr>
              <a:t>THANK YOU</a:t>
            </a:r>
          </a:p>
          <a:p>
            <a:endParaRPr lang="en-US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Preparation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   Preparation</a:t>
            </a:r>
          </a:p>
          <a:p>
            <a:r>
              <a:rPr lang="en-US" smtClean="0"/>
              <a:t>    Furan is prepared by the dry distillation of mucic acid and heating the product (furoic acid).</a:t>
            </a:r>
          </a:p>
          <a:p>
            <a:endParaRPr lang="en-US" dirty="0"/>
          </a:p>
        </p:txBody>
      </p:sp>
      <p:graphicFrame>
        <p:nvGraphicFramePr>
          <p:cNvPr id="1027" name="Object 3" descr="Parchment"/>
          <p:cNvGraphicFramePr>
            <a:graphicFrameLocks noChangeAspect="1"/>
          </p:cNvGraphicFramePr>
          <p:nvPr/>
        </p:nvGraphicFramePr>
        <p:xfrm>
          <a:off x="7391400" y="304800"/>
          <a:ext cx="1066800" cy="914400"/>
        </p:xfrm>
        <a:graphic>
          <a:graphicData uri="http://schemas.openxmlformats.org/presentationml/2006/ole">
            <p:oleObj spid="_x0000_s1026" name="CS ChemDraw Drawing" r:id="rId3" imgW="828718" imgH="865137" progId="ACD.ChemSketchCDX">
              <p:embed/>
            </p:oleObj>
          </a:graphicData>
        </a:graphic>
      </p:graphicFrame>
      <p:graphicFrame>
        <p:nvGraphicFramePr>
          <p:cNvPr id="1029" name="Object 5" descr="Parchment"/>
          <p:cNvGraphicFramePr>
            <a:graphicFrameLocks noChangeAspect="1"/>
          </p:cNvGraphicFramePr>
          <p:nvPr/>
        </p:nvGraphicFramePr>
        <p:xfrm>
          <a:off x="609600" y="3810000"/>
          <a:ext cx="7924800" cy="2286000"/>
        </p:xfrm>
        <a:graphic>
          <a:graphicData uri="http://schemas.openxmlformats.org/presentationml/2006/ole">
            <p:oleObj spid="_x0000_s1027" name="CS ChemDraw Drawing" r:id="rId4" imgW="4394907" imgH="1176101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/>
                <a:ea typeface="Times New Roman"/>
                <a:cs typeface="Times New Roman"/>
              </a:rPr>
              <a:t>Preparation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6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Manufacture</a:t>
            </a:r>
          </a:p>
          <a:p>
            <a:pPr>
              <a:buNone/>
            </a:pPr>
            <a:r>
              <a:rPr lang="en-US" dirty="0" smtClean="0"/>
              <a:t>    Furan is prepared on a large scale by the catalytic </a:t>
            </a:r>
            <a:r>
              <a:rPr lang="en-US" dirty="0" err="1" smtClean="0"/>
              <a:t>decarbonylation</a:t>
            </a:r>
            <a:r>
              <a:rPr lang="en-US" dirty="0" smtClean="0"/>
              <a:t> of furfural in steam in the presence of calcium oxide catalyst.</a:t>
            </a:r>
          </a:p>
          <a:p>
            <a:endParaRPr lang="en-US" dirty="0"/>
          </a:p>
        </p:txBody>
      </p:sp>
      <p:graphicFrame>
        <p:nvGraphicFramePr>
          <p:cNvPr id="2050" name="Object 2" descr="Parchment"/>
          <p:cNvGraphicFramePr>
            <a:graphicFrameLocks noChangeAspect="1"/>
          </p:cNvGraphicFramePr>
          <p:nvPr/>
        </p:nvGraphicFramePr>
        <p:xfrm>
          <a:off x="914400" y="4191000"/>
          <a:ext cx="7467600" cy="1752600"/>
        </p:xfrm>
        <a:graphic>
          <a:graphicData uri="http://schemas.openxmlformats.org/presentationml/2006/ole">
            <p:oleObj spid="_x0000_s2050" name="CS ChemDraw Drawing" r:id="rId3" imgW="3628275" imgH="1025478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657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Furan behaves both as a </a:t>
            </a:r>
            <a:r>
              <a:rPr lang="en-US" dirty="0" err="1" smtClean="0"/>
              <a:t>diene</a:t>
            </a:r>
            <a:r>
              <a:rPr lang="en-US" dirty="0" smtClean="0"/>
              <a:t> and as an aromatic compound.</a:t>
            </a:r>
          </a:p>
          <a:p>
            <a:endParaRPr lang="en-US" dirty="0" smtClean="0"/>
          </a:p>
          <a:p>
            <a:r>
              <a:rPr lang="en-US" dirty="0" smtClean="0"/>
              <a:t>However, the aromatic character dominates.</a:t>
            </a:r>
          </a:p>
          <a:p>
            <a:endParaRPr lang="en-US" dirty="0" smtClean="0"/>
          </a:p>
          <a:p>
            <a:r>
              <a:rPr lang="en-US" dirty="0" smtClean="0"/>
              <a:t>Thus, furan undergoes addition and substitution reactions.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1. Addition reactions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) Hydrogenation</a:t>
            </a:r>
          </a:p>
          <a:p>
            <a:pPr>
              <a:buNone/>
            </a:pPr>
            <a:r>
              <a:rPr lang="en-US" dirty="0" smtClean="0"/>
              <a:t>   Furan is catalytically reduced to </a:t>
            </a:r>
            <a:r>
              <a:rPr lang="en-US" dirty="0" err="1" smtClean="0"/>
              <a:t>tetrahydrofuran</a:t>
            </a:r>
            <a:r>
              <a:rPr lang="en-US" dirty="0" smtClean="0"/>
              <a:t> (THF).</a:t>
            </a:r>
          </a:p>
          <a:p>
            <a:endParaRPr lang="en-US" dirty="0"/>
          </a:p>
        </p:txBody>
      </p:sp>
      <p:graphicFrame>
        <p:nvGraphicFramePr>
          <p:cNvPr id="3074" name="Object 2" descr="Parchment"/>
          <p:cNvGraphicFramePr>
            <a:graphicFrameLocks noChangeAspect="1"/>
          </p:cNvGraphicFramePr>
          <p:nvPr/>
        </p:nvGraphicFramePr>
        <p:xfrm>
          <a:off x="762000" y="3733800"/>
          <a:ext cx="7696200" cy="2286000"/>
        </p:xfrm>
        <a:graphic>
          <a:graphicData uri="http://schemas.openxmlformats.org/presentationml/2006/ole">
            <p:oleObj spid="_x0000_s3074" name="CS ChemDraw Drawing" r:id="rId4" imgW="2979067" imgH="1025478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ii) Diels – Alder reaction</a:t>
            </a:r>
          </a:p>
          <a:p>
            <a:pPr>
              <a:buNone/>
            </a:pPr>
            <a:r>
              <a:rPr lang="en-US" dirty="0" smtClean="0"/>
              <a:t>     Furan behaves as a </a:t>
            </a:r>
            <a:r>
              <a:rPr lang="en-US" dirty="0" err="1" smtClean="0"/>
              <a:t>diene</a:t>
            </a:r>
            <a:r>
              <a:rPr lang="en-US" dirty="0" smtClean="0"/>
              <a:t> and undergoes Diels – Alder reaction with </a:t>
            </a:r>
            <a:r>
              <a:rPr lang="en-US" dirty="0" err="1" smtClean="0"/>
              <a:t>maleic</a:t>
            </a:r>
            <a:r>
              <a:rPr lang="en-US" dirty="0" smtClean="0"/>
              <a:t> anhydride.</a:t>
            </a:r>
          </a:p>
          <a:p>
            <a:endParaRPr lang="en-US" dirty="0"/>
          </a:p>
        </p:txBody>
      </p:sp>
      <p:graphicFrame>
        <p:nvGraphicFramePr>
          <p:cNvPr id="4098" name="Object 2" descr="Parchment"/>
          <p:cNvGraphicFramePr>
            <a:graphicFrameLocks noChangeAspect="1"/>
          </p:cNvGraphicFramePr>
          <p:nvPr/>
        </p:nvGraphicFramePr>
        <p:xfrm>
          <a:off x="1219200" y="3352800"/>
          <a:ext cx="6781800" cy="2971800"/>
        </p:xfrm>
        <a:graphic>
          <a:graphicData uri="http://schemas.openxmlformats.org/presentationml/2006/ole">
            <p:oleObj spid="_x0000_s4098" name="CS ChemDraw Drawing" r:id="rId3" imgW="4019959" imgH="1252222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362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2. Substitution reactions</a:t>
            </a:r>
          </a:p>
          <a:p>
            <a:pPr>
              <a:buNone/>
            </a:pP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Halogenation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2 – </a:t>
            </a:r>
            <a:r>
              <a:rPr lang="en-US" dirty="0" err="1" smtClean="0"/>
              <a:t>Bromo</a:t>
            </a:r>
            <a:r>
              <a:rPr lang="en-US" dirty="0" smtClean="0"/>
              <a:t> furan is obtained when furan is treated with bromine in dioxin at 0</a:t>
            </a:r>
            <a:r>
              <a:rPr lang="en-US" baseline="30000" dirty="0" smtClean="0"/>
              <a:t>0</a:t>
            </a:r>
            <a:r>
              <a:rPr lang="en-US" dirty="0" smtClean="0"/>
              <a:t>C. 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122" name="Object 2" descr="Parchment"/>
          <p:cNvGraphicFramePr>
            <a:graphicFrameLocks noChangeAspect="1"/>
          </p:cNvGraphicFramePr>
          <p:nvPr/>
        </p:nvGraphicFramePr>
        <p:xfrm>
          <a:off x="685800" y="4038600"/>
          <a:ext cx="7696200" cy="2133600"/>
        </p:xfrm>
        <a:graphic>
          <a:graphicData uri="http://schemas.openxmlformats.org/presentationml/2006/ole">
            <p:oleObj spid="_x0000_s5122" name="CS ChemDraw Drawing" r:id="rId4" imgW="3169646" imgH="1031416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ii) Nitration</a:t>
            </a:r>
          </a:p>
          <a:p>
            <a:pPr>
              <a:buNone/>
            </a:pPr>
            <a:r>
              <a:rPr lang="en-US" dirty="0" smtClean="0"/>
              <a:t>Furan undergo nitration to form 2-Nitro furan</a:t>
            </a:r>
          </a:p>
          <a:p>
            <a:endParaRPr lang="en-US" dirty="0"/>
          </a:p>
        </p:txBody>
      </p:sp>
      <p:graphicFrame>
        <p:nvGraphicFramePr>
          <p:cNvPr id="6146" name="Object 2" descr="Parchment"/>
          <p:cNvGraphicFramePr>
            <a:graphicFrameLocks noChangeAspect="1"/>
          </p:cNvGraphicFramePr>
          <p:nvPr/>
        </p:nvGraphicFramePr>
        <p:xfrm>
          <a:off x="1295400" y="3048000"/>
          <a:ext cx="7010400" cy="2743200"/>
        </p:xfrm>
        <a:graphic>
          <a:graphicData uri="http://schemas.openxmlformats.org/presentationml/2006/ole">
            <p:oleObj spid="_x0000_s6146" name="CS ChemDraw Drawing" r:id="rId3" imgW="4198120" imgH="1051391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Furan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iii) </a:t>
            </a:r>
            <a:r>
              <a:rPr lang="en-US" dirty="0" err="1" smtClean="0"/>
              <a:t>Sulphonation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Furan undergo </a:t>
            </a:r>
            <a:r>
              <a:rPr lang="en-US" dirty="0" err="1" smtClean="0"/>
              <a:t>sulphonation</a:t>
            </a:r>
            <a:r>
              <a:rPr lang="en-US" dirty="0" smtClean="0"/>
              <a:t> with </a:t>
            </a:r>
            <a:r>
              <a:rPr lang="en-US" dirty="0" err="1" smtClean="0"/>
              <a:t>sulphur</a:t>
            </a:r>
            <a:r>
              <a:rPr lang="en-US" dirty="0" smtClean="0"/>
              <a:t> trioxide in pyridine at 70</a:t>
            </a:r>
            <a:r>
              <a:rPr lang="en-US" baseline="30000" dirty="0" smtClean="0"/>
              <a:t>0</a:t>
            </a:r>
            <a:r>
              <a:rPr lang="en-US" dirty="0" smtClean="0"/>
              <a:t>C to get Furan-2 – </a:t>
            </a:r>
            <a:r>
              <a:rPr lang="en-US" dirty="0" err="1" smtClean="0"/>
              <a:t>sulphonic</a:t>
            </a:r>
            <a:r>
              <a:rPr lang="en-US" dirty="0" smtClean="0"/>
              <a:t> acid.</a:t>
            </a:r>
          </a:p>
          <a:p>
            <a:endParaRPr lang="en-US" dirty="0"/>
          </a:p>
        </p:txBody>
      </p:sp>
      <p:graphicFrame>
        <p:nvGraphicFramePr>
          <p:cNvPr id="7170" name="Object 2" descr="Parchment"/>
          <p:cNvGraphicFramePr>
            <a:graphicFrameLocks noChangeAspect="1"/>
          </p:cNvGraphicFramePr>
          <p:nvPr/>
        </p:nvGraphicFramePr>
        <p:xfrm>
          <a:off x="1066800" y="3352800"/>
          <a:ext cx="7162800" cy="2743200"/>
        </p:xfrm>
        <a:graphic>
          <a:graphicData uri="http://schemas.openxmlformats.org/presentationml/2006/ole">
            <p:oleObj spid="_x0000_s7170" name="CS ChemDraw Drawing" r:id="rId3" imgW="3667957" imgH="1029797" progId="ACD.ChemSketchCDX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297</Words>
  <Application>Microsoft Office PowerPoint</Application>
  <PresentationFormat>On-screen Show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CS ChemDraw Drawing</vt:lpstr>
      <vt:lpstr>FURAN             Class: II B. Sc., Zoology  Sub: Organic and Physical Chemistry Sub Code: 17UCHA41  </vt:lpstr>
      <vt:lpstr>Preparation of Furan</vt:lpstr>
      <vt:lpstr>Preparation of Furan</vt:lpstr>
      <vt:lpstr>Properties of Furan</vt:lpstr>
      <vt:lpstr>Properties of Furan</vt:lpstr>
      <vt:lpstr>Properties of Furan</vt:lpstr>
      <vt:lpstr>Properties of Furan</vt:lpstr>
      <vt:lpstr>Properties of Furan</vt:lpstr>
      <vt:lpstr>Properties of Furan</vt:lpstr>
      <vt:lpstr>Properties of Furan</vt:lpstr>
      <vt:lpstr>Properties of Furan</vt:lpstr>
      <vt:lpstr>Properties of Furan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FURAN             Class: II B. Sc Zoology</dc:title>
  <dc:creator>DELL</dc:creator>
  <cp:lastModifiedBy>DELL</cp:lastModifiedBy>
  <cp:revision>7</cp:revision>
  <dcterms:created xsi:type="dcterms:W3CDTF">2021-01-26T09:57:18Z</dcterms:created>
  <dcterms:modified xsi:type="dcterms:W3CDTF">2021-01-26T11:15:17Z</dcterms:modified>
</cp:coreProperties>
</file>