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7"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1/28/2021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1/28/2021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1/28/2021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1/28/2021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1/28/2021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1/28/2021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1/28/2021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1/28/2021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1/28/2021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1/28/2021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1/28/2021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1/28/2021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1/28/2021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1/28/2021</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1/28/2021</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1/28/2021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1/28/2021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1/28/2021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81548"/>
            <a:ext cx="8825658" cy="1016954"/>
          </a:xfrm>
        </p:spPr>
        <p:txBody>
          <a:bodyPr/>
          <a:lstStyle/>
          <a:p>
            <a:r>
              <a:rPr lang="en-US" sz="3200" dirty="0" smtClean="0"/>
              <a:t>HAJEE KARUTHA ROWTHER HOWDIA COLLEGE (Autonomous)</a:t>
            </a:r>
            <a:endParaRPr lang="en-IN" sz="3200" dirty="0"/>
          </a:p>
        </p:txBody>
      </p:sp>
      <p:sp>
        <p:nvSpPr>
          <p:cNvPr id="3" name="Subtitle 2"/>
          <p:cNvSpPr>
            <a:spLocks noGrp="1"/>
          </p:cNvSpPr>
          <p:nvPr>
            <p:ph type="subTitle" idx="1"/>
          </p:nvPr>
        </p:nvSpPr>
        <p:spPr>
          <a:xfrm>
            <a:off x="1154955" y="2846231"/>
            <a:ext cx="8825658" cy="2792569"/>
          </a:xfrm>
        </p:spPr>
        <p:txBody>
          <a:bodyPr>
            <a:normAutofit/>
          </a:bodyPr>
          <a:lstStyle/>
          <a:p>
            <a:r>
              <a:rPr lang="en-US" dirty="0" smtClean="0"/>
              <a:t>PG and research department of commerce</a:t>
            </a:r>
          </a:p>
          <a:p>
            <a:pPr algn="ctr"/>
            <a:r>
              <a:rPr lang="en-US" dirty="0" smtClean="0"/>
              <a:t>E resources</a:t>
            </a:r>
          </a:p>
          <a:p>
            <a:pPr algn="ctr"/>
            <a:r>
              <a:rPr lang="en-US" dirty="0" smtClean="0"/>
              <a:t>Topic: types of agent</a:t>
            </a:r>
          </a:p>
          <a:p>
            <a:pPr algn="ctr"/>
            <a:r>
              <a:rPr lang="en-US" dirty="0" smtClean="0"/>
              <a:t>Subject</a:t>
            </a:r>
            <a:r>
              <a:rPr lang="en-US" smtClean="0"/>
              <a:t>: business law 1 (17ucrc34)</a:t>
            </a:r>
            <a:endParaRPr lang="en-US" dirty="0" smtClean="0"/>
          </a:p>
          <a:p>
            <a:pPr algn="r"/>
            <a:r>
              <a:rPr lang="en-US" dirty="0" err="1" smtClean="0"/>
              <a:t>k.Rasool</a:t>
            </a:r>
            <a:r>
              <a:rPr lang="en-US" dirty="0" smtClean="0"/>
              <a:t> </a:t>
            </a:r>
            <a:r>
              <a:rPr lang="en-US" dirty="0" err="1" smtClean="0"/>
              <a:t>mydeen</a:t>
            </a:r>
            <a:r>
              <a:rPr lang="en-US" dirty="0" smtClean="0"/>
              <a:t>,</a:t>
            </a:r>
          </a:p>
          <a:p>
            <a:pPr algn="r"/>
            <a:r>
              <a:rPr lang="en-US" dirty="0" smtClean="0"/>
              <a:t>Assistant professor </a:t>
            </a:r>
            <a:endParaRPr lang="en-US" dirty="0" smtClean="0"/>
          </a:p>
          <a:p>
            <a:pPr algn="r"/>
            <a:endParaRPr lang="en-US" dirty="0" smtClean="0"/>
          </a:p>
          <a:p>
            <a:pPr algn="ctr"/>
            <a:endParaRPr lang="en-US" dirty="0" smtClean="0"/>
          </a:p>
          <a:p>
            <a:endParaRPr lang="en-IN" dirty="0"/>
          </a:p>
        </p:txBody>
      </p:sp>
    </p:spTree>
    <p:extLst>
      <p:ext uri="{BB962C8B-B14F-4D97-AF65-F5344CB8AC3E}">
        <p14:creationId xmlns:p14="http://schemas.microsoft.com/office/powerpoint/2010/main" val="1577660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93886176"/>
              </p:ext>
            </p:extLst>
          </p:nvPr>
        </p:nvGraphicFramePr>
        <p:xfrm>
          <a:off x="1632755" y="502277"/>
          <a:ext cx="8128000" cy="6237420"/>
        </p:xfrm>
        <a:graphic>
          <a:graphicData uri="http://schemas.openxmlformats.org/drawingml/2006/table">
            <a:tbl>
              <a:tblPr firstRow="1" bandRow="1">
                <a:tableStyleId>{21E4AEA4-8DFA-4A89-87EB-49C32662AFE0}</a:tableStyleId>
              </a:tblPr>
              <a:tblGrid>
                <a:gridCol w="4064000"/>
                <a:gridCol w="4064000"/>
              </a:tblGrid>
              <a:tr h="430154">
                <a:tc>
                  <a:txBody>
                    <a:bodyPr/>
                    <a:lstStyle/>
                    <a:p>
                      <a:r>
                        <a:rPr lang="en-IN" dirty="0" smtClean="0"/>
                        <a:t>                   SUB-AGENT </a:t>
                      </a:r>
                      <a:endParaRPr lang="en-IN" dirty="0"/>
                    </a:p>
                  </a:txBody>
                  <a:tcPr/>
                </a:tc>
                <a:tc>
                  <a:txBody>
                    <a:bodyPr/>
                    <a:lstStyle/>
                    <a:p>
                      <a:r>
                        <a:rPr lang="en-US" dirty="0" smtClean="0"/>
                        <a:t>          SUBSTITUTED AGENT </a:t>
                      </a:r>
                      <a:endParaRPr lang="en-IN" dirty="0"/>
                    </a:p>
                  </a:txBody>
                  <a:tcPr/>
                </a:tc>
              </a:tr>
              <a:tr h="1516129">
                <a:tc>
                  <a:txBody>
                    <a:bodyPr/>
                    <a:lstStyle/>
                    <a:p>
                      <a:r>
                        <a:rPr lang="en-US" dirty="0" smtClean="0"/>
                        <a:t>(1) He is appointed.by the agent.</a:t>
                      </a:r>
                    </a:p>
                    <a:p>
                      <a:endParaRPr lang="en-US" dirty="0" smtClean="0"/>
                    </a:p>
                    <a:p>
                      <a:endParaRPr lang="en-US" dirty="0" smtClean="0"/>
                    </a:p>
                  </a:txBody>
                  <a:tcPr/>
                </a:tc>
                <a:tc>
                  <a:txBody>
                    <a:bodyPr/>
                    <a:lstStyle/>
                    <a:p>
                      <a:r>
                        <a:rPr lang="en-US" dirty="0" smtClean="0"/>
                        <a:t>He is named by the agent at the request of principal . But</a:t>
                      </a:r>
                    </a:p>
                    <a:p>
                      <a:r>
                        <a:rPr lang="en-US" dirty="0" smtClean="0"/>
                        <a:t>appointed by the</a:t>
                      </a:r>
                    </a:p>
                    <a:p>
                      <a:r>
                        <a:rPr lang="en-US" dirty="0" smtClean="0"/>
                        <a:t>principal.</a:t>
                      </a:r>
                    </a:p>
                    <a:p>
                      <a:endParaRPr lang="en-IN" dirty="0"/>
                    </a:p>
                  </a:txBody>
                  <a:tcPr/>
                </a:tc>
              </a:tr>
              <a:tr h="384296">
                <a:tc>
                  <a:txBody>
                    <a:bodyPr/>
                    <a:lstStyle/>
                    <a:p>
                      <a:r>
                        <a:rPr lang="en-US" dirty="0" smtClean="0"/>
                        <a:t>(2) He is an agent of original agent </a:t>
                      </a:r>
                      <a:endParaRPr lang="en-IN" dirty="0"/>
                    </a:p>
                  </a:txBody>
                  <a:tcPr/>
                </a:tc>
                <a:tc>
                  <a:txBody>
                    <a:bodyPr/>
                    <a:lstStyle/>
                    <a:p>
                      <a:r>
                        <a:rPr lang="en-US" dirty="0" smtClean="0"/>
                        <a:t>He is an agent of principal. </a:t>
                      </a:r>
                      <a:endParaRPr lang="en-IN" dirty="0"/>
                    </a:p>
                  </a:txBody>
                  <a:tcPr/>
                </a:tc>
              </a:tr>
              <a:tr h="663306">
                <a:tc>
                  <a:txBody>
                    <a:bodyPr/>
                    <a:lstStyle/>
                    <a:p>
                      <a:r>
                        <a:rPr lang="en-US" dirty="0" smtClean="0"/>
                        <a:t>(3) His acts will bind the original     agent.</a:t>
                      </a:r>
                      <a:endParaRPr lang="en-IN" dirty="0"/>
                    </a:p>
                  </a:txBody>
                  <a:tcPr/>
                </a:tc>
                <a:tc>
                  <a:txBody>
                    <a:bodyPr/>
                    <a:lstStyle/>
                    <a:p>
                      <a:r>
                        <a:rPr lang="en-US" dirty="0" smtClean="0"/>
                        <a:t>His acts will bind the principal. </a:t>
                      </a:r>
                      <a:endParaRPr lang="en-IN" dirty="0"/>
                    </a:p>
                  </a:txBody>
                  <a:tcPr/>
                </a:tc>
              </a:tr>
              <a:tr h="123185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(4) There is a contractual relationship between him  and the original agent.</a:t>
                      </a:r>
                    </a:p>
                    <a:p>
                      <a:endParaRPr lang="en-IN" dirty="0"/>
                    </a:p>
                  </a:txBody>
                  <a:tcPr/>
                </a:tc>
                <a:tc>
                  <a:txBody>
                    <a:bodyPr/>
                    <a:lstStyle/>
                    <a:p>
                      <a:r>
                        <a:rPr lang="en-US" dirty="0" smtClean="0"/>
                        <a:t>There</a:t>
                      </a:r>
                      <a:r>
                        <a:rPr lang="en-US" baseline="0" dirty="0" smtClean="0"/>
                        <a:t> is no such relationship. </a:t>
                      </a:r>
                      <a:endParaRPr lang="en-IN" dirty="0"/>
                    </a:p>
                  </a:txBody>
                  <a:tcPr/>
                </a:tc>
              </a:tr>
              <a:tr h="1892243">
                <a:tc>
                  <a:txBody>
                    <a:bodyPr/>
                    <a:lstStyle/>
                    <a:p>
                      <a:r>
                        <a:rPr lang="en-US" dirty="0" smtClean="0"/>
                        <a:t>(5) There is no contractual</a:t>
                      </a:r>
                    </a:p>
                    <a:p>
                      <a:r>
                        <a:rPr lang="en-US" dirty="0" smtClean="0"/>
                        <a:t>relationship between him and  the principal. </a:t>
                      </a:r>
                    </a:p>
                    <a:p>
                      <a:endParaRPr lang="en-US" dirty="0" smtClean="0"/>
                    </a:p>
                    <a:p>
                      <a:r>
                        <a:rPr lang="en-US" dirty="0" smtClean="0"/>
                        <a:t>(6) He is under</a:t>
                      </a:r>
                      <a:r>
                        <a:rPr lang="en-US" baseline="0" dirty="0" smtClean="0"/>
                        <a:t> the control of </a:t>
                      </a:r>
                      <a:r>
                        <a:rPr lang="en-US" baseline="0" dirty="0" err="1" smtClean="0"/>
                        <a:t>orginal</a:t>
                      </a:r>
                      <a:r>
                        <a:rPr lang="en-US" baseline="0" dirty="0" smtClean="0"/>
                        <a:t> agent .</a:t>
                      </a:r>
                      <a:endParaRPr lang="en-US" dirty="0" smtClean="0"/>
                    </a:p>
                    <a:p>
                      <a:endParaRPr lang="en-IN" dirty="0"/>
                    </a:p>
                  </a:txBody>
                  <a:tcPr/>
                </a:tc>
                <a:tc>
                  <a:txBody>
                    <a:bodyPr/>
                    <a:lstStyle/>
                    <a:p>
                      <a:r>
                        <a:rPr lang="en-US" dirty="0" smtClean="0"/>
                        <a:t>There is contractual</a:t>
                      </a:r>
                    </a:p>
                    <a:p>
                      <a:r>
                        <a:rPr lang="en-US" dirty="0" smtClean="0"/>
                        <a:t>relationship between him and</a:t>
                      </a:r>
                      <a:r>
                        <a:rPr lang="en-US" baseline="0" dirty="0" smtClean="0"/>
                        <a:t> </a:t>
                      </a:r>
                      <a:r>
                        <a:rPr lang="en-US" dirty="0" smtClean="0"/>
                        <a:t> the principal</a:t>
                      </a:r>
                    </a:p>
                    <a:p>
                      <a:endParaRPr lang="en-US" dirty="0" smtClean="0"/>
                    </a:p>
                    <a:p>
                      <a:r>
                        <a:rPr lang="en-US" dirty="0" smtClean="0"/>
                        <a:t>He is under the control of principle </a:t>
                      </a:r>
                      <a:endParaRPr lang="en-IN" dirty="0"/>
                    </a:p>
                  </a:txBody>
                  <a:tcPr/>
                </a:tc>
              </a:tr>
            </a:tbl>
          </a:graphicData>
        </a:graphic>
      </p:graphicFrame>
    </p:spTree>
    <p:extLst>
      <p:ext uri="{BB962C8B-B14F-4D97-AF65-F5344CB8AC3E}">
        <p14:creationId xmlns:p14="http://schemas.microsoft.com/office/powerpoint/2010/main" val="2583115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6670" y="658605"/>
            <a:ext cx="9560417" cy="5940088"/>
          </a:xfrm>
          <a:prstGeom prst="rect">
            <a:avLst/>
          </a:prstGeom>
        </p:spPr>
        <p:txBody>
          <a:bodyPr wrap="square">
            <a:spAutoFit/>
          </a:bodyPr>
          <a:lstStyle/>
          <a:p>
            <a:r>
              <a:rPr lang="en-US" sz="2000" b="1" dirty="0"/>
              <a:t>Duties of an </a:t>
            </a:r>
            <a:r>
              <a:rPr lang="en-US" sz="2000" b="1" dirty="0" smtClean="0"/>
              <a:t>Agent</a:t>
            </a:r>
          </a:p>
          <a:p>
            <a:endParaRPr lang="en-US" sz="2000" dirty="0"/>
          </a:p>
          <a:p>
            <a:pPr marL="457200" indent="-457200">
              <a:buAutoNum type="arabicPeriod"/>
            </a:pPr>
            <a:r>
              <a:rPr lang="en-US" sz="2000" dirty="0" smtClean="0"/>
              <a:t>ACTING </a:t>
            </a:r>
            <a:r>
              <a:rPr lang="en-US" sz="2000" dirty="0"/>
              <a:t>WITHIN THE SCOPE OF </a:t>
            </a:r>
            <a:r>
              <a:rPr lang="en-US" sz="2000" dirty="0" smtClean="0"/>
              <a:t>AUTHORITY</a:t>
            </a:r>
          </a:p>
          <a:p>
            <a:pPr marL="457200" indent="-457200">
              <a:buAutoNum type="arabicPeriod"/>
            </a:pPr>
            <a:endParaRPr lang="en-US" sz="2000" dirty="0"/>
          </a:p>
          <a:p>
            <a:r>
              <a:rPr lang="en-US" sz="2000" dirty="0" smtClean="0"/>
              <a:t>         He </a:t>
            </a:r>
            <a:r>
              <a:rPr lang="en-US" sz="2000" dirty="0"/>
              <a:t>must act within the scope of authority given to him </a:t>
            </a:r>
            <a:r>
              <a:rPr lang="en-US" sz="2000" dirty="0" smtClean="0"/>
              <a:t>and carry </a:t>
            </a:r>
            <a:r>
              <a:rPr lang="en-US" sz="2000" dirty="0"/>
              <a:t>out the instructions of the principal</a:t>
            </a:r>
            <a:r>
              <a:rPr lang="en-US" sz="2000" dirty="0" smtClean="0"/>
              <a:t>.</a:t>
            </a:r>
          </a:p>
          <a:p>
            <a:endParaRPr lang="en-US" sz="2000" dirty="0" smtClean="0"/>
          </a:p>
          <a:p>
            <a:r>
              <a:rPr lang="en-US" sz="2000" dirty="0" smtClean="0"/>
              <a:t> </a:t>
            </a:r>
            <a:r>
              <a:rPr lang="en-US" sz="2000" dirty="0"/>
              <a:t>2 </a:t>
            </a:r>
            <a:r>
              <a:rPr lang="en-US" sz="2000" dirty="0" smtClean="0"/>
              <a:t>   ACTING </a:t>
            </a:r>
            <a:r>
              <a:rPr lang="en-US" sz="2000" dirty="0"/>
              <a:t>WITH </a:t>
            </a:r>
            <a:r>
              <a:rPr lang="en-US" sz="2000" dirty="0" smtClean="0"/>
              <a:t>SKILL</a:t>
            </a:r>
          </a:p>
          <a:p>
            <a:endParaRPr lang="en-US" sz="2000" dirty="0"/>
          </a:p>
          <a:p>
            <a:r>
              <a:rPr lang="en-US" sz="2000" dirty="0" smtClean="0"/>
              <a:t>       He </a:t>
            </a:r>
            <a:r>
              <a:rPr lang="en-US" sz="2000" dirty="0"/>
              <a:t>must do the work with reasonable skill and </a:t>
            </a:r>
            <a:r>
              <a:rPr lang="en-US" sz="2000" dirty="0" err="1"/>
              <a:t>delligence</a:t>
            </a:r>
            <a:r>
              <a:rPr lang="en-US" sz="2000" dirty="0"/>
              <a:t>. </a:t>
            </a:r>
            <a:endParaRPr lang="en-US" sz="2000" dirty="0" smtClean="0"/>
          </a:p>
          <a:p>
            <a:endParaRPr lang="en-US" sz="2000" dirty="0" smtClean="0"/>
          </a:p>
          <a:p>
            <a:r>
              <a:rPr lang="en-US" sz="2000" dirty="0" smtClean="0"/>
              <a:t>3     KEEPING ACCOUNTS</a:t>
            </a:r>
          </a:p>
          <a:p>
            <a:r>
              <a:rPr lang="en-US" sz="2000" dirty="0" smtClean="0"/>
              <a:t> </a:t>
            </a:r>
            <a:endParaRPr lang="en-US" sz="2000" dirty="0"/>
          </a:p>
          <a:p>
            <a:r>
              <a:rPr lang="en-US" sz="2000" dirty="0" smtClean="0"/>
              <a:t>      He </a:t>
            </a:r>
            <a:r>
              <a:rPr lang="en-US" sz="2000" dirty="0"/>
              <a:t>must keep proper accounts and produce them to the principal on demand</a:t>
            </a:r>
            <a:r>
              <a:rPr lang="en-US" sz="2000" dirty="0" smtClean="0"/>
              <a:t>.</a:t>
            </a:r>
          </a:p>
          <a:p>
            <a:endParaRPr lang="en-US" sz="2000" dirty="0"/>
          </a:p>
          <a:p>
            <a:r>
              <a:rPr lang="en-US" sz="2000" dirty="0" smtClean="0"/>
              <a:t>4    DISCLOSURE </a:t>
            </a:r>
            <a:r>
              <a:rPr lang="en-US" sz="2000" dirty="0"/>
              <a:t>OF KNOWN </a:t>
            </a:r>
            <a:r>
              <a:rPr lang="en-US" sz="2000" dirty="0" smtClean="0"/>
              <a:t>FACTS</a:t>
            </a:r>
          </a:p>
          <a:p>
            <a:endParaRPr lang="en-US" sz="2000" dirty="0"/>
          </a:p>
          <a:p>
            <a:r>
              <a:rPr lang="en-US" sz="2000" dirty="0" smtClean="0"/>
              <a:t>      He </a:t>
            </a:r>
            <a:r>
              <a:rPr lang="en-US" sz="2000" dirty="0"/>
              <a:t>must disclose to the principal all material facts known to him. </a:t>
            </a:r>
            <a:endParaRPr lang="en-IN" sz="2000" dirty="0"/>
          </a:p>
        </p:txBody>
      </p:sp>
    </p:spTree>
    <p:extLst>
      <p:ext uri="{BB962C8B-B14F-4D97-AF65-F5344CB8AC3E}">
        <p14:creationId xmlns:p14="http://schemas.microsoft.com/office/powerpoint/2010/main" val="811845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Classification of </a:t>
            </a:r>
            <a:r>
              <a:rPr lang="en-US" dirty="0" smtClean="0"/>
              <a:t>Agents</a:t>
            </a:r>
            <a:endParaRPr lang="en-IN" dirty="0"/>
          </a:p>
        </p:txBody>
      </p:sp>
      <p:sp>
        <p:nvSpPr>
          <p:cNvPr id="7" name="Text Placeholder 6"/>
          <p:cNvSpPr>
            <a:spLocks noGrp="1"/>
          </p:cNvSpPr>
          <p:nvPr>
            <p:ph type="body" sz="half" idx="2"/>
          </p:nvPr>
        </p:nvSpPr>
        <p:spPr>
          <a:xfrm>
            <a:off x="1148798" y="3272843"/>
            <a:ext cx="9302691" cy="3398413"/>
          </a:xfrm>
        </p:spPr>
        <p:txBody>
          <a:bodyPr>
            <a:normAutofit fontScale="92500" lnSpcReduction="20000"/>
          </a:bodyPr>
          <a:lstStyle/>
          <a:p>
            <a:r>
              <a:rPr lang="en-US" dirty="0"/>
              <a:t>An agent may </a:t>
            </a:r>
            <a:r>
              <a:rPr lang="en-US" dirty="0" smtClean="0"/>
              <a:t>be</a:t>
            </a:r>
            <a:endParaRPr lang="en-US" dirty="0"/>
          </a:p>
          <a:p>
            <a:r>
              <a:rPr lang="en-US" dirty="0" smtClean="0"/>
              <a:t>                                </a:t>
            </a:r>
            <a:r>
              <a:rPr lang="en-US" dirty="0"/>
              <a:t>(1) General and </a:t>
            </a:r>
            <a:endParaRPr lang="en-US" dirty="0" smtClean="0"/>
          </a:p>
          <a:p>
            <a:endParaRPr lang="en-US" dirty="0"/>
          </a:p>
          <a:p>
            <a:r>
              <a:rPr lang="en-US" dirty="0" smtClean="0"/>
              <a:t>                                (2</a:t>
            </a:r>
            <a:r>
              <a:rPr lang="en-US" dirty="0"/>
              <a:t>) Special (or</a:t>
            </a:r>
            <a:r>
              <a:rPr lang="en-US" dirty="0" smtClean="0"/>
              <a:t>)</a:t>
            </a:r>
          </a:p>
          <a:p>
            <a:endParaRPr lang="en-US" dirty="0" smtClean="0"/>
          </a:p>
          <a:p>
            <a:r>
              <a:rPr lang="en-US" dirty="0" smtClean="0"/>
              <a:t>                                (</a:t>
            </a:r>
            <a:r>
              <a:rPr lang="en-US" dirty="0"/>
              <a:t>3) Mercantile </a:t>
            </a:r>
            <a:r>
              <a:rPr lang="en-US" dirty="0" smtClean="0"/>
              <a:t>and</a:t>
            </a:r>
          </a:p>
          <a:p>
            <a:endParaRPr lang="en-US" dirty="0" smtClean="0"/>
          </a:p>
          <a:p>
            <a:r>
              <a:rPr lang="en-US" dirty="0" smtClean="0"/>
              <a:t>                                (</a:t>
            </a:r>
            <a:r>
              <a:rPr lang="en-US" dirty="0"/>
              <a:t>4) Non-</a:t>
            </a:r>
            <a:r>
              <a:rPr lang="en-US" dirty="0" err="1"/>
              <a:t>Mercantil</a:t>
            </a:r>
            <a:endParaRPr lang="en-IN" dirty="0"/>
          </a:p>
          <a:p>
            <a:endParaRPr lang="en-IN" dirty="0"/>
          </a:p>
          <a:p>
            <a:r>
              <a:rPr lang="en-US" dirty="0" smtClean="0"/>
              <a:t>     </a:t>
            </a:r>
            <a:endParaRPr lang="en-IN" dirty="0"/>
          </a:p>
        </p:txBody>
      </p:sp>
    </p:spTree>
    <p:extLst>
      <p:ext uri="{BB962C8B-B14F-4D97-AF65-F5344CB8AC3E}">
        <p14:creationId xmlns:p14="http://schemas.microsoft.com/office/powerpoint/2010/main" val="63799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163" y="767606"/>
            <a:ext cx="8761413" cy="706964"/>
          </a:xfrm>
        </p:spPr>
        <p:txBody>
          <a:bodyPr/>
          <a:lstStyle/>
          <a:p>
            <a:r>
              <a:rPr lang="en-IN" dirty="0"/>
              <a:t>(1) GENERAL AGENT </a:t>
            </a:r>
          </a:p>
        </p:txBody>
      </p:sp>
      <p:sp>
        <p:nvSpPr>
          <p:cNvPr id="5" name="Rectangle 4"/>
          <p:cNvSpPr/>
          <p:nvPr/>
        </p:nvSpPr>
        <p:spPr>
          <a:xfrm>
            <a:off x="948893" y="2526079"/>
            <a:ext cx="10461789" cy="3785652"/>
          </a:xfrm>
          <a:prstGeom prst="rect">
            <a:avLst/>
          </a:prstGeom>
        </p:spPr>
        <p:txBody>
          <a:bodyPr wrap="square">
            <a:spAutoFit/>
          </a:bodyPr>
          <a:lstStyle/>
          <a:p>
            <a:r>
              <a:rPr lang="en-US" sz="4000" dirty="0"/>
              <a:t>An agent who has authority to do all transactions </a:t>
            </a:r>
            <a:r>
              <a:rPr lang="en-US" sz="4000" dirty="0" smtClean="0"/>
              <a:t>relating to </a:t>
            </a:r>
            <a:r>
              <a:rPr lang="en-US" sz="4000" dirty="0"/>
              <a:t>a particular trade or business. </a:t>
            </a:r>
            <a:endParaRPr lang="en-US" sz="4000" dirty="0" smtClean="0"/>
          </a:p>
          <a:p>
            <a:endParaRPr lang="en-US" sz="4000" dirty="0" smtClean="0"/>
          </a:p>
          <a:p>
            <a:r>
              <a:rPr lang="en-US" sz="4000" dirty="0" smtClean="0"/>
              <a:t>Example</a:t>
            </a:r>
            <a:r>
              <a:rPr lang="en-US" sz="4000" dirty="0"/>
              <a:t>: Manager of a firm </a:t>
            </a:r>
            <a:r>
              <a:rPr lang="en-US" sz="4000" dirty="0" smtClean="0"/>
              <a:t>is called </a:t>
            </a:r>
            <a:r>
              <a:rPr lang="en-US" sz="4000" dirty="0"/>
              <a:t>as General Agent</a:t>
            </a:r>
            <a:endParaRPr lang="en-IN" sz="4000" dirty="0"/>
          </a:p>
        </p:txBody>
      </p:sp>
    </p:spTree>
    <p:extLst>
      <p:ext uri="{BB962C8B-B14F-4D97-AF65-F5344CB8AC3E}">
        <p14:creationId xmlns:p14="http://schemas.microsoft.com/office/powerpoint/2010/main" val="3329435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253" y="746837"/>
            <a:ext cx="8761413" cy="706964"/>
          </a:xfrm>
        </p:spPr>
        <p:txBody>
          <a:bodyPr/>
          <a:lstStyle/>
          <a:p>
            <a:r>
              <a:rPr lang="en-IN" dirty="0"/>
              <a:t>(2) SPECIAL AGENT</a:t>
            </a:r>
          </a:p>
        </p:txBody>
      </p:sp>
      <p:sp>
        <p:nvSpPr>
          <p:cNvPr id="3" name="Rectangle 2"/>
          <p:cNvSpPr/>
          <p:nvPr/>
        </p:nvSpPr>
        <p:spPr>
          <a:xfrm>
            <a:off x="652529" y="2992887"/>
            <a:ext cx="11260428" cy="2862322"/>
          </a:xfrm>
          <a:prstGeom prst="rect">
            <a:avLst/>
          </a:prstGeom>
        </p:spPr>
        <p:txBody>
          <a:bodyPr wrap="square">
            <a:spAutoFit/>
          </a:bodyPr>
          <a:lstStyle/>
          <a:p>
            <a:r>
              <a:rPr lang="en-US" sz="3600" dirty="0"/>
              <a:t>An agent who is appointed to do a special act </a:t>
            </a:r>
            <a:r>
              <a:rPr lang="en-US" sz="3600" dirty="0" smtClean="0"/>
              <a:t>is</a:t>
            </a:r>
          </a:p>
          <a:p>
            <a:r>
              <a:rPr lang="en-US" sz="3600" dirty="0" smtClean="0"/>
              <a:t>known as </a:t>
            </a:r>
            <a:r>
              <a:rPr lang="en-US" sz="3600" dirty="0"/>
              <a:t>Special Agent</a:t>
            </a:r>
            <a:r>
              <a:rPr lang="en-US" sz="3600" dirty="0" smtClean="0"/>
              <a:t>.</a:t>
            </a:r>
          </a:p>
          <a:p>
            <a:endParaRPr lang="en-US" sz="3600" dirty="0" smtClean="0"/>
          </a:p>
          <a:p>
            <a:r>
              <a:rPr lang="en-US" sz="3600" dirty="0" smtClean="0"/>
              <a:t> </a:t>
            </a:r>
            <a:r>
              <a:rPr lang="en-US" sz="3600" dirty="0"/>
              <a:t>Example: An agent appointed to sell a</a:t>
            </a:r>
          </a:p>
          <a:p>
            <a:r>
              <a:rPr lang="en-US" sz="3600" dirty="0" smtClean="0"/>
              <a:t>house. He </a:t>
            </a:r>
            <a:r>
              <a:rPr lang="en-US" sz="3600" dirty="0"/>
              <a:t>has only a limited authority. </a:t>
            </a:r>
            <a:endParaRPr lang="en-IN" sz="3600" dirty="0"/>
          </a:p>
        </p:txBody>
      </p:sp>
    </p:spTree>
    <p:extLst>
      <p:ext uri="{BB962C8B-B14F-4D97-AF65-F5344CB8AC3E}">
        <p14:creationId xmlns:p14="http://schemas.microsoft.com/office/powerpoint/2010/main" val="2752036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131" y="793364"/>
            <a:ext cx="8761413" cy="706964"/>
          </a:xfrm>
        </p:spPr>
        <p:txBody>
          <a:bodyPr/>
          <a:lstStyle/>
          <a:p>
            <a:r>
              <a:rPr lang="en-IN" dirty="0"/>
              <a:t>(3) MERCANTILE AGENT</a:t>
            </a:r>
          </a:p>
        </p:txBody>
      </p:sp>
      <p:sp>
        <p:nvSpPr>
          <p:cNvPr id="3" name="Rectangle 2"/>
          <p:cNvSpPr/>
          <p:nvPr/>
        </p:nvSpPr>
        <p:spPr>
          <a:xfrm>
            <a:off x="124496" y="2569548"/>
            <a:ext cx="12067504" cy="3693319"/>
          </a:xfrm>
          <a:prstGeom prst="rect">
            <a:avLst/>
          </a:prstGeom>
        </p:spPr>
        <p:txBody>
          <a:bodyPr wrap="square">
            <a:spAutoFit/>
          </a:bodyPr>
          <a:lstStyle/>
          <a:p>
            <a:r>
              <a:rPr lang="en-US" dirty="0"/>
              <a:t>The following are the important Mercantile Agents</a:t>
            </a:r>
            <a:r>
              <a:rPr lang="en-US" dirty="0" smtClean="0"/>
              <a:t>:</a:t>
            </a:r>
          </a:p>
          <a:p>
            <a:endParaRPr lang="en-US" b="1" dirty="0"/>
          </a:p>
          <a:p>
            <a:r>
              <a:rPr lang="en-US" dirty="0" smtClean="0"/>
              <a:t>(</a:t>
            </a:r>
            <a:r>
              <a:rPr lang="en-US" dirty="0" err="1" smtClean="0"/>
              <a:t>i</a:t>
            </a:r>
            <a:r>
              <a:rPr lang="en-US" dirty="0" smtClean="0"/>
              <a:t>)       </a:t>
            </a:r>
            <a:r>
              <a:rPr lang="en-US" b="1" dirty="0" smtClean="0"/>
              <a:t>Auctioneer</a:t>
            </a:r>
            <a:r>
              <a:rPr lang="en-US" dirty="0"/>
              <a:t>: He is an agent appointed by the </a:t>
            </a:r>
            <a:r>
              <a:rPr lang="en-US" dirty="0" smtClean="0"/>
              <a:t>seller to </a:t>
            </a:r>
            <a:r>
              <a:rPr lang="en-US" dirty="0"/>
              <a:t>sell goods by public auction for a commission. </a:t>
            </a:r>
            <a:r>
              <a:rPr lang="en-US" dirty="0" smtClean="0"/>
              <a:t>                   </a:t>
            </a:r>
          </a:p>
          <a:p>
            <a:r>
              <a:rPr lang="en-US" dirty="0" smtClean="0"/>
              <a:t>          He is </a:t>
            </a:r>
            <a:r>
              <a:rPr lang="en-US" dirty="0"/>
              <a:t>entrusted with the possession of goods and </a:t>
            </a:r>
            <a:r>
              <a:rPr lang="en-US" dirty="0" smtClean="0"/>
              <a:t>has authority </a:t>
            </a:r>
            <a:r>
              <a:rPr lang="en-US" dirty="0"/>
              <a:t>to deliver them on payment of price</a:t>
            </a:r>
            <a:r>
              <a:rPr lang="en-US" dirty="0" smtClean="0"/>
              <a:t>.</a:t>
            </a:r>
          </a:p>
          <a:p>
            <a:endParaRPr lang="en-US" dirty="0"/>
          </a:p>
          <a:p>
            <a:pPr marL="400050" indent="-400050">
              <a:buAutoNum type="romanLcParenBoth" startAt="2"/>
            </a:pPr>
            <a:r>
              <a:rPr lang="en-US" b="1" dirty="0" smtClean="0"/>
              <a:t>    Factor: </a:t>
            </a:r>
            <a:r>
              <a:rPr lang="en-US" dirty="0"/>
              <a:t>He is a mercantile agent entrusted with </a:t>
            </a:r>
            <a:r>
              <a:rPr lang="en-US" dirty="0" smtClean="0"/>
              <a:t>the possession </a:t>
            </a:r>
            <a:r>
              <a:rPr lang="en-US" dirty="0"/>
              <a:t>of goods. He has the authority to sell </a:t>
            </a:r>
            <a:r>
              <a:rPr lang="en-US" dirty="0" smtClean="0"/>
              <a:t>or                           buy </a:t>
            </a:r>
            <a:r>
              <a:rPr lang="en-US" dirty="0"/>
              <a:t>goods or raise money </a:t>
            </a:r>
            <a:r>
              <a:rPr lang="en-US" dirty="0" smtClean="0"/>
              <a:t>on the </a:t>
            </a:r>
            <a:r>
              <a:rPr lang="en-US" dirty="0"/>
              <a:t>security of </a:t>
            </a:r>
            <a:r>
              <a:rPr lang="en-US" dirty="0" smtClean="0"/>
              <a:t>goods. He </a:t>
            </a:r>
            <a:r>
              <a:rPr lang="en-US" dirty="0"/>
              <a:t>can also exercise general lien on </a:t>
            </a:r>
            <a:r>
              <a:rPr lang="en-US" dirty="0" smtClean="0"/>
              <a:t>the </a:t>
            </a:r>
            <a:r>
              <a:rPr lang="en-US" dirty="0"/>
              <a:t>goods </a:t>
            </a:r>
            <a:r>
              <a:rPr lang="en-US" dirty="0" smtClean="0"/>
              <a:t>in    </a:t>
            </a:r>
          </a:p>
          <a:p>
            <a:r>
              <a:rPr lang="en-US" dirty="0"/>
              <a:t> </a:t>
            </a:r>
            <a:r>
              <a:rPr lang="en-US" dirty="0" smtClean="0"/>
              <a:t>     respect </a:t>
            </a:r>
            <a:r>
              <a:rPr lang="en-US" dirty="0"/>
              <a:t>of his claims arising out of the agency. </a:t>
            </a:r>
            <a:endParaRPr lang="en-US" dirty="0" smtClean="0"/>
          </a:p>
          <a:p>
            <a:endParaRPr lang="en-US" dirty="0"/>
          </a:p>
          <a:p>
            <a:r>
              <a:rPr lang="en-US" dirty="0" smtClean="0"/>
              <a:t>(iii)      </a:t>
            </a:r>
            <a:r>
              <a:rPr lang="en-US" b="1" dirty="0" smtClean="0"/>
              <a:t>Broker</a:t>
            </a:r>
            <a:r>
              <a:rPr lang="en-US" dirty="0"/>
              <a:t>: He is a mercantile agent employed to make contracts with other parties for the sale and purchase of goods and securities for a commission called Brokerage'. He is not given the possession of goods and therefore, he has no lien over them.</a:t>
            </a:r>
          </a:p>
          <a:p>
            <a:endParaRPr lang="en-US" dirty="0"/>
          </a:p>
        </p:txBody>
      </p:sp>
    </p:spTree>
    <p:extLst>
      <p:ext uri="{BB962C8B-B14F-4D97-AF65-F5344CB8AC3E}">
        <p14:creationId xmlns:p14="http://schemas.microsoft.com/office/powerpoint/2010/main" val="3948715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9113" y="1213490"/>
            <a:ext cx="11502887" cy="4708981"/>
          </a:xfrm>
          <a:prstGeom prst="rect">
            <a:avLst/>
          </a:prstGeom>
        </p:spPr>
        <p:txBody>
          <a:bodyPr wrap="square">
            <a:spAutoFit/>
          </a:bodyPr>
          <a:lstStyle/>
          <a:p>
            <a:endParaRPr lang="en-US" sz="2000" dirty="0" smtClean="0"/>
          </a:p>
          <a:p>
            <a:endParaRPr lang="en-US" sz="2000" dirty="0"/>
          </a:p>
          <a:p>
            <a:r>
              <a:rPr lang="en-US" sz="2000" dirty="0" smtClean="0"/>
              <a:t>Del  </a:t>
            </a:r>
            <a:r>
              <a:rPr lang="en-US" sz="2000" dirty="0" err="1" smtClean="0"/>
              <a:t>Credere</a:t>
            </a:r>
            <a:r>
              <a:rPr lang="en-US" sz="2000" dirty="0" smtClean="0"/>
              <a:t>  Agent</a:t>
            </a:r>
            <a:r>
              <a:rPr lang="en-US" sz="2000" dirty="0"/>
              <a:t>: He is an agent, for an </a:t>
            </a:r>
            <a:r>
              <a:rPr lang="en-US" sz="2000" dirty="0" smtClean="0"/>
              <a:t>extra remuneration, guarantees to his principal    against losses arising </a:t>
            </a:r>
            <a:r>
              <a:rPr lang="en-US" sz="2000" dirty="0"/>
              <a:t>from the failure of a person with whom </a:t>
            </a:r>
            <a:r>
              <a:rPr lang="en-US" sz="2000" dirty="0" smtClean="0"/>
              <a:t>he contracts </a:t>
            </a:r>
            <a:r>
              <a:rPr lang="en-US" sz="2000" dirty="0"/>
              <a:t>on behalf of the </a:t>
            </a:r>
            <a:r>
              <a:rPr lang="en-US" sz="2000" dirty="0" smtClean="0"/>
              <a:t> principal.</a:t>
            </a:r>
          </a:p>
          <a:p>
            <a:endParaRPr lang="en-US" sz="2000" dirty="0" smtClean="0"/>
          </a:p>
          <a:p>
            <a:endParaRPr lang="en-US" sz="2000" dirty="0"/>
          </a:p>
          <a:p>
            <a:r>
              <a:rPr lang="en-US" sz="2000" dirty="0" smtClean="0"/>
              <a:t>Banker</a:t>
            </a:r>
            <a:r>
              <a:rPr lang="en-US" sz="2000" dirty="0"/>
              <a:t>: He is an agent of his customers when he </a:t>
            </a:r>
            <a:r>
              <a:rPr lang="en-US" sz="2000" dirty="0" smtClean="0"/>
              <a:t>buys or </a:t>
            </a:r>
            <a:r>
              <a:rPr lang="en-US" sz="2000" dirty="0"/>
              <a:t>sells securities, collects </a:t>
            </a:r>
            <a:r>
              <a:rPr lang="en-US" sz="2000" dirty="0" err="1"/>
              <a:t>cheques</a:t>
            </a:r>
            <a:r>
              <a:rPr lang="en-US" sz="2000" dirty="0"/>
              <a:t>, bills etc., for them</a:t>
            </a:r>
            <a:r>
              <a:rPr lang="en-US" sz="2000" dirty="0" smtClean="0"/>
              <a:t>.</a:t>
            </a:r>
          </a:p>
          <a:p>
            <a:endParaRPr lang="en-US" sz="2000" dirty="0" smtClean="0"/>
          </a:p>
          <a:p>
            <a:endParaRPr lang="en-US" sz="2000" dirty="0"/>
          </a:p>
          <a:p>
            <a:r>
              <a:rPr lang="en-US" sz="2000" dirty="0"/>
              <a:t>[vi Commission Agent: He is an agent employed to buy</a:t>
            </a:r>
          </a:p>
          <a:p>
            <a:r>
              <a:rPr lang="en-US" sz="2000" dirty="0"/>
              <a:t>or sell goods or transact business for a </a:t>
            </a:r>
            <a:r>
              <a:rPr lang="en-US" sz="2000" dirty="0" smtClean="0"/>
              <a:t>remuneration</a:t>
            </a:r>
            <a:endParaRPr lang="en-US" sz="2000" dirty="0"/>
          </a:p>
          <a:p>
            <a:r>
              <a:rPr lang="en-US" sz="2000" dirty="0"/>
              <a:t>called commission. </a:t>
            </a:r>
            <a:endParaRPr lang="en-US" sz="2000" dirty="0" smtClean="0"/>
          </a:p>
          <a:p>
            <a:endParaRPr lang="en-US" sz="2000" dirty="0"/>
          </a:p>
        </p:txBody>
      </p:sp>
    </p:spTree>
    <p:extLst>
      <p:ext uri="{BB962C8B-B14F-4D97-AF65-F5344CB8AC3E}">
        <p14:creationId xmlns:p14="http://schemas.microsoft.com/office/powerpoint/2010/main" val="555566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011" y="970491"/>
            <a:ext cx="11762704" cy="5078313"/>
          </a:xfrm>
          <a:prstGeom prst="rect">
            <a:avLst/>
          </a:prstGeom>
        </p:spPr>
        <p:txBody>
          <a:bodyPr wrap="square">
            <a:spAutoFit/>
          </a:bodyPr>
          <a:lstStyle/>
          <a:p>
            <a:r>
              <a:rPr lang="en-US" dirty="0"/>
              <a:t>Scope and Extent of Agent's </a:t>
            </a:r>
            <a:r>
              <a:rPr lang="en-US" dirty="0" smtClean="0"/>
              <a:t>Authority</a:t>
            </a:r>
          </a:p>
          <a:p>
            <a:endParaRPr lang="en-US" dirty="0"/>
          </a:p>
          <a:p>
            <a:endParaRPr lang="en-US" dirty="0"/>
          </a:p>
          <a:p>
            <a:r>
              <a:rPr lang="en-US" dirty="0"/>
              <a:t>The scope of authority of an agent depends upon the </a:t>
            </a:r>
            <a:r>
              <a:rPr lang="en-US" dirty="0" smtClean="0"/>
              <a:t>terms of his appointment or it may be implied by the circumstances of the case. The contractual authority is known as real or actual authority and the implied authority is known as apparent or ostensible authority. Thus, an agent having an authority to do an act has authority </a:t>
            </a:r>
            <a:r>
              <a:rPr lang="en-US" dirty="0"/>
              <a:t>do everything lawful which is necessary for the </a:t>
            </a:r>
            <a:r>
              <a:rPr lang="en-US" dirty="0" smtClean="0"/>
              <a:t>purpose or usually </a:t>
            </a:r>
            <a:r>
              <a:rPr lang="en-US" dirty="0"/>
              <a:t>done in the course of conducting business [Section 180</a:t>
            </a:r>
            <a:r>
              <a:rPr lang="en-US" dirty="0" smtClean="0"/>
              <a:t>)</a:t>
            </a:r>
          </a:p>
          <a:p>
            <a:endParaRPr lang="en-US" dirty="0"/>
          </a:p>
          <a:p>
            <a:endParaRPr lang="en-US" dirty="0" smtClean="0"/>
          </a:p>
          <a:p>
            <a:r>
              <a:rPr lang="en-US" dirty="0"/>
              <a:t>Agent's Authority Under Emergency In an emergency, an agent has authority to do all such things which may be necessary to protect his principal from loss, as would be done by a person of ordinary prudence, in his own case, under similar circumstances. Example: an agent sold oil at the best price available since the oil was useless due to delay in transit without principal's consent. The sales was held binding upon the principal. In any case, the agent should not act beyond his authority. If he so acts, the act will not bind the principal</a:t>
            </a:r>
            <a:r>
              <a:rPr lang="en-US" dirty="0" smtClean="0"/>
              <a:t>.</a:t>
            </a:r>
          </a:p>
          <a:p>
            <a:endParaRPr lang="en-US" dirty="0"/>
          </a:p>
          <a:p>
            <a:endParaRPr lang="en-IN" dirty="0"/>
          </a:p>
        </p:txBody>
      </p:sp>
    </p:spTree>
    <p:extLst>
      <p:ext uri="{BB962C8B-B14F-4D97-AF65-F5344CB8AC3E}">
        <p14:creationId xmlns:p14="http://schemas.microsoft.com/office/powerpoint/2010/main" val="4288425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182" y="471384"/>
            <a:ext cx="11998818" cy="5693866"/>
          </a:xfrm>
          <a:prstGeom prst="rect">
            <a:avLst/>
          </a:prstGeom>
        </p:spPr>
        <p:txBody>
          <a:bodyPr wrap="square">
            <a:spAutoFit/>
          </a:bodyPr>
          <a:lstStyle/>
          <a:p>
            <a:r>
              <a:rPr lang="en-US" sz="2800" dirty="0"/>
              <a:t>Delegation of Agent's </a:t>
            </a:r>
            <a:r>
              <a:rPr lang="en-US" sz="2800" dirty="0" smtClean="0"/>
              <a:t>Authority</a:t>
            </a:r>
          </a:p>
          <a:p>
            <a:endParaRPr lang="en-US" sz="2800" dirty="0"/>
          </a:p>
          <a:p>
            <a:r>
              <a:rPr lang="en-US" sz="2800" dirty="0"/>
              <a:t>The rule is that an agent can not delegate his authority </a:t>
            </a:r>
            <a:r>
              <a:rPr lang="en-US" sz="2800" dirty="0" smtClean="0"/>
              <a:t>as he </a:t>
            </a:r>
            <a:r>
              <a:rPr lang="en-US" sz="2800" dirty="0"/>
              <a:t>is enjoying the confidence of his principal. This is </a:t>
            </a:r>
            <a:r>
              <a:rPr lang="en-US" sz="2800" dirty="0" smtClean="0"/>
              <a:t>expressed </a:t>
            </a:r>
            <a:r>
              <a:rPr lang="en-US" sz="2800" dirty="0"/>
              <a:t>b</a:t>
            </a:r>
            <a:r>
              <a:rPr lang="en-US" sz="2800" dirty="0" smtClean="0"/>
              <a:t>y </a:t>
            </a:r>
            <a:r>
              <a:rPr lang="en-US" sz="2800" dirty="0"/>
              <a:t>the maxim "</a:t>
            </a:r>
            <a:r>
              <a:rPr lang="en-US" sz="2800" dirty="0" err="1"/>
              <a:t>delegatus</a:t>
            </a:r>
            <a:r>
              <a:rPr lang="en-US" sz="2800" dirty="0"/>
              <a:t> non </a:t>
            </a:r>
            <a:r>
              <a:rPr lang="en-US" sz="2800" dirty="0" err="1"/>
              <a:t>potest</a:t>
            </a:r>
            <a:r>
              <a:rPr lang="en-US" sz="2800" dirty="0"/>
              <a:t> </a:t>
            </a:r>
            <a:r>
              <a:rPr lang="en-US" sz="2800" dirty="0" err="1"/>
              <a:t>delegare</a:t>
            </a:r>
            <a:r>
              <a:rPr lang="en-US" sz="2800" dirty="0"/>
              <a:t>" -a delegate </a:t>
            </a:r>
            <a:r>
              <a:rPr lang="en-US" sz="2800" dirty="0" smtClean="0"/>
              <a:t>cannot </a:t>
            </a:r>
            <a:r>
              <a:rPr lang="en-US" sz="2800" dirty="0"/>
              <a:t>further delegate. But to this rule, the </a:t>
            </a:r>
            <a:r>
              <a:rPr lang="en-US" sz="2800" dirty="0" smtClean="0"/>
              <a:t>following </a:t>
            </a:r>
            <a:r>
              <a:rPr lang="en-US" sz="2800" dirty="0"/>
              <a:t>are the</a:t>
            </a:r>
          </a:p>
          <a:p>
            <a:r>
              <a:rPr lang="en-US" sz="2800" dirty="0"/>
              <a:t>exceptions:</a:t>
            </a:r>
          </a:p>
          <a:p>
            <a:r>
              <a:rPr lang="en-US" sz="2800" dirty="0" smtClean="0"/>
              <a:t>                (</a:t>
            </a:r>
            <a:r>
              <a:rPr lang="en-US" sz="2800" dirty="0" err="1" smtClean="0"/>
              <a:t>i</a:t>
            </a:r>
            <a:r>
              <a:rPr lang="en-US" sz="2800" dirty="0" smtClean="0"/>
              <a:t>) Where </a:t>
            </a:r>
            <a:r>
              <a:rPr lang="en-US" sz="2800" dirty="0"/>
              <a:t>the trade custom permits delegation</a:t>
            </a:r>
            <a:r>
              <a:rPr lang="en-US" sz="2800" dirty="0" smtClean="0"/>
              <a:t>. </a:t>
            </a:r>
            <a:endParaRPr lang="en-US" sz="2800" dirty="0"/>
          </a:p>
          <a:p>
            <a:r>
              <a:rPr lang="en-US" sz="2800" dirty="0" smtClean="0"/>
              <a:t>               (ii) Where </a:t>
            </a:r>
            <a:r>
              <a:rPr lang="en-US" sz="2800" dirty="0"/>
              <a:t>the nature of agency requires delegation.</a:t>
            </a:r>
          </a:p>
          <a:p>
            <a:r>
              <a:rPr lang="en-US" sz="2800" dirty="0" smtClean="0"/>
              <a:t>               (iii) Where </a:t>
            </a:r>
            <a:r>
              <a:rPr lang="en-US" sz="2800" dirty="0"/>
              <a:t>the principal permits such delegation.</a:t>
            </a:r>
          </a:p>
          <a:p>
            <a:r>
              <a:rPr lang="en-US" sz="2800" dirty="0" smtClean="0"/>
              <a:t>               (iv) Where </a:t>
            </a:r>
            <a:r>
              <a:rPr lang="en-US" sz="2800" dirty="0"/>
              <a:t>the duties of the agent do not require skill </a:t>
            </a:r>
            <a:r>
              <a:rPr lang="en-US" sz="2800" dirty="0" smtClean="0"/>
              <a:t>or</a:t>
            </a:r>
          </a:p>
          <a:p>
            <a:r>
              <a:rPr lang="en-US" sz="2800" dirty="0"/>
              <a:t> </a:t>
            </a:r>
            <a:r>
              <a:rPr lang="en-US" sz="2800" dirty="0" smtClean="0"/>
              <a:t>                   </a:t>
            </a:r>
            <a:r>
              <a:rPr lang="en-US" sz="2800" dirty="0"/>
              <a:t>confidence. </a:t>
            </a:r>
          </a:p>
          <a:p>
            <a:r>
              <a:rPr lang="en-US" sz="2800" dirty="0" smtClean="0"/>
              <a:t> </a:t>
            </a:r>
            <a:endParaRPr lang="en-US" sz="2800" dirty="0"/>
          </a:p>
        </p:txBody>
      </p:sp>
    </p:spTree>
    <p:extLst>
      <p:ext uri="{BB962C8B-B14F-4D97-AF65-F5344CB8AC3E}">
        <p14:creationId xmlns:p14="http://schemas.microsoft.com/office/powerpoint/2010/main" val="2668028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3739" y="877170"/>
            <a:ext cx="11105884" cy="5693866"/>
          </a:xfrm>
          <a:prstGeom prst="rect">
            <a:avLst/>
          </a:prstGeom>
        </p:spPr>
        <p:txBody>
          <a:bodyPr wrap="square">
            <a:spAutoFit/>
          </a:bodyPr>
          <a:lstStyle/>
          <a:p>
            <a:r>
              <a:rPr lang="en-US" sz="2800" dirty="0"/>
              <a:t>Sub-Agent and Substituted Agent</a:t>
            </a:r>
          </a:p>
          <a:p>
            <a:endParaRPr lang="en-US" sz="2800" dirty="0"/>
          </a:p>
          <a:p>
            <a:r>
              <a:rPr lang="en-US" sz="2800" dirty="0"/>
              <a:t>                A sub-agent is a person employed by, and acting under the control of the original agent in the business of agency (Section 191). Thus, there is no contractual relationship between him and the principal. He is responsible only to the agent. </a:t>
            </a:r>
          </a:p>
          <a:p>
            <a:r>
              <a:rPr lang="en-US" sz="2800" dirty="0"/>
              <a:t>               Section 194 provides that where an agent, having authority to name another person to act for the principal, has named another person accordingly, such person is not a sub-agent but an agent of the principal or substituted agent. His acts will bind the principal since there is </a:t>
            </a:r>
            <a:r>
              <a:rPr lang="en-US" sz="2800" dirty="0" err="1"/>
              <a:t>privity</a:t>
            </a:r>
            <a:r>
              <a:rPr lang="en-US" sz="2800" dirty="0"/>
              <a:t> of contract between him and the principal. </a:t>
            </a:r>
          </a:p>
        </p:txBody>
      </p:sp>
    </p:spTree>
    <p:extLst>
      <p:ext uri="{BB962C8B-B14F-4D97-AF65-F5344CB8AC3E}">
        <p14:creationId xmlns:p14="http://schemas.microsoft.com/office/powerpoint/2010/main" val="8314102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135</TotalTime>
  <Words>1019</Words>
  <Application>Microsoft Office PowerPoint</Application>
  <PresentationFormat>Widescreen</PresentationFormat>
  <Paragraphs>108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 Boardroom</vt:lpstr>
      <vt:lpstr>HAJEE KARUTHA ROWTHER HOWDIA COLLEGE (Autonomous)</vt:lpstr>
      <vt:lpstr>Classification of Agents</vt:lpstr>
      <vt:lpstr>(1) GENERAL AGENT </vt:lpstr>
      <vt:lpstr>(2) SPECIAL AGENT</vt:lpstr>
      <vt:lpstr>(3) MERCANTILE AGENT</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14</cp:revision>
  <dcterms:created xsi:type="dcterms:W3CDTF">2021-01-27T08:29:38Z</dcterms:created>
  <dcterms:modified xsi:type="dcterms:W3CDTF">2021-01-28T15:37:16Z</dcterms:modified>
</cp:coreProperties>
</file>