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0724CB-263D-45AA-B5D6-8362080850F6}"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246849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0724CB-263D-45AA-B5D6-8362080850F6}"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106008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0724CB-263D-45AA-B5D6-8362080850F6}"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231174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0724CB-263D-45AA-B5D6-8362080850F6}"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33696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0724CB-263D-45AA-B5D6-8362080850F6}"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426694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0724CB-263D-45AA-B5D6-8362080850F6}"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215028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0724CB-263D-45AA-B5D6-8362080850F6}"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82908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0724CB-263D-45AA-B5D6-8362080850F6}"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230623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724CB-263D-45AA-B5D6-8362080850F6}"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279468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0724CB-263D-45AA-B5D6-8362080850F6}"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18764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0724CB-263D-45AA-B5D6-8362080850F6}"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91CCF-F3BE-4D40-84B1-726347FBB25A}" type="slidenum">
              <a:rPr lang="en-GB" smtClean="0"/>
              <a:t>‹#›</a:t>
            </a:fld>
            <a:endParaRPr lang="en-GB"/>
          </a:p>
        </p:txBody>
      </p:sp>
    </p:spTree>
    <p:extLst>
      <p:ext uri="{BB962C8B-B14F-4D97-AF65-F5344CB8AC3E}">
        <p14:creationId xmlns:p14="http://schemas.microsoft.com/office/powerpoint/2010/main" val="236400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724CB-263D-45AA-B5D6-8362080850F6}" type="datetimeFigureOut">
              <a:rPr lang="en-GB" smtClean="0"/>
              <a:t>28/01/2021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91CCF-F3BE-4D40-84B1-726347FBB25A}" type="slidenum">
              <a:rPr lang="en-GB" smtClean="0"/>
              <a:t>‹#›</a:t>
            </a:fld>
            <a:endParaRPr lang="en-GB"/>
          </a:p>
        </p:txBody>
      </p:sp>
    </p:spTree>
    <p:extLst>
      <p:ext uri="{BB962C8B-B14F-4D97-AF65-F5344CB8AC3E}">
        <p14:creationId xmlns:p14="http://schemas.microsoft.com/office/powerpoint/2010/main" val="407036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C:\Users\PARAMASIVAM\Desktop\The%20Investment%20Function_%20Meaning,%20Types,%20Determinants%20and%20Distinction_files\clip_image002_thumb18.jpg" TargetMode="External"/><Relationship Id="rId2" Type="http://schemas.openxmlformats.org/officeDocument/2006/relationships/hyperlink" Target="https://cdn.yourarticlelibrary.com/wp-content/uploads/2014/03/clip_image00215.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file:///C:\Users\PARAMASIVAM\Desktop\The%20Investment%20Function_%20Meaning,%20Types,%20Determinants%20and%20Distinction_files\clip_image005_thumb6.jpg" TargetMode="External"/><Relationship Id="rId2" Type="http://schemas.openxmlformats.org/officeDocument/2006/relationships/hyperlink" Target="https://cdn.yourarticlelibrary.com/wp-content/uploads/2014/03/clip_image0056.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7643"/>
            <a:ext cx="9144000" cy="1395265"/>
          </a:xfrm>
        </p:spPr>
        <p:txBody>
          <a:bodyPr>
            <a:normAutofit/>
          </a:bodyPr>
          <a:lstStyle/>
          <a:p>
            <a:r>
              <a:rPr lang="en-US" sz="2400" b="1" dirty="0" smtClean="0"/>
              <a:t>INVESMENT FUNCTIONS</a:t>
            </a:r>
            <a:br>
              <a:rPr lang="en-US" sz="2400" b="1" dirty="0" smtClean="0"/>
            </a:br>
            <a:r>
              <a:rPr lang="en-US" sz="1800" dirty="0" err="1" smtClean="0"/>
              <a:t>Dr.Paramasivan.v</a:t>
            </a:r>
            <a:r>
              <a:rPr lang="en-US" sz="1800" dirty="0" smtClean="0"/>
              <a:t/>
            </a:r>
            <a:br>
              <a:rPr lang="en-US" sz="1800" dirty="0" smtClean="0"/>
            </a:br>
            <a:r>
              <a:rPr lang="en-US" sz="1800" dirty="0" smtClean="0"/>
              <a:t>Dept. </a:t>
            </a:r>
            <a:r>
              <a:rPr lang="en-US" sz="1800" dirty="0" smtClean="0"/>
              <a:t>of Economics</a:t>
            </a:r>
            <a:endParaRPr lang="en-GB" sz="1800" dirty="0"/>
          </a:p>
        </p:txBody>
      </p:sp>
      <p:sp>
        <p:nvSpPr>
          <p:cNvPr id="3" name="Subtitle 2"/>
          <p:cNvSpPr>
            <a:spLocks noGrp="1"/>
          </p:cNvSpPr>
          <p:nvPr>
            <p:ph type="subTitle" idx="1"/>
          </p:nvPr>
        </p:nvSpPr>
        <p:spPr>
          <a:xfrm>
            <a:off x="1524000" y="2162910"/>
            <a:ext cx="9144000" cy="4147580"/>
          </a:xfrm>
        </p:spPr>
        <p:txBody>
          <a:bodyPr>
            <a:normAutofit/>
          </a:bodyPr>
          <a:lstStyle/>
          <a:p>
            <a:r>
              <a:rPr lang="en-US" dirty="0" smtClean="0"/>
              <a:t>INTRODUCTION</a:t>
            </a:r>
            <a:r>
              <a:rPr lang="en-GB" dirty="0" smtClean="0"/>
              <a:t> </a:t>
            </a:r>
          </a:p>
          <a:p>
            <a:pPr algn="just"/>
            <a:r>
              <a:rPr lang="en-GB" sz="2000" dirty="0" smtClean="0"/>
              <a:t>In </a:t>
            </a:r>
            <a:r>
              <a:rPr lang="en-GB" sz="2000" dirty="0" smtClean="0"/>
              <a:t>ordinary parlance, investment means to buy shares, stocks, bonds and securities which already exist in stock market. But this is not real investment because it is simply a transfer of existing assets. Hence this is called financial investment which does not affect aggregate spending. In Keynesian terminology, investment refers to real investment which adds to capital equipment. It leads to increase in the levels of income and production by increasing the production and purchase of capital goods. Investment thus includes new plant and equipment, construction of public works like dams, roads, buildings, etc., net foreign investment, inventories and stocks and shares of new companies. In the words of Joan Robinson, “By investment is meant an addition to capital, such as occurs when a new house is built or a new factory is built. Investment means making an addition to the stock of goods in existence.” </a:t>
            </a:r>
          </a:p>
          <a:p>
            <a:pPr algn="just"/>
            <a:endParaRPr lang="en-GB" dirty="0"/>
          </a:p>
        </p:txBody>
      </p:sp>
    </p:spTree>
    <p:extLst>
      <p:ext uri="{BB962C8B-B14F-4D97-AF65-F5344CB8AC3E}">
        <p14:creationId xmlns:p14="http://schemas.microsoft.com/office/powerpoint/2010/main" val="240573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endParaRPr lang="en-US" sz="2000" dirty="0" smtClean="0"/>
          </a:p>
          <a:p>
            <a:endParaRPr lang="en-US" sz="2000" dirty="0"/>
          </a:p>
          <a:p>
            <a:pPr marL="0" indent="0">
              <a:buNone/>
            </a:pPr>
            <a:endParaRPr lang="en-US" sz="2000" dirty="0" smtClean="0"/>
          </a:p>
          <a:p>
            <a:endParaRPr lang="en-US" sz="2000" dirty="0"/>
          </a:p>
          <a:p>
            <a:pPr algn="just"/>
            <a:r>
              <a:rPr lang="en-US" sz="2000" dirty="0" smtClean="0"/>
              <a:t>Capital</a:t>
            </a:r>
            <a:r>
              <a:rPr lang="en-US" sz="2000" dirty="0"/>
              <a:t>, on the other hand, refers to real assets like factories, plants, equipment, and inventories of finished and semi-finished goods. It is any previously produced input that can be used in the production process to produce other goods. The amount of capital available in an economy is the stock of capital. Thus capital is a stock concept</a:t>
            </a:r>
            <a:endParaRPr lang="en-GB" sz="2000" dirty="0"/>
          </a:p>
        </p:txBody>
      </p:sp>
    </p:spTree>
    <p:extLst>
      <p:ext uri="{BB962C8B-B14F-4D97-AF65-F5344CB8AC3E}">
        <p14:creationId xmlns:p14="http://schemas.microsoft.com/office/powerpoint/2010/main" val="396031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Types of investment </a:t>
            </a:r>
            <a:endParaRPr lang="en-GB" sz="2400" b="1" dirty="0"/>
          </a:p>
        </p:txBody>
      </p:sp>
      <p:sp>
        <p:nvSpPr>
          <p:cNvPr id="3" name="Content Placeholder 2"/>
          <p:cNvSpPr>
            <a:spLocks noGrp="1"/>
          </p:cNvSpPr>
          <p:nvPr>
            <p:ph idx="1"/>
          </p:nvPr>
        </p:nvSpPr>
        <p:spPr/>
        <p:txBody>
          <a:bodyPr/>
          <a:lstStyle/>
          <a:p>
            <a:pPr algn="just"/>
            <a:r>
              <a:rPr lang="en-GB" sz="2000" dirty="0" smtClean="0"/>
              <a:t>INDUCED INVESTMENT:</a:t>
            </a:r>
            <a:endParaRPr lang="en-GB" sz="2000" dirty="0" smtClean="0"/>
          </a:p>
          <a:p>
            <a:pPr marL="0" indent="0" algn="just">
              <a:buNone/>
            </a:pPr>
            <a:r>
              <a:rPr lang="en-GB" sz="2000" dirty="0" smtClean="0"/>
              <a:t>Real investment may be induced. Induced investment is profit or income motivated. Factors like prices, wages and interest changes which affect profits influence induced investment. Similarly demand also influences it. When income increases, consumption </a:t>
            </a:r>
            <a:r>
              <a:rPr lang="en-GB" sz="2000" dirty="0" err="1" smtClean="0"/>
              <a:t>de¬mand</a:t>
            </a:r>
            <a:r>
              <a:rPr lang="en-GB" sz="2000" dirty="0" smtClean="0"/>
              <a:t> also increases and to meet this, investment increases. In the ultimate analysis, induced investment is a function of </a:t>
            </a:r>
            <a:r>
              <a:rPr lang="en-GB" sz="2000" dirty="0" err="1" smtClean="0"/>
              <a:t>in¬come</a:t>
            </a:r>
            <a:r>
              <a:rPr lang="en-GB" sz="2000" dirty="0" smtClean="0"/>
              <a:t> i.e., I = f(Y). It is income elastic. It increases or </a:t>
            </a:r>
            <a:r>
              <a:rPr lang="en-GB" sz="2000" dirty="0" err="1" smtClean="0"/>
              <a:t>de¬creases</a:t>
            </a:r>
            <a:r>
              <a:rPr lang="en-GB" sz="2000" dirty="0" smtClean="0"/>
              <a:t> with the rise or fall in income, as shown in Figure 1. </a:t>
            </a:r>
          </a:p>
          <a:p>
            <a:endParaRPr lang="en-GB" dirty="0"/>
          </a:p>
        </p:txBody>
      </p:sp>
    </p:spTree>
    <p:extLst>
      <p:ext uri="{BB962C8B-B14F-4D97-AF65-F5344CB8AC3E}">
        <p14:creationId xmlns:p14="http://schemas.microsoft.com/office/powerpoint/2010/main" val="206136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Diagrammatic Explanations</a:t>
            </a:r>
            <a:endParaRPr lang="en-GB" sz="2400" b="1" dirty="0"/>
          </a:p>
        </p:txBody>
      </p:sp>
      <p:pic>
        <p:nvPicPr>
          <p:cNvPr id="4" name="Content Placeholder 3" descr="Induced Investment">
            <a:hlinkClick r:id="rId2"/>
          </p:cNvPr>
          <p:cNvPicPr>
            <a:picLocks noGrp="1"/>
          </p:cNvPicPr>
          <p:nvPr>
            <p:ph idx="1"/>
          </p:nvPr>
        </p:nvPicPr>
        <p:blipFill>
          <a:blip r:link="rId3">
            <a:extLst>
              <a:ext uri="{28A0092B-C50C-407E-A947-70E740481C1C}">
                <a14:useLocalDpi xmlns:a14="http://schemas.microsoft.com/office/drawing/2010/main" val="0"/>
              </a:ext>
            </a:extLst>
          </a:blip>
          <a:srcRect/>
          <a:stretch>
            <a:fillRect/>
          </a:stretch>
        </p:blipFill>
        <p:spPr bwMode="auto">
          <a:xfrm>
            <a:off x="3195108" y="1825625"/>
            <a:ext cx="5801784" cy="4351338"/>
          </a:xfrm>
          <a:prstGeom prst="rect">
            <a:avLst/>
          </a:prstGeom>
          <a:noFill/>
          <a:ln>
            <a:noFill/>
          </a:ln>
        </p:spPr>
      </p:pic>
    </p:spTree>
    <p:extLst>
      <p:ext uri="{BB962C8B-B14F-4D97-AF65-F5344CB8AC3E}">
        <p14:creationId xmlns:p14="http://schemas.microsoft.com/office/powerpoint/2010/main" val="63068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gn="just"/>
            <a:r>
              <a:rPr lang="en-GB" sz="2000" dirty="0" smtClean="0"/>
              <a:t>I1 I1is the investment curve which shows induced </a:t>
            </a:r>
            <a:r>
              <a:rPr lang="en-GB" sz="2000" dirty="0" err="1" smtClean="0"/>
              <a:t>invest¬ment</a:t>
            </a:r>
            <a:r>
              <a:rPr lang="en-GB" sz="2000" dirty="0" smtClean="0"/>
              <a:t> at various levels of income. Induced investment is zero at OY1 income. When income rises to OY3 induced investment is I3Yy A fall in income to OY2 also reduces induced investment to I2Y2. Induced investment may be further divided into (</a:t>
            </a:r>
            <a:r>
              <a:rPr lang="en-GB" sz="2000" dirty="0" err="1" smtClean="0"/>
              <a:t>i</a:t>
            </a:r>
            <a:r>
              <a:rPr lang="en-GB" sz="2000" dirty="0" smtClean="0"/>
              <a:t>) the average propensity to invest, and (ii) the marginal propensity to invest</a:t>
            </a:r>
            <a:r>
              <a:rPr lang="en-GB" sz="2000" dirty="0"/>
              <a:t> </a:t>
            </a:r>
            <a:r>
              <a:rPr lang="en-GB" sz="2000" dirty="0" smtClean="0"/>
              <a:t>(</a:t>
            </a:r>
            <a:r>
              <a:rPr lang="en-GB" sz="2000" dirty="0" err="1" smtClean="0"/>
              <a:t>i</a:t>
            </a:r>
            <a:r>
              <a:rPr lang="en-GB" sz="2000" dirty="0" smtClean="0"/>
              <a:t>) The average propensity to invest is the ratio of investment to income, I/Y. If the income is </a:t>
            </a:r>
            <a:r>
              <a:rPr lang="en-GB" sz="2000" dirty="0" err="1" smtClean="0"/>
              <a:t>Rs</a:t>
            </a:r>
            <a:r>
              <a:rPr lang="en-GB" sz="2000" dirty="0" smtClean="0"/>
              <a:t>. 40 crores and investment is </a:t>
            </a:r>
            <a:r>
              <a:rPr lang="en-GB" sz="2000" dirty="0" err="1" smtClean="0"/>
              <a:t>Rs</a:t>
            </a:r>
            <a:r>
              <a:rPr lang="en-GB" sz="2000" dirty="0" smtClean="0"/>
              <a:t>. 4 crores, I/Y = 4/40 = 0.1. In terms of the above figure, the average propensity to invest at OY3 income level is I3Y3/ OY3 (ii) The marginal propensity to invest is the ratio of change in investment to the change in income, i.e.,  I/ Y. If the change in investment,  I=</a:t>
            </a:r>
            <a:r>
              <a:rPr lang="en-GB" sz="2000" dirty="0" err="1" smtClean="0"/>
              <a:t>Rs</a:t>
            </a:r>
            <a:r>
              <a:rPr lang="en-GB" sz="2000" dirty="0" smtClean="0"/>
              <a:t> 2 crores and the change in income,  Y = </a:t>
            </a:r>
            <a:r>
              <a:rPr lang="en-GB" sz="2000" dirty="0" err="1" smtClean="0"/>
              <a:t>Rs</a:t>
            </a:r>
            <a:r>
              <a:rPr lang="en-GB" sz="2000" dirty="0" smtClean="0"/>
              <a:t> 10 crores, then  I/∆Y = 2/10=0.2 In Figure 1,  I/ Y =I3a/Y2Y3 </a:t>
            </a:r>
          </a:p>
          <a:p>
            <a:pPr algn="just"/>
            <a:endParaRPr lang="en-GB" sz="2000" dirty="0"/>
          </a:p>
        </p:txBody>
      </p:sp>
    </p:spTree>
    <p:extLst>
      <p:ext uri="{BB962C8B-B14F-4D97-AF65-F5344CB8AC3E}">
        <p14:creationId xmlns:p14="http://schemas.microsoft.com/office/powerpoint/2010/main" val="242170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b="1" dirty="0"/>
              <a:t>Autonomous Investment</a:t>
            </a:r>
          </a:p>
        </p:txBody>
      </p:sp>
      <p:sp>
        <p:nvSpPr>
          <p:cNvPr id="3" name="Content Placeholder 2"/>
          <p:cNvSpPr>
            <a:spLocks noGrp="1"/>
          </p:cNvSpPr>
          <p:nvPr>
            <p:ph idx="1"/>
          </p:nvPr>
        </p:nvSpPr>
        <p:spPr/>
        <p:txBody>
          <a:bodyPr>
            <a:normAutofit/>
          </a:bodyPr>
          <a:lstStyle/>
          <a:p>
            <a:pPr marL="0" indent="0">
              <a:buNone/>
            </a:pPr>
            <a:r>
              <a:rPr lang="en-GB" dirty="0" smtClean="0"/>
              <a:t> </a:t>
            </a:r>
          </a:p>
          <a:p>
            <a:pPr algn="just"/>
            <a:r>
              <a:rPr lang="en-GB" sz="2000" dirty="0" smtClean="0"/>
              <a:t>Autonomous investment is independent of the level of income and is thus income inelastic. It is influenced by exogenous factors like innovations, inventions, growth of population and labour force, researches, social and legal institutions, weather changes, war, revolution, etc. But it is not influenced by changes in demand. Rather, it </a:t>
            </a:r>
            <a:r>
              <a:rPr lang="en-GB" sz="2000" dirty="0" err="1" smtClean="0"/>
              <a:t>influ¬ences</a:t>
            </a:r>
            <a:r>
              <a:rPr lang="en-GB" sz="2000" dirty="0" smtClean="0"/>
              <a:t> the demand. Investment in economic and social overheads whether made by the government or the private enterprise is </a:t>
            </a:r>
            <a:r>
              <a:rPr lang="en-GB" sz="2000" dirty="0" err="1" smtClean="0"/>
              <a:t>au¬tonomous</a:t>
            </a:r>
            <a:r>
              <a:rPr lang="en-GB" sz="2000" dirty="0" smtClean="0"/>
              <a:t>. </a:t>
            </a:r>
          </a:p>
          <a:p>
            <a:pPr algn="just"/>
            <a:r>
              <a:rPr lang="en-GB" sz="2000" dirty="0" smtClean="0"/>
              <a:t>Such investment includes expenditure on building, dams, roads, canals, schools, hospitals, etc. Since investment on these projects is generally associated with public policy, autonomous </a:t>
            </a:r>
            <a:r>
              <a:rPr lang="en-GB" sz="2000" dirty="0" err="1" smtClean="0"/>
              <a:t>in¬vestment</a:t>
            </a:r>
            <a:r>
              <a:rPr lang="en-GB" sz="2000" dirty="0" smtClean="0"/>
              <a:t> is regarded as public investment. In the long-run, private investment of all types may be autonomous because it is influenced by exogenous factors. Diagrammatically, autonomous investment is shown as a curve parallel to the horizontal axis as I1I’ curve in Figure 2. It indicates that at all levels of income, the amount of investment OI1 remains constant. </a:t>
            </a:r>
          </a:p>
          <a:p>
            <a:pPr algn="just"/>
            <a:endParaRPr lang="en-GB" dirty="0"/>
          </a:p>
        </p:txBody>
      </p:sp>
    </p:spTree>
    <p:extLst>
      <p:ext uri="{BB962C8B-B14F-4D97-AF65-F5344CB8AC3E}">
        <p14:creationId xmlns:p14="http://schemas.microsoft.com/office/powerpoint/2010/main" val="268352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Diagrammatic Explanations</a:t>
            </a:r>
            <a:endParaRPr lang="en-GB" sz="2400" b="1" dirty="0"/>
          </a:p>
        </p:txBody>
      </p:sp>
      <p:pic>
        <p:nvPicPr>
          <p:cNvPr id="4" name="Content Placeholder 3" descr="Autonomous Investment">
            <a:hlinkClick r:id="rId2"/>
          </p:cNvPr>
          <p:cNvPicPr>
            <a:picLocks noGrp="1"/>
          </p:cNvPicPr>
          <p:nvPr>
            <p:ph idx="1"/>
          </p:nvPr>
        </p:nvPicPr>
        <p:blipFill>
          <a:blip r:link="rId3">
            <a:extLst>
              <a:ext uri="{28A0092B-C50C-407E-A947-70E740481C1C}">
                <a14:useLocalDpi xmlns:a14="http://schemas.microsoft.com/office/drawing/2010/main" val="0"/>
              </a:ext>
            </a:extLst>
          </a:blip>
          <a:srcRect/>
          <a:stretch>
            <a:fillRect/>
          </a:stretch>
        </p:blipFill>
        <p:spPr bwMode="auto">
          <a:xfrm>
            <a:off x="3195108" y="1825625"/>
            <a:ext cx="5801784" cy="4351338"/>
          </a:xfrm>
          <a:prstGeom prst="rect">
            <a:avLst/>
          </a:prstGeom>
          <a:noFill/>
          <a:ln>
            <a:noFill/>
          </a:ln>
        </p:spPr>
      </p:pic>
    </p:spTree>
    <p:extLst>
      <p:ext uri="{BB962C8B-B14F-4D97-AF65-F5344CB8AC3E}">
        <p14:creationId xmlns:p14="http://schemas.microsoft.com/office/powerpoint/2010/main" val="282603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endParaRPr lang="en-US" sz="2000" dirty="0" smtClean="0"/>
          </a:p>
          <a:p>
            <a:pPr algn="just"/>
            <a:endParaRPr lang="en-US" sz="2000" dirty="0"/>
          </a:p>
          <a:p>
            <a:pPr algn="just"/>
            <a:endParaRPr lang="en-US" sz="2000" smtClean="0"/>
          </a:p>
          <a:p>
            <a:pPr algn="just"/>
            <a:r>
              <a:rPr lang="en-US" sz="2000" smtClean="0"/>
              <a:t>efficiency </a:t>
            </a:r>
            <a:r>
              <a:rPr lang="en-US" sz="2000" dirty="0"/>
              <a:t>of capital is the percentage of profit expected from a given investment on a capital asset. </a:t>
            </a:r>
            <a:r>
              <a:rPr lang="en-US" sz="2000" dirty="0" smtClean="0"/>
              <a:t>Keynes </a:t>
            </a:r>
            <a:r>
              <a:rPr lang="en-US" sz="2000" dirty="0"/>
              <a:t>relates the prospective yield of a capital asset to its supply price and defines the MEC as “equal to the rate of discount which would make the present value of the series of annuities given by the returns expected from the capital assets during its life just equal to its supply price.” </a:t>
            </a:r>
            <a:endParaRPr lang="en-GB" sz="2000" dirty="0"/>
          </a:p>
          <a:p>
            <a:endParaRPr lang="en-GB" dirty="0"/>
          </a:p>
        </p:txBody>
      </p:sp>
    </p:spTree>
    <p:extLst>
      <p:ext uri="{BB962C8B-B14F-4D97-AF65-F5344CB8AC3E}">
        <p14:creationId xmlns:p14="http://schemas.microsoft.com/office/powerpoint/2010/main" val="106118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789</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INVESMENT FUNCTIONS Dr.Paramasivan.v Dept. of Economics</vt:lpstr>
      <vt:lpstr>PowerPoint Presentation</vt:lpstr>
      <vt:lpstr>Types of investment </vt:lpstr>
      <vt:lpstr>Diagrammatic Explanations</vt:lpstr>
      <vt:lpstr>PowerPoint Presentation</vt:lpstr>
      <vt:lpstr>Autonomous Investment</vt:lpstr>
      <vt:lpstr>Diagrammatic Explanations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Invesment functions Dr.Paramasivan.v Dept of Economics</dc:title>
  <dc:creator>PARAMASIVAM</dc:creator>
  <cp:lastModifiedBy>PARAMASIVAM</cp:lastModifiedBy>
  <cp:revision>11</cp:revision>
  <dcterms:created xsi:type="dcterms:W3CDTF">2021-01-28T06:29:09Z</dcterms:created>
  <dcterms:modified xsi:type="dcterms:W3CDTF">2021-01-28T09:47:43Z</dcterms:modified>
</cp:coreProperties>
</file>